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66" r:id="rId2"/>
    <p:sldId id="258" r:id="rId3"/>
    <p:sldId id="260" r:id="rId4"/>
    <p:sldId id="261" r:id="rId5"/>
    <p:sldId id="259" r:id="rId6"/>
    <p:sldId id="264" r:id="rId7"/>
    <p:sldId id="265" r:id="rId8"/>
    <p:sldId id="262" r:id="rId9"/>
    <p:sldId id="267" r:id="rId10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80" d="100"/>
          <a:sy n="80" d="100"/>
        </p:scale>
        <p:origin x="754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5CA971-959D-4565-8876-52E9259237D7}" type="datetimeFigureOut">
              <a:rPr lang="zh-CN" altLang="en-US" smtClean="0"/>
              <a:t>2023/3/3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AD1EF3-B908-43E4-A835-0DDF717E1E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29489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AD1EF3-B908-43E4-A835-0DDF717E1E67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17374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AD1EF3-B908-43E4-A835-0DDF717E1E67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40528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AD1EF3-B908-43E4-A835-0DDF717E1E67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19912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0829AE3-01CE-45B7-8D19-025F255D3C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1B4A6651-F62C-45BC-76CC-354537859A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64032C6-87A5-7B3C-BBB1-B07BC8CCAC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C1CEA-36E4-45BF-A969-399E25EE374B}" type="datetimeFigureOut">
              <a:rPr lang="zh-CN" altLang="en-US" smtClean="0"/>
              <a:t>2023/3/3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167CF8B-004B-7DA4-A9CF-F61A62F44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625E460-A2D8-CB29-74A4-65130A100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68CD5-C2C0-4872-BD0C-EF7BB4303C9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03779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4230C1-7EDA-B817-AE56-4253824FE2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006DE80E-F178-8A17-7307-5BF4A67CE0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35EB459-708F-1B47-0AC0-A65AFFB35A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C1CEA-36E4-45BF-A969-399E25EE374B}" type="datetimeFigureOut">
              <a:rPr lang="zh-CN" altLang="en-US" smtClean="0"/>
              <a:t>2023/3/3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5C3183-9EC1-D737-89C1-BD3F80B8CD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C122DEB-6399-E4C2-2DBC-B9E67EA4A8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68CD5-C2C0-4872-BD0C-EF7BB4303C9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26847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74DCFD3-CA78-0B11-0A3D-DCBB7600BC6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89F8E8B-91C9-1FA7-700B-CD7CF0C6C7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700EA9F-5D4D-E70F-FFE3-922E30524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C1CEA-36E4-45BF-A969-399E25EE374B}" type="datetimeFigureOut">
              <a:rPr lang="zh-CN" altLang="en-US" smtClean="0"/>
              <a:t>2023/3/3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3227010-6691-40C8-88DB-22F2833A4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1468CD3-DB52-3089-6106-2C46A57F04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68CD5-C2C0-4872-BD0C-EF7BB4303C9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13686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AB0436-A571-96C4-7CB0-3BD161D114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ED7D997-2DEC-FF50-9AEA-8032A01E4F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8481E77-D335-EB63-BC1E-438A7BF7C8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C1CEA-36E4-45BF-A969-399E25EE374B}" type="datetimeFigureOut">
              <a:rPr lang="zh-CN" altLang="en-US" smtClean="0"/>
              <a:t>2023/3/3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20C9DFC-63C8-5847-17BB-EB01005257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BAC795F-3705-700C-080F-797608FCB4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68CD5-C2C0-4872-BD0C-EF7BB4303C9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23563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04A5E0B-AC7A-FBDD-CED0-E99CFC613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50218A5-3492-442F-4C0C-1213C8931A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1F34096-94C8-943B-045F-A32EAC63E2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C1CEA-36E4-45BF-A969-399E25EE374B}" type="datetimeFigureOut">
              <a:rPr lang="zh-CN" altLang="en-US" smtClean="0"/>
              <a:t>2023/3/3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49ADC9-99EA-DD89-AFAA-0A5EB92DD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9E5E8BD-1D76-2CC0-8209-5F773741E7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68CD5-C2C0-4872-BD0C-EF7BB4303C9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4737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CC92151-3521-CDD2-EFF2-2CC3477DE0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6D7B5DF-688E-CEFC-BECE-7FDD5E1BB5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322A1C8-49C3-CA6E-A60A-35CA4B138F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D41FC23-C02B-10D1-5051-447DE5B0A6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C1CEA-36E4-45BF-A969-399E25EE374B}" type="datetimeFigureOut">
              <a:rPr lang="zh-CN" altLang="en-US" smtClean="0"/>
              <a:t>2023/3/3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889E07C-6398-94AA-E88C-D23ACCC621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57D8B78-E8DE-3E17-6863-AE61794C8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68CD5-C2C0-4872-BD0C-EF7BB4303C9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18704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B9BB30A-7A41-E692-B94C-D3A612723B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701C362-9FD4-6654-E20B-0AAF5C577D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E793031-7117-3FDB-0984-0312F3917D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E0479F-C71B-A357-A5E2-ADDAB0DF77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68D0DD72-0AFF-A1C7-58C9-0DF337EA16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A760F1F-C44A-ECFC-DA31-A309481703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C1CEA-36E4-45BF-A969-399E25EE374B}" type="datetimeFigureOut">
              <a:rPr lang="zh-CN" altLang="en-US" smtClean="0"/>
              <a:t>2023/3/3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AFF22635-1117-B345-7F6F-09C620874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21C369F9-D634-2619-2003-F5F2DAD3B1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68CD5-C2C0-4872-BD0C-EF7BB4303C9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59319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C60675-15EC-5E41-7A05-2F48EF0F29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A35717E-4B1F-4FC3-C247-F318B6C40A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C1CEA-36E4-45BF-A969-399E25EE374B}" type="datetimeFigureOut">
              <a:rPr lang="zh-CN" altLang="en-US" smtClean="0"/>
              <a:t>2023/3/3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9B8CE95-D357-08D2-9989-CEA790C1D6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CE3B1B6-D452-7414-BEA3-D606B62432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68CD5-C2C0-4872-BD0C-EF7BB4303C9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59756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DE95CEE-6ED7-4555-C309-C059867445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C1CEA-36E4-45BF-A969-399E25EE374B}" type="datetimeFigureOut">
              <a:rPr lang="zh-CN" altLang="en-US" smtClean="0"/>
              <a:t>2023/3/3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4A55FD8-5BEF-30B9-FCF1-06D1B75373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CB99539-9AC7-C85C-0110-11A1EF836C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68CD5-C2C0-4872-BD0C-EF7BB4303C9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57098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DEC6EE0-8C74-B107-32FD-FA512EDE37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9F05681-355E-FB5F-9205-7C3E0E99DB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B8655D5-0BC6-3EAA-7A94-7C20133876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7BC6777-66E2-3A57-6AEE-9377B6FC4A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C1CEA-36E4-45BF-A969-399E25EE374B}" type="datetimeFigureOut">
              <a:rPr lang="zh-CN" altLang="en-US" smtClean="0"/>
              <a:t>2023/3/3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F42C30E-4BFF-944B-014D-7C877813C5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868EE5-F04A-17C5-83ED-DA020BB7C2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68CD5-C2C0-4872-BD0C-EF7BB4303C9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5713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F0EDA25-FB72-2E6A-EF80-DA2668B1DF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48C227F-F7EB-CE60-35D5-B993E32EB18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7F5AB97-46B7-2229-5FAB-B9B70F823B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9B4F1FC-C3FC-8CCD-A2DD-1023243267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C1CEA-36E4-45BF-A969-399E25EE374B}" type="datetimeFigureOut">
              <a:rPr lang="zh-CN" altLang="en-US" smtClean="0"/>
              <a:t>2023/3/3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73E78C7-72F2-E34C-7C05-79C4F78F3C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4FCAC91-9C31-D5BD-D85E-E2F9FA180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68CD5-C2C0-4872-BD0C-EF7BB4303C9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84777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AE1D94E-3171-FF70-EA22-E8621C7F5B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613C0D3-4393-05DA-A491-B4EFF5485B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303DEE5-0CC9-40BE-44B8-E58A5B1ED8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6C1CEA-36E4-45BF-A969-399E25EE374B}" type="datetimeFigureOut">
              <a:rPr lang="zh-CN" altLang="en-US" smtClean="0"/>
              <a:t>2023/3/3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446E489-C611-D337-805D-045F12DC9D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3CF3501-6DFE-8258-33ED-284CF47C8B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868CD5-C2C0-4872-BD0C-EF7BB4303C9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2251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7" Type="http://schemas.openxmlformats.org/officeDocument/2006/relationships/image" Target="../media/image7.t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tif"/><Relationship Id="rId5" Type="http://schemas.openxmlformats.org/officeDocument/2006/relationships/image" Target="../media/image5.tif"/><Relationship Id="rId4" Type="http://schemas.openxmlformats.org/officeDocument/2006/relationships/image" Target="../media/image4.t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"/><Relationship Id="rId7" Type="http://schemas.openxmlformats.org/officeDocument/2006/relationships/image" Target="../media/image12.t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tif"/><Relationship Id="rId5" Type="http://schemas.openxmlformats.org/officeDocument/2006/relationships/image" Target="../media/image10.tif"/><Relationship Id="rId4" Type="http://schemas.openxmlformats.org/officeDocument/2006/relationships/image" Target="../media/image9.t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"/><Relationship Id="rId7" Type="http://schemas.openxmlformats.org/officeDocument/2006/relationships/image" Target="../media/image17.t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tif"/><Relationship Id="rId5" Type="http://schemas.openxmlformats.org/officeDocument/2006/relationships/image" Target="../media/image15.tif"/><Relationship Id="rId4" Type="http://schemas.openxmlformats.org/officeDocument/2006/relationships/image" Target="../media/image14.t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tif"/><Relationship Id="rId4" Type="http://schemas.openxmlformats.org/officeDocument/2006/relationships/image" Target="../media/image20.tif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tags" Target="../tags/tag3.xml"/><Relationship Id="rId7" Type="http://schemas.openxmlformats.org/officeDocument/2006/relationships/image" Target="../media/image23.png"/><Relationship Id="rId12" Type="http://schemas.microsoft.com/office/2007/relationships/hdphoto" Target="../media/hdphoto3.wdp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22.png"/><Relationship Id="rId11" Type="http://schemas.openxmlformats.org/officeDocument/2006/relationships/image" Target="../media/image25.png"/><Relationship Id="rId5" Type="http://schemas.openxmlformats.org/officeDocument/2006/relationships/slideLayout" Target="../slideLayouts/slideLayout7.xml"/><Relationship Id="rId10" Type="http://schemas.microsoft.com/office/2007/relationships/hdphoto" Target="../media/hdphoto2.wdp"/><Relationship Id="rId4" Type="http://schemas.openxmlformats.org/officeDocument/2006/relationships/tags" Target="../tags/tag4.xml"/><Relationship Id="rId9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tags" Target="../tags/tag7.xml"/><Relationship Id="rId7" Type="http://schemas.openxmlformats.org/officeDocument/2006/relationships/image" Target="../media/image27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26.png"/><Relationship Id="rId11" Type="http://schemas.microsoft.com/office/2007/relationships/hdphoto" Target="../media/hdphoto5.wdp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9.png"/><Relationship Id="rId4" Type="http://schemas.openxmlformats.org/officeDocument/2006/relationships/tags" Target="../tags/tag8.xml"/><Relationship Id="rId9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tags" Target="../tags/tag11.xml"/><Relationship Id="rId7" Type="http://schemas.openxmlformats.org/officeDocument/2006/relationships/image" Target="../media/image31.png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image" Target="../media/image30.png"/><Relationship Id="rId11" Type="http://schemas.microsoft.com/office/2007/relationships/hdphoto" Target="../media/hdphoto7.wdp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33.png"/><Relationship Id="rId4" Type="http://schemas.openxmlformats.org/officeDocument/2006/relationships/tags" Target="../tags/tag12.xml"/><Relationship Id="rId9" Type="http://schemas.microsoft.com/office/2007/relationships/hdphoto" Target="../media/hdphoto6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F9EA9D09-9A17-83F9-0563-0ECDD2340870}"/>
              </a:ext>
            </a:extLst>
          </p:cNvPr>
          <p:cNvGrpSpPr/>
          <p:nvPr/>
        </p:nvGrpSpPr>
        <p:grpSpPr>
          <a:xfrm>
            <a:off x="445161" y="928657"/>
            <a:ext cx="11301677" cy="3557718"/>
            <a:chOff x="135119" y="1434496"/>
            <a:chExt cx="11301677" cy="3557718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6BABE013-0F50-0A10-2FC7-4214282D1AD9}"/>
                </a:ext>
              </a:extLst>
            </p:cNvPr>
            <p:cNvPicPr>
              <a:picLocks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1" t="25110" r="10288" b="61356"/>
            <a:stretch/>
          </p:blipFill>
          <p:spPr>
            <a:xfrm>
              <a:off x="1535247" y="1979554"/>
              <a:ext cx="9000000" cy="90000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4B6A1E45-BE95-DDC6-F30F-36796C921CC1}"/>
                </a:ext>
              </a:extLst>
            </p:cNvPr>
            <p:cNvPicPr>
              <a:picLocks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64" t="6269" r="-1321" b="81839"/>
            <a:stretch/>
          </p:blipFill>
          <p:spPr>
            <a:xfrm>
              <a:off x="1535248" y="3223967"/>
              <a:ext cx="9154748" cy="900000"/>
            </a:xfrm>
            <a:prstGeom prst="rect">
              <a:avLst/>
            </a:prstGeom>
            <a:ln>
              <a:noFill/>
            </a:ln>
          </p:spPr>
        </p:pic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99852363-1BB3-2E71-0B14-62CB93FEDF1C}"/>
                </a:ext>
              </a:extLst>
            </p:cNvPr>
            <p:cNvSpPr/>
            <p:nvPr/>
          </p:nvSpPr>
          <p:spPr>
            <a:xfrm>
              <a:off x="6960036" y="1451728"/>
              <a:ext cx="2146257" cy="513086"/>
            </a:xfrm>
            <a:prstGeom prst="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441E4348-99C1-C307-8D81-C51DE891BBD1}"/>
                </a:ext>
              </a:extLst>
            </p:cNvPr>
            <p:cNvSpPr txBox="1"/>
            <p:nvPr/>
          </p:nvSpPr>
          <p:spPr>
            <a:xfrm>
              <a:off x="2139885" y="1485508"/>
              <a:ext cx="88678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ND-1</a:t>
              </a:r>
              <a:endPara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4725A0D6-B46D-CDE6-1F24-0FB0168CB1FD}"/>
                </a:ext>
              </a:extLst>
            </p:cNvPr>
            <p:cNvSpPr txBox="1"/>
            <p:nvPr/>
          </p:nvSpPr>
          <p:spPr>
            <a:xfrm>
              <a:off x="3097298" y="1485508"/>
              <a:ext cx="105830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HFD-1</a:t>
              </a:r>
            </a:p>
          </p:txBody>
        </p:sp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DF007086-D325-50C5-682C-1457CC8A891F}"/>
                </a:ext>
              </a:extLst>
            </p:cNvPr>
            <p:cNvSpPr txBox="1"/>
            <p:nvPr/>
          </p:nvSpPr>
          <p:spPr>
            <a:xfrm>
              <a:off x="4328474" y="1477652"/>
              <a:ext cx="88678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ND-3</a:t>
              </a:r>
              <a:endPara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4F3DC2B1-99ED-003E-E44A-5D3AB7577749}"/>
                </a:ext>
              </a:extLst>
            </p:cNvPr>
            <p:cNvSpPr txBox="1"/>
            <p:nvPr/>
          </p:nvSpPr>
          <p:spPr>
            <a:xfrm>
              <a:off x="5285888" y="1487079"/>
              <a:ext cx="105830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HFD-2</a:t>
              </a:r>
            </a:p>
          </p:txBody>
        </p: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873CC176-9281-24FC-9208-8FEA1879AF53}"/>
                </a:ext>
              </a:extLst>
            </p:cNvPr>
            <p:cNvSpPr txBox="1"/>
            <p:nvPr/>
          </p:nvSpPr>
          <p:spPr>
            <a:xfrm>
              <a:off x="6996259" y="1505933"/>
              <a:ext cx="88678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ND-4</a:t>
              </a:r>
              <a:endPara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62CE0E57-33F2-02BF-0E44-055DC7A686D5}"/>
                </a:ext>
              </a:extLst>
            </p:cNvPr>
            <p:cNvSpPr txBox="1"/>
            <p:nvPr/>
          </p:nvSpPr>
          <p:spPr>
            <a:xfrm>
              <a:off x="8038513" y="1496506"/>
              <a:ext cx="105830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HFD-4</a:t>
              </a:r>
            </a:p>
          </p:txBody>
        </p: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226AC1B8-9961-E8D6-4743-8E02347A6F1C}"/>
                </a:ext>
              </a:extLst>
            </p:cNvPr>
            <p:cNvSpPr txBox="1"/>
            <p:nvPr/>
          </p:nvSpPr>
          <p:spPr>
            <a:xfrm>
              <a:off x="9209008" y="1498077"/>
              <a:ext cx="105830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HFD-6</a:t>
              </a:r>
            </a:p>
          </p:txBody>
        </p: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46976BDE-B7EA-107F-7AAF-8583E9E4DC68}"/>
                </a:ext>
              </a:extLst>
            </p:cNvPr>
            <p:cNvSpPr txBox="1"/>
            <p:nvPr/>
          </p:nvSpPr>
          <p:spPr>
            <a:xfrm>
              <a:off x="746290" y="2165808"/>
              <a:ext cx="73129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IL-6</a:t>
              </a:r>
              <a:endPara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D3DCAFC9-7F94-FB0F-A420-876667BE4F64}"/>
                </a:ext>
              </a:extLst>
            </p:cNvPr>
            <p:cNvSpPr txBox="1"/>
            <p:nvPr/>
          </p:nvSpPr>
          <p:spPr>
            <a:xfrm>
              <a:off x="135119" y="3468278"/>
              <a:ext cx="140653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β-Tubulin</a:t>
              </a:r>
              <a:endPara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7835D548-6F26-13EF-3A83-27C5A3B27573}"/>
                </a:ext>
              </a:extLst>
            </p:cNvPr>
            <p:cNvSpPr txBox="1"/>
            <p:nvPr/>
          </p:nvSpPr>
          <p:spPr>
            <a:xfrm>
              <a:off x="10606726" y="2231796"/>
              <a:ext cx="8002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19kd</a:t>
              </a:r>
              <a:endPara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ACF57BA9-F628-A624-3F96-3458D4E554F0}"/>
                </a:ext>
              </a:extLst>
            </p:cNvPr>
            <p:cNvSpPr txBox="1"/>
            <p:nvPr/>
          </p:nvSpPr>
          <p:spPr>
            <a:xfrm>
              <a:off x="10636577" y="3364584"/>
              <a:ext cx="8002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55kd</a:t>
              </a:r>
              <a:endPara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9" name="直接连接符 18">
              <a:extLst>
                <a:ext uri="{FF2B5EF4-FFF2-40B4-BE49-F238E27FC236}">
                  <a16:creationId xmlns:a16="http://schemas.microsoft.com/office/drawing/2014/main" id="{AB9AB517-2282-28E1-FB21-B9334876D569}"/>
                </a:ext>
              </a:extLst>
            </p:cNvPr>
            <p:cNvCxnSpPr>
              <a:cxnSpLocks/>
            </p:cNvCxnSpPr>
            <p:nvPr/>
          </p:nvCxnSpPr>
          <p:spPr>
            <a:xfrm>
              <a:off x="4080388" y="1451728"/>
              <a:ext cx="0" cy="1789471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0" name="直接连接符 19">
              <a:extLst>
                <a:ext uri="{FF2B5EF4-FFF2-40B4-BE49-F238E27FC236}">
                  <a16:creationId xmlns:a16="http://schemas.microsoft.com/office/drawing/2014/main" id="{344F9A1A-8E9E-7019-065B-3102047A91E1}"/>
                </a:ext>
              </a:extLst>
            </p:cNvPr>
            <p:cNvCxnSpPr>
              <a:cxnSpLocks/>
            </p:cNvCxnSpPr>
            <p:nvPr/>
          </p:nvCxnSpPr>
          <p:spPr>
            <a:xfrm>
              <a:off x="4169597" y="3035207"/>
              <a:ext cx="0" cy="1789471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1" name="直接连接符 20">
              <a:extLst>
                <a:ext uri="{FF2B5EF4-FFF2-40B4-BE49-F238E27FC236}">
                  <a16:creationId xmlns:a16="http://schemas.microsoft.com/office/drawing/2014/main" id="{FA5E76C6-A3BD-B06E-F8A4-48B86E80A58A}"/>
                </a:ext>
              </a:extLst>
            </p:cNvPr>
            <p:cNvCxnSpPr>
              <a:cxnSpLocks/>
            </p:cNvCxnSpPr>
            <p:nvPr/>
          </p:nvCxnSpPr>
          <p:spPr>
            <a:xfrm>
              <a:off x="6616064" y="1485508"/>
              <a:ext cx="0" cy="1789471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2" name="直接连接符 21">
              <a:extLst>
                <a:ext uri="{FF2B5EF4-FFF2-40B4-BE49-F238E27FC236}">
                  <a16:creationId xmlns:a16="http://schemas.microsoft.com/office/drawing/2014/main" id="{BD0AD9BB-01C4-44D1-45E6-41B887253AF6}"/>
                </a:ext>
              </a:extLst>
            </p:cNvPr>
            <p:cNvCxnSpPr>
              <a:cxnSpLocks/>
            </p:cNvCxnSpPr>
            <p:nvPr/>
          </p:nvCxnSpPr>
          <p:spPr>
            <a:xfrm>
              <a:off x="6810617" y="3202743"/>
              <a:ext cx="0" cy="1789471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3" name="直接连接符 22">
              <a:extLst>
                <a:ext uri="{FF2B5EF4-FFF2-40B4-BE49-F238E27FC236}">
                  <a16:creationId xmlns:a16="http://schemas.microsoft.com/office/drawing/2014/main" id="{92746656-3F0F-A30D-6A09-D9BF596E2CC6}"/>
                </a:ext>
              </a:extLst>
            </p:cNvPr>
            <p:cNvCxnSpPr>
              <a:cxnSpLocks/>
            </p:cNvCxnSpPr>
            <p:nvPr/>
          </p:nvCxnSpPr>
          <p:spPr>
            <a:xfrm>
              <a:off x="9209008" y="1434496"/>
              <a:ext cx="0" cy="1789471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4" name="直接连接符 23">
              <a:extLst>
                <a:ext uri="{FF2B5EF4-FFF2-40B4-BE49-F238E27FC236}">
                  <a16:creationId xmlns:a16="http://schemas.microsoft.com/office/drawing/2014/main" id="{AFFEB48A-AA58-1132-07EB-91F5E6C6C197}"/>
                </a:ext>
              </a:extLst>
            </p:cNvPr>
            <p:cNvCxnSpPr>
              <a:cxnSpLocks/>
            </p:cNvCxnSpPr>
            <p:nvPr/>
          </p:nvCxnSpPr>
          <p:spPr>
            <a:xfrm>
              <a:off x="8940975" y="3121643"/>
              <a:ext cx="0" cy="1789471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25" name="文本框 24">
            <a:extLst>
              <a:ext uri="{FF2B5EF4-FFF2-40B4-BE49-F238E27FC236}">
                <a16:creationId xmlns:a16="http://schemas.microsoft.com/office/drawing/2014/main" id="{F5672CC1-1B19-49F0-6BB0-A28DDABB2773}"/>
              </a:ext>
            </a:extLst>
          </p:cNvPr>
          <p:cNvSpPr txBox="1"/>
          <p:nvPr/>
        </p:nvSpPr>
        <p:spPr>
          <a:xfrm>
            <a:off x="1553086" y="4885109"/>
            <a:ext cx="9024267" cy="9806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1400" b="1" kern="100" dirty="0">
                <a:effectLst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Figure 2J. The expression level of IL-6 in tumor tissues under obesity.</a:t>
            </a:r>
          </a:p>
          <a:p>
            <a:pPr algn="ctr">
              <a:lnSpc>
                <a:spcPct val="130000"/>
              </a:lnSpc>
            </a:pPr>
            <a:r>
              <a:rPr lang="en-US" altLang="zh-CN" sz="1600" kern="100" dirty="0">
                <a:effectLst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Western Blot was used to detect the protein expression level of IL-6 in tumor tissues from </a:t>
            </a:r>
          </a:p>
          <a:p>
            <a:pPr algn="ctr">
              <a:lnSpc>
                <a:spcPct val="130000"/>
              </a:lnSpc>
            </a:pPr>
            <a:r>
              <a:rPr lang="en-US" altLang="zh-CN" sz="1600" kern="100" dirty="0">
                <a:effectLst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ND group and HFD group.</a:t>
            </a:r>
          </a:p>
        </p:txBody>
      </p:sp>
    </p:spTree>
    <p:extLst>
      <p:ext uri="{BB962C8B-B14F-4D97-AF65-F5344CB8AC3E}">
        <p14:creationId xmlns:p14="http://schemas.microsoft.com/office/powerpoint/2010/main" val="20534428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E65BBF33-804D-844C-E6C8-0FF7B712D860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61" t="-2367" r="194" b="4553"/>
          <a:stretch/>
        </p:blipFill>
        <p:spPr>
          <a:xfrm>
            <a:off x="1400782" y="1147863"/>
            <a:ext cx="9077821" cy="649266"/>
          </a:xfrm>
          <a:prstGeom prst="rect">
            <a:avLst/>
          </a:prstGeom>
          <a:ln>
            <a:noFill/>
          </a:ln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F89F55B2-1B6F-9473-B0BB-0EBD35FCB958}"/>
              </a:ext>
            </a:extLst>
          </p:cNvPr>
          <p:cNvPicPr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5" t="-5588" r="1468" b="-793"/>
          <a:stretch/>
        </p:blipFill>
        <p:spPr>
          <a:xfrm>
            <a:off x="1478605" y="1984442"/>
            <a:ext cx="9000000" cy="648000"/>
          </a:xfrm>
          <a:prstGeom prst="rect">
            <a:avLst/>
          </a:prstGeom>
          <a:ln>
            <a:noFill/>
          </a:ln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1053F0F-8D20-6904-5CFF-2A77812871EF}"/>
              </a:ext>
            </a:extLst>
          </p:cNvPr>
          <p:cNvPicPr>
            <a:picLocks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" t="8088" r="179" b="2203"/>
          <a:stretch/>
        </p:blipFill>
        <p:spPr>
          <a:xfrm>
            <a:off x="1478604" y="3655067"/>
            <a:ext cx="9000000" cy="648000"/>
          </a:xfrm>
          <a:prstGeom prst="rect">
            <a:avLst/>
          </a:prstGeom>
          <a:ln>
            <a:noFill/>
          </a:ln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CA1F8080-B28F-7B3F-224B-DB8F911E6AD2}"/>
              </a:ext>
            </a:extLst>
          </p:cNvPr>
          <p:cNvPicPr>
            <a:picLocks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" t="-2846" r="123" b="1858"/>
          <a:stretch/>
        </p:blipFill>
        <p:spPr>
          <a:xfrm>
            <a:off x="1478604" y="4490379"/>
            <a:ext cx="8999999" cy="648000"/>
          </a:xfrm>
          <a:prstGeom prst="rect">
            <a:avLst/>
          </a:prstGeom>
          <a:ln>
            <a:noFill/>
          </a:ln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EF2AD207-6ACD-626C-7E0B-3C3ECB23B9FF}"/>
              </a:ext>
            </a:extLst>
          </p:cNvPr>
          <p:cNvSpPr txBox="1"/>
          <p:nvPr/>
        </p:nvSpPr>
        <p:spPr>
          <a:xfrm>
            <a:off x="832273" y="2077609"/>
            <a:ext cx="6463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p21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93B13CFD-DE44-061E-0613-14DDE7DBC1E4}"/>
              </a:ext>
            </a:extLst>
          </p:cNvPr>
          <p:cNvSpPr txBox="1"/>
          <p:nvPr/>
        </p:nvSpPr>
        <p:spPr>
          <a:xfrm>
            <a:off x="420301" y="1241664"/>
            <a:ext cx="10583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MMP2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038448E0-6BA0-D0CE-559B-ACBE968F4904}"/>
              </a:ext>
            </a:extLst>
          </p:cNvPr>
          <p:cNvSpPr txBox="1"/>
          <p:nvPr/>
        </p:nvSpPr>
        <p:spPr>
          <a:xfrm>
            <a:off x="747314" y="2910346"/>
            <a:ext cx="7312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IL-6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E838B2D6-1BE5-D512-C51D-3651E465E987}"/>
              </a:ext>
            </a:extLst>
          </p:cNvPr>
          <p:cNvSpPr txBox="1"/>
          <p:nvPr/>
        </p:nvSpPr>
        <p:spPr>
          <a:xfrm>
            <a:off x="558159" y="3715835"/>
            <a:ext cx="9204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KLF7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A501C16C-D9EE-3164-2598-1766D3B0D7FB}"/>
              </a:ext>
            </a:extLst>
          </p:cNvPr>
          <p:cNvSpPr txBox="1"/>
          <p:nvPr/>
        </p:nvSpPr>
        <p:spPr>
          <a:xfrm>
            <a:off x="72065" y="4548572"/>
            <a:ext cx="14065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β-Tubulin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B38242E0-6BA9-D47C-51A3-E34FE06EB56B}"/>
              </a:ext>
            </a:extLst>
          </p:cNvPr>
          <p:cNvSpPr txBox="1"/>
          <p:nvPr/>
        </p:nvSpPr>
        <p:spPr>
          <a:xfrm>
            <a:off x="10559508" y="3715835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25kd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ED9BCC4A-E6C1-EE12-300F-309BF816CE0A}"/>
              </a:ext>
            </a:extLst>
          </p:cNvPr>
          <p:cNvSpPr txBox="1"/>
          <p:nvPr/>
        </p:nvSpPr>
        <p:spPr>
          <a:xfrm>
            <a:off x="10559508" y="4555214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55kd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0DA97558-C8DE-8491-0129-4F4EB5AFAE66}"/>
              </a:ext>
            </a:extLst>
          </p:cNvPr>
          <p:cNvSpPr txBox="1"/>
          <p:nvPr/>
        </p:nvSpPr>
        <p:spPr>
          <a:xfrm>
            <a:off x="10559508" y="2910345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19kd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B1BF583D-20CA-3F91-8967-44436E88E167}"/>
              </a:ext>
            </a:extLst>
          </p:cNvPr>
          <p:cNvSpPr txBox="1"/>
          <p:nvPr/>
        </p:nvSpPr>
        <p:spPr>
          <a:xfrm>
            <a:off x="10559508" y="2071953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19kd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FE6D91DA-956B-8A1D-76F9-EA567FD24DC3}"/>
              </a:ext>
            </a:extLst>
          </p:cNvPr>
          <p:cNvSpPr txBox="1"/>
          <p:nvPr/>
        </p:nvSpPr>
        <p:spPr>
          <a:xfrm>
            <a:off x="10559508" y="1241664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75kd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48DD4DD3-8265-F498-A4E7-53037130EA1B}"/>
              </a:ext>
            </a:extLst>
          </p:cNvPr>
          <p:cNvSpPr txBox="1"/>
          <p:nvPr/>
        </p:nvSpPr>
        <p:spPr>
          <a:xfrm>
            <a:off x="1913642" y="682717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NC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35CD7E8E-FB1D-3A68-4A6D-0C94FF19153F}"/>
              </a:ext>
            </a:extLst>
          </p:cNvPr>
          <p:cNvSpPr txBox="1"/>
          <p:nvPr/>
        </p:nvSpPr>
        <p:spPr>
          <a:xfrm>
            <a:off x="2511703" y="684254"/>
            <a:ext cx="10845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FFA C8:0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35EFC352-8D2F-ABCE-D7C5-C19F0AE5AB1D}"/>
              </a:ext>
            </a:extLst>
          </p:cNvPr>
          <p:cNvPicPr>
            <a:picLocks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" r="-13" b="-142"/>
          <a:stretch/>
        </p:blipFill>
        <p:spPr>
          <a:xfrm>
            <a:off x="1478604" y="2801950"/>
            <a:ext cx="9000000" cy="648000"/>
          </a:xfrm>
          <a:prstGeom prst="rect">
            <a:avLst/>
          </a:prstGeom>
          <a:ln>
            <a:noFill/>
          </a:ln>
        </p:spPr>
      </p:pic>
      <p:sp>
        <p:nvSpPr>
          <p:cNvPr id="24" name="文本框 23">
            <a:extLst>
              <a:ext uri="{FF2B5EF4-FFF2-40B4-BE49-F238E27FC236}">
                <a16:creationId xmlns:a16="http://schemas.microsoft.com/office/drawing/2014/main" id="{4527B378-C271-32D6-B279-DDE50BE00EB0}"/>
              </a:ext>
            </a:extLst>
          </p:cNvPr>
          <p:cNvSpPr txBox="1"/>
          <p:nvPr/>
        </p:nvSpPr>
        <p:spPr>
          <a:xfrm>
            <a:off x="3836476" y="682717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NC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C6F251AB-C13E-E7C4-C756-A7C74C2CA37C}"/>
              </a:ext>
            </a:extLst>
          </p:cNvPr>
          <p:cNvSpPr txBox="1"/>
          <p:nvPr/>
        </p:nvSpPr>
        <p:spPr>
          <a:xfrm>
            <a:off x="4511096" y="682717"/>
            <a:ext cx="10054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si-KLF7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0A8C5989-7EAE-E6D7-8DDF-45FB2E8AD893}"/>
              </a:ext>
            </a:extLst>
          </p:cNvPr>
          <p:cNvSpPr txBox="1"/>
          <p:nvPr/>
        </p:nvSpPr>
        <p:spPr>
          <a:xfrm>
            <a:off x="5667315" y="682717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NC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574347E5-3D1B-D5FB-1DB5-C6EB36911864}"/>
              </a:ext>
            </a:extLst>
          </p:cNvPr>
          <p:cNvSpPr txBox="1"/>
          <p:nvPr/>
        </p:nvSpPr>
        <p:spPr>
          <a:xfrm>
            <a:off x="6306779" y="682717"/>
            <a:ext cx="10951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Ad-KLF7</a:t>
            </a: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29CE64C7-D98E-EEAD-5E71-69AA7A0DFFA2}"/>
              </a:ext>
            </a:extLst>
          </p:cNvPr>
          <p:cNvSpPr txBox="1"/>
          <p:nvPr/>
        </p:nvSpPr>
        <p:spPr>
          <a:xfrm>
            <a:off x="7678902" y="681180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NC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EE30936E-9FF8-1DA6-11BF-AB69DACCECFF}"/>
              </a:ext>
            </a:extLst>
          </p:cNvPr>
          <p:cNvSpPr txBox="1"/>
          <p:nvPr/>
        </p:nvSpPr>
        <p:spPr>
          <a:xfrm>
            <a:off x="8276963" y="682717"/>
            <a:ext cx="10845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FFA C8:0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0A6809CC-C252-DE9C-8AC4-452E8672FF37}"/>
              </a:ext>
            </a:extLst>
          </p:cNvPr>
          <p:cNvSpPr txBox="1"/>
          <p:nvPr/>
        </p:nvSpPr>
        <p:spPr>
          <a:xfrm>
            <a:off x="9332636" y="460787"/>
            <a:ext cx="12143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FFA C8:0+</a:t>
            </a:r>
          </a:p>
          <a:p>
            <a:pPr algn="ctr"/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si-KLF7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1" name="直接连接符 30">
            <a:extLst>
              <a:ext uri="{FF2B5EF4-FFF2-40B4-BE49-F238E27FC236}">
                <a16:creationId xmlns:a16="http://schemas.microsoft.com/office/drawing/2014/main" id="{CFC884E1-2B5A-1836-5271-39FC7539A600}"/>
              </a:ext>
            </a:extLst>
          </p:cNvPr>
          <p:cNvCxnSpPr>
            <a:cxnSpLocks/>
          </p:cNvCxnSpPr>
          <p:nvPr/>
        </p:nvCxnSpPr>
        <p:spPr>
          <a:xfrm>
            <a:off x="3596232" y="739046"/>
            <a:ext cx="0" cy="4571868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3" name="直接连接符 32">
            <a:extLst>
              <a:ext uri="{FF2B5EF4-FFF2-40B4-BE49-F238E27FC236}">
                <a16:creationId xmlns:a16="http://schemas.microsoft.com/office/drawing/2014/main" id="{EBA769A1-3CFD-8387-E589-97689DF2E2E0}"/>
              </a:ext>
            </a:extLst>
          </p:cNvPr>
          <p:cNvCxnSpPr>
            <a:cxnSpLocks/>
          </p:cNvCxnSpPr>
          <p:nvPr/>
        </p:nvCxnSpPr>
        <p:spPr>
          <a:xfrm>
            <a:off x="5516500" y="681180"/>
            <a:ext cx="0" cy="4571868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4" name="直接连接符 33">
            <a:extLst>
              <a:ext uri="{FF2B5EF4-FFF2-40B4-BE49-F238E27FC236}">
                <a16:creationId xmlns:a16="http://schemas.microsoft.com/office/drawing/2014/main" id="{31BAE15D-228A-4125-CCB6-E5F7B406246C}"/>
              </a:ext>
            </a:extLst>
          </p:cNvPr>
          <p:cNvCxnSpPr>
            <a:cxnSpLocks/>
          </p:cNvCxnSpPr>
          <p:nvPr/>
        </p:nvCxnSpPr>
        <p:spPr>
          <a:xfrm>
            <a:off x="7434618" y="710172"/>
            <a:ext cx="0" cy="4571868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5" name="文本框 34">
            <a:extLst>
              <a:ext uri="{FF2B5EF4-FFF2-40B4-BE49-F238E27FC236}">
                <a16:creationId xmlns:a16="http://schemas.microsoft.com/office/drawing/2014/main" id="{25C7E4B9-837C-2DC3-3C76-3D3B7E23314B}"/>
              </a:ext>
            </a:extLst>
          </p:cNvPr>
          <p:cNvSpPr txBox="1"/>
          <p:nvPr/>
        </p:nvSpPr>
        <p:spPr>
          <a:xfrm>
            <a:off x="1968447" y="307354"/>
            <a:ext cx="13814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800" b="1" kern="100" dirty="0">
                <a:effectLst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Figure 3L</a:t>
            </a:r>
            <a:endParaRPr lang="zh-CN" altLang="en-US" dirty="0"/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85E7B699-F52F-A657-F82D-64A92BD0D46C}"/>
              </a:ext>
            </a:extLst>
          </p:cNvPr>
          <p:cNvSpPr txBox="1"/>
          <p:nvPr/>
        </p:nvSpPr>
        <p:spPr>
          <a:xfrm>
            <a:off x="5690459" y="304134"/>
            <a:ext cx="13814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800" b="1" kern="100" dirty="0">
                <a:effectLst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Figure 4G</a:t>
            </a:r>
            <a:endParaRPr lang="zh-CN" altLang="en-US" dirty="0"/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E4493A6C-C554-B469-3598-F51DA1EF9781}"/>
              </a:ext>
            </a:extLst>
          </p:cNvPr>
          <p:cNvSpPr txBox="1"/>
          <p:nvPr/>
        </p:nvSpPr>
        <p:spPr>
          <a:xfrm>
            <a:off x="3887878" y="313752"/>
            <a:ext cx="13814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800" b="1" kern="100" dirty="0">
                <a:effectLst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Figure 5F</a:t>
            </a:r>
            <a:endParaRPr lang="zh-CN" altLang="en-US" dirty="0"/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EA90FE94-7F01-085A-4093-F8B6523ADDEB}"/>
              </a:ext>
            </a:extLst>
          </p:cNvPr>
          <p:cNvSpPr txBox="1"/>
          <p:nvPr/>
        </p:nvSpPr>
        <p:spPr>
          <a:xfrm>
            <a:off x="8114095" y="304134"/>
            <a:ext cx="13814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800" b="1" kern="100" dirty="0">
                <a:effectLst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Figure 5L</a:t>
            </a:r>
            <a:endParaRPr lang="zh-CN" altLang="en-US" dirty="0"/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5A1C0641-F459-71FC-FEB2-ED112BD81C4B}"/>
              </a:ext>
            </a:extLst>
          </p:cNvPr>
          <p:cNvSpPr txBox="1"/>
          <p:nvPr/>
        </p:nvSpPr>
        <p:spPr>
          <a:xfrm>
            <a:off x="949452" y="5416283"/>
            <a:ext cx="9778321" cy="13007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1400" b="1" kern="100" dirty="0">
                <a:effectLst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Figure 3L/5F/4G/5L. The expression level of MMP2/p21/IL-6/KLF7 in PC3 cells. </a:t>
            </a:r>
            <a:r>
              <a:rPr lang="en-US" altLang="zh-CN" sz="14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Repeat 1</a:t>
            </a:r>
          </a:p>
          <a:p>
            <a:pPr algn="ctr">
              <a:lnSpc>
                <a:spcPct val="130000"/>
              </a:lnSpc>
            </a:pPr>
            <a:r>
              <a:rPr lang="en-US" altLang="zh-CN" sz="1600" kern="100" dirty="0">
                <a:effectLst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Western Blot was used to detect the protein expression level of MMP2/p21/IL-6/KLF7 PC3 cells stimulated by 200μM FFA C8:0 </a:t>
            </a:r>
            <a:r>
              <a:rPr lang="en-US" altLang="zh-CN" sz="1600" kern="100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(</a:t>
            </a:r>
            <a:r>
              <a:rPr lang="en-US" altLang="zh-CN" sz="16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Figure 3L</a:t>
            </a:r>
            <a:r>
              <a:rPr lang="en-US" altLang="zh-CN" sz="1600" kern="100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), after down-regulating KLF7 </a:t>
            </a:r>
            <a:r>
              <a:rPr lang="en-US" altLang="zh-CN" sz="16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(Figure 5F)</a:t>
            </a:r>
            <a:r>
              <a:rPr lang="en-US" altLang="zh-CN" sz="1600" kern="100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, after up-regulating KLF7 </a:t>
            </a:r>
            <a:r>
              <a:rPr lang="en-US" altLang="zh-CN" sz="16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(Figure 4G), after </a:t>
            </a:r>
            <a:r>
              <a:rPr lang="en-US" altLang="zh-CN" sz="1600" kern="100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down-regulating KLF7 </a:t>
            </a:r>
            <a:r>
              <a:rPr lang="en-US" altLang="zh-CN" sz="16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under 200μM FFA C8:0 stimulation (Figure 5L).</a:t>
            </a:r>
            <a:endParaRPr lang="zh-CN" altLang="zh-CN" sz="1600" kern="100" dirty="0">
              <a:effectLst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7766E5CF-5A23-2489-3599-E48CB663CCF2}"/>
              </a:ext>
            </a:extLst>
          </p:cNvPr>
          <p:cNvSpPr/>
          <p:nvPr/>
        </p:nvSpPr>
        <p:spPr>
          <a:xfrm>
            <a:off x="3744820" y="140976"/>
            <a:ext cx="1668689" cy="1081364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63FF63DF-DC49-5046-A0A2-1032B5794E96}"/>
              </a:ext>
            </a:extLst>
          </p:cNvPr>
          <p:cNvSpPr/>
          <p:nvPr/>
        </p:nvSpPr>
        <p:spPr>
          <a:xfrm>
            <a:off x="5704383" y="140976"/>
            <a:ext cx="1668689" cy="1081364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37F789F7-21CF-6EAB-19FF-D910B10215B9}"/>
              </a:ext>
            </a:extLst>
          </p:cNvPr>
          <p:cNvSpPr/>
          <p:nvPr/>
        </p:nvSpPr>
        <p:spPr>
          <a:xfrm>
            <a:off x="7527413" y="123790"/>
            <a:ext cx="3200359" cy="1081364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99799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图片 44">
            <a:extLst>
              <a:ext uri="{FF2B5EF4-FFF2-40B4-BE49-F238E27FC236}">
                <a16:creationId xmlns:a16="http://schemas.microsoft.com/office/drawing/2014/main" id="{CD68396C-AB24-587B-777E-B139402DA3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9785" y="4463533"/>
            <a:ext cx="9008814" cy="649268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AE3E1825-DC4A-9C8E-D012-D94A27D9CE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8603" y="2000628"/>
            <a:ext cx="9009788" cy="646332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1C8CC7C7-5C86-1538-45E2-BCD350C035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8603" y="1182500"/>
            <a:ext cx="8999996" cy="648000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FF374A0B-0D61-EF52-3C84-F4F90CD477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8603" y="3665149"/>
            <a:ext cx="8999999" cy="649267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F6FF957E-3BB1-8400-4D78-15EFC60FA9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8603" y="2796458"/>
            <a:ext cx="8999999" cy="646331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EF2AD207-6ACD-626C-7E0B-3C3ECB23B9FF}"/>
              </a:ext>
            </a:extLst>
          </p:cNvPr>
          <p:cNvSpPr txBox="1"/>
          <p:nvPr/>
        </p:nvSpPr>
        <p:spPr>
          <a:xfrm>
            <a:off x="832273" y="2077609"/>
            <a:ext cx="6463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p21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93B13CFD-DE44-061E-0613-14DDE7DBC1E4}"/>
              </a:ext>
            </a:extLst>
          </p:cNvPr>
          <p:cNvSpPr txBox="1"/>
          <p:nvPr/>
        </p:nvSpPr>
        <p:spPr>
          <a:xfrm>
            <a:off x="420301" y="1241664"/>
            <a:ext cx="10583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MMP2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038448E0-6BA0-D0CE-559B-ACBE968F4904}"/>
              </a:ext>
            </a:extLst>
          </p:cNvPr>
          <p:cNvSpPr txBox="1"/>
          <p:nvPr/>
        </p:nvSpPr>
        <p:spPr>
          <a:xfrm>
            <a:off x="747314" y="2910346"/>
            <a:ext cx="7312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IL-6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E838B2D6-1BE5-D512-C51D-3651E465E987}"/>
              </a:ext>
            </a:extLst>
          </p:cNvPr>
          <p:cNvSpPr txBox="1"/>
          <p:nvPr/>
        </p:nvSpPr>
        <p:spPr>
          <a:xfrm>
            <a:off x="558159" y="3715835"/>
            <a:ext cx="9204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KLF7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A501C16C-D9EE-3164-2598-1766D3B0D7FB}"/>
              </a:ext>
            </a:extLst>
          </p:cNvPr>
          <p:cNvSpPr txBox="1"/>
          <p:nvPr/>
        </p:nvSpPr>
        <p:spPr>
          <a:xfrm>
            <a:off x="72065" y="4548572"/>
            <a:ext cx="14065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β-Tubulin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B38242E0-6BA9-D47C-51A3-E34FE06EB56B}"/>
              </a:ext>
            </a:extLst>
          </p:cNvPr>
          <p:cNvSpPr txBox="1"/>
          <p:nvPr/>
        </p:nvSpPr>
        <p:spPr>
          <a:xfrm>
            <a:off x="10559508" y="3715835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25kd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ED9BCC4A-E6C1-EE12-300F-309BF816CE0A}"/>
              </a:ext>
            </a:extLst>
          </p:cNvPr>
          <p:cNvSpPr txBox="1"/>
          <p:nvPr/>
        </p:nvSpPr>
        <p:spPr>
          <a:xfrm>
            <a:off x="10559508" y="4555214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55kd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0DA97558-C8DE-8491-0129-4F4EB5AFAE66}"/>
              </a:ext>
            </a:extLst>
          </p:cNvPr>
          <p:cNvSpPr txBox="1"/>
          <p:nvPr/>
        </p:nvSpPr>
        <p:spPr>
          <a:xfrm>
            <a:off x="10559508" y="2910345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19kd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B1BF583D-20CA-3F91-8967-44436E88E167}"/>
              </a:ext>
            </a:extLst>
          </p:cNvPr>
          <p:cNvSpPr txBox="1"/>
          <p:nvPr/>
        </p:nvSpPr>
        <p:spPr>
          <a:xfrm>
            <a:off x="10559508" y="2071953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19kd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FE6D91DA-956B-8A1D-76F9-EA567FD24DC3}"/>
              </a:ext>
            </a:extLst>
          </p:cNvPr>
          <p:cNvSpPr txBox="1"/>
          <p:nvPr/>
        </p:nvSpPr>
        <p:spPr>
          <a:xfrm>
            <a:off x="10559508" y="1241664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75kd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48DD4DD3-8265-F498-A4E7-53037130EA1B}"/>
              </a:ext>
            </a:extLst>
          </p:cNvPr>
          <p:cNvSpPr txBox="1"/>
          <p:nvPr/>
        </p:nvSpPr>
        <p:spPr>
          <a:xfrm>
            <a:off x="1913642" y="682717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NC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35CD7E8E-FB1D-3A68-4A6D-0C94FF19153F}"/>
              </a:ext>
            </a:extLst>
          </p:cNvPr>
          <p:cNvSpPr txBox="1"/>
          <p:nvPr/>
        </p:nvSpPr>
        <p:spPr>
          <a:xfrm>
            <a:off x="2511703" y="684254"/>
            <a:ext cx="10845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FFA C8:0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4527B378-C271-32D6-B279-DDE50BE00EB0}"/>
              </a:ext>
            </a:extLst>
          </p:cNvPr>
          <p:cNvSpPr txBox="1"/>
          <p:nvPr/>
        </p:nvSpPr>
        <p:spPr>
          <a:xfrm>
            <a:off x="3836476" y="682717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NC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C6F251AB-C13E-E7C4-C756-A7C74C2CA37C}"/>
              </a:ext>
            </a:extLst>
          </p:cNvPr>
          <p:cNvSpPr txBox="1"/>
          <p:nvPr/>
        </p:nvSpPr>
        <p:spPr>
          <a:xfrm>
            <a:off x="4511096" y="682717"/>
            <a:ext cx="10054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si-KLF7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0A8C5989-7EAE-E6D7-8DDF-45FB2E8AD893}"/>
              </a:ext>
            </a:extLst>
          </p:cNvPr>
          <p:cNvSpPr txBox="1"/>
          <p:nvPr/>
        </p:nvSpPr>
        <p:spPr>
          <a:xfrm>
            <a:off x="5667315" y="682717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NC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574347E5-3D1B-D5FB-1DB5-C6EB36911864}"/>
              </a:ext>
            </a:extLst>
          </p:cNvPr>
          <p:cNvSpPr txBox="1"/>
          <p:nvPr/>
        </p:nvSpPr>
        <p:spPr>
          <a:xfrm>
            <a:off x="6306779" y="682717"/>
            <a:ext cx="10951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Ad-KLF7</a:t>
            </a: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29CE64C7-D98E-EEAD-5E71-69AA7A0DFFA2}"/>
              </a:ext>
            </a:extLst>
          </p:cNvPr>
          <p:cNvSpPr txBox="1"/>
          <p:nvPr/>
        </p:nvSpPr>
        <p:spPr>
          <a:xfrm>
            <a:off x="7678902" y="681180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NC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EE30936E-9FF8-1DA6-11BF-AB69DACCECFF}"/>
              </a:ext>
            </a:extLst>
          </p:cNvPr>
          <p:cNvSpPr txBox="1"/>
          <p:nvPr/>
        </p:nvSpPr>
        <p:spPr>
          <a:xfrm>
            <a:off x="8276963" y="682717"/>
            <a:ext cx="10845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FFA C8:0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0A6809CC-C252-DE9C-8AC4-452E8672FF37}"/>
              </a:ext>
            </a:extLst>
          </p:cNvPr>
          <p:cNvSpPr txBox="1"/>
          <p:nvPr/>
        </p:nvSpPr>
        <p:spPr>
          <a:xfrm>
            <a:off x="9332636" y="460787"/>
            <a:ext cx="12143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FFA C8:0+</a:t>
            </a:r>
          </a:p>
          <a:p>
            <a:pPr algn="ctr"/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si-KLF7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1" name="直接连接符 30">
            <a:extLst>
              <a:ext uri="{FF2B5EF4-FFF2-40B4-BE49-F238E27FC236}">
                <a16:creationId xmlns:a16="http://schemas.microsoft.com/office/drawing/2014/main" id="{CFC884E1-2B5A-1836-5271-39FC7539A600}"/>
              </a:ext>
            </a:extLst>
          </p:cNvPr>
          <p:cNvCxnSpPr>
            <a:cxnSpLocks/>
          </p:cNvCxnSpPr>
          <p:nvPr/>
        </p:nvCxnSpPr>
        <p:spPr>
          <a:xfrm>
            <a:off x="3611064" y="710172"/>
            <a:ext cx="0" cy="4571868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3" name="直接连接符 32">
            <a:extLst>
              <a:ext uri="{FF2B5EF4-FFF2-40B4-BE49-F238E27FC236}">
                <a16:creationId xmlns:a16="http://schemas.microsoft.com/office/drawing/2014/main" id="{EBA769A1-3CFD-8387-E589-97689DF2E2E0}"/>
              </a:ext>
            </a:extLst>
          </p:cNvPr>
          <p:cNvCxnSpPr>
            <a:cxnSpLocks/>
          </p:cNvCxnSpPr>
          <p:nvPr/>
        </p:nvCxnSpPr>
        <p:spPr>
          <a:xfrm>
            <a:off x="5516500" y="681180"/>
            <a:ext cx="0" cy="4571868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4" name="直接连接符 33">
            <a:extLst>
              <a:ext uri="{FF2B5EF4-FFF2-40B4-BE49-F238E27FC236}">
                <a16:creationId xmlns:a16="http://schemas.microsoft.com/office/drawing/2014/main" id="{31BAE15D-228A-4125-CCB6-E5F7B406246C}"/>
              </a:ext>
            </a:extLst>
          </p:cNvPr>
          <p:cNvCxnSpPr>
            <a:cxnSpLocks/>
          </p:cNvCxnSpPr>
          <p:nvPr/>
        </p:nvCxnSpPr>
        <p:spPr>
          <a:xfrm>
            <a:off x="7434618" y="710172"/>
            <a:ext cx="0" cy="4571868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5" name="文本框 34">
            <a:extLst>
              <a:ext uri="{FF2B5EF4-FFF2-40B4-BE49-F238E27FC236}">
                <a16:creationId xmlns:a16="http://schemas.microsoft.com/office/drawing/2014/main" id="{25C7E4B9-837C-2DC3-3C76-3D3B7E23314B}"/>
              </a:ext>
            </a:extLst>
          </p:cNvPr>
          <p:cNvSpPr txBox="1"/>
          <p:nvPr/>
        </p:nvSpPr>
        <p:spPr>
          <a:xfrm>
            <a:off x="1968447" y="307354"/>
            <a:ext cx="13814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800" b="1" kern="100" dirty="0">
                <a:effectLst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Figure 3L</a:t>
            </a:r>
            <a:endParaRPr lang="zh-CN" altLang="en-US" dirty="0"/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85E7B699-F52F-A657-F82D-64A92BD0D46C}"/>
              </a:ext>
            </a:extLst>
          </p:cNvPr>
          <p:cNvSpPr txBox="1"/>
          <p:nvPr/>
        </p:nvSpPr>
        <p:spPr>
          <a:xfrm>
            <a:off x="5690459" y="304134"/>
            <a:ext cx="13814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800" b="1" kern="100" dirty="0">
                <a:effectLst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Figure 4G</a:t>
            </a:r>
            <a:endParaRPr lang="zh-CN" altLang="en-US" dirty="0"/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E4493A6C-C554-B469-3598-F51DA1EF9781}"/>
              </a:ext>
            </a:extLst>
          </p:cNvPr>
          <p:cNvSpPr txBox="1"/>
          <p:nvPr/>
        </p:nvSpPr>
        <p:spPr>
          <a:xfrm>
            <a:off x="3887878" y="313752"/>
            <a:ext cx="13814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800" b="1" kern="100" dirty="0">
                <a:effectLst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Figure 5F</a:t>
            </a:r>
            <a:endParaRPr lang="zh-CN" altLang="en-US" dirty="0"/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EA90FE94-7F01-085A-4093-F8B6523ADDEB}"/>
              </a:ext>
            </a:extLst>
          </p:cNvPr>
          <p:cNvSpPr txBox="1"/>
          <p:nvPr/>
        </p:nvSpPr>
        <p:spPr>
          <a:xfrm>
            <a:off x="8114095" y="304134"/>
            <a:ext cx="13814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800" b="1" kern="100" dirty="0">
                <a:effectLst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Figure 5L</a:t>
            </a:r>
            <a:endParaRPr lang="zh-CN" altLang="en-US" dirty="0"/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5A1C0641-F459-71FC-FEB2-ED112BD81C4B}"/>
              </a:ext>
            </a:extLst>
          </p:cNvPr>
          <p:cNvSpPr txBox="1"/>
          <p:nvPr/>
        </p:nvSpPr>
        <p:spPr>
          <a:xfrm>
            <a:off x="949452" y="5416283"/>
            <a:ext cx="9778321" cy="13007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1400" b="1" kern="100" dirty="0">
                <a:effectLst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Figure 3L/5F/4G/5L. The expression level of MMP2/p21/IL-6/KLF7 in PC3 cells.</a:t>
            </a:r>
            <a:r>
              <a:rPr lang="en-US" altLang="zh-CN" sz="14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Repeat 2</a:t>
            </a:r>
            <a:endParaRPr lang="en-US" altLang="zh-CN" sz="1400" b="1" kern="100" dirty="0">
              <a:effectLst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algn="ctr">
              <a:lnSpc>
                <a:spcPct val="130000"/>
              </a:lnSpc>
            </a:pPr>
            <a:r>
              <a:rPr lang="en-US" altLang="zh-CN" sz="1600" kern="100" dirty="0">
                <a:effectLst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Western Blot was used to detect the protein expression level of MMP2/p21/IL-6/KLF7 PC3 cells stimulated by 200μM FFA C8:0 </a:t>
            </a:r>
            <a:r>
              <a:rPr lang="en-US" altLang="zh-CN" sz="1600" kern="100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(</a:t>
            </a:r>
            <a:r>
              <a:rPr lang="en-US" altLang="zh-CN" sz="16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Figure 3L</a:t>
            </a:r>
            <a:r>
              <a:rPr lang="en-US" altLang="zh-CN" sz="1600" kern="100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), after down-regulating KLF7 </a:t>
            </a:r>
            <a:r>
              <a:rPr lang="en-US" altLang="zh-CN" sz="16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(Figure 5F)</a:t>
            </a:r>
            <a:r>
              <a:rPr lang="en-US" altLang="zh-CN" sz="1600" kern="100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, after up-regulating KLF7 </a:t>
            </a:r>
            <a:r>
              <a:rPr lang="en-US" altLang="zh-CN" sz="16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(Figure 4G), after </a:t>
            </a:r>
            <a:r>
              <a:rPr lang="en-US" altLang="zh-CN" sz="1600" kern="100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down-regulating KLF7 </a:t>
            </a:r>
            <a:r>
              <a:rPr lang="en-US" altLang="zh-CN" sz="16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under 200μM FFA C8:0 stimulation (Figure 5L).</a:t>
            </a:r>
            <a:endParaRPr lang="zh-CN" altLang="zh-CN" sz="1600" kern="100" dirty="0">
              <a:effectLst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27279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图片 42">
            <a:extLst>
              <a:ext uri="{FF2B5EF4-FFF2-40B4-BE49-F238E27FC236}">
                <a16:creationId xmlns:a16="http://schemas.microsoft.com/office/drawing/2014/main" id="{1E0763BB-020B-3F8B-F9D6-861029A3B3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150" y="4514990"/>
            <a:ext cx="9037369" cy="650923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2B1051B5-9B32-368F-8A36-E07EE3EEDF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150" y="1952711"/>
            <a:ext cx="9037369" cy="649266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4A67B7D5-FB6A-881B-9CF1-EF6D60F1E8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150" y="1138846"/>
            <a:ext cx="9077822" cy="651279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4640D12E-280D-62B5-8B84-5AE1A21E8F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8605" y="3638883"/>
            <a:ext cx="8996914" cy="685804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402DD6F-0198-9ADC-E768-8C7B627EDE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8604" y="2826758"/>
            <a:ext cx="8996915" cy="649266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EF2AD207-6ACD-626C-7E0B-3C3ECB23B9FF}"/>
              </a:ext>
            </a:extLst>
          </p:cNvPr>
          <p:cNvSpPr txBox="1"/>
          <p:nvPr/>
        </p:nvSpPr>
        <p:spPr>
          <a:xfrm>
            <a:off x="832273" y="2077609"/>
            <a:ext cx="6463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p21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93B13CFD-DE44-061E-0613-14DDE7DBC1E4}"/>
              </a:ext>
            </a:extLst>
          </p:cNvPr>
          <p:cNvSpPr txBox="1"/>
          <p:nvPr/>
        </p:nvSpPr>
        <p:spPr>
          <a:xfrm>
            <a:off x="420301" y="1241664"/>
            <a:ext cx="10583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MMP2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038448E0-6BA0-D0CE-559B-ACBE968F4904}"/>
              </a:ext>
            </a:extLst>
          </p:cNvPr>
          <p:cNvSpPr txBox="1"/>
          <p:nvPr/>
        </p:nvSpPr>
        <p:spPr>
          <a:xfrm>
            <a:off x="747314" y="2910346"/>
            <a:ext cx="7312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IL-6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E838B2D6-1BE5-D512-C51D-3651E465E987}"/>
              </a:ext>
            </a:extLst>
          </p:cNvPr>
          <p:cNvSpPr txBox="1"/>
          <p:nvPr/>
        </p:nvSpPr>
        <p:spPr>
          <a:xfrm>
            <a:off x="558159" y="3715835"/>
            <a:ext cx="9204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KLF7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A501C16C-D9EE-3164-2598-1766D3B0D7FB}"/>
              </a:ext>
            </a:extLst>
          </p:cNvPr>
          <p:cNvSpPr txBox="1"/>
          <p:nvPr/>
        </p:nvSpPr>
        <p:spPr>
          <a:xfrm>
            <a:off x="72065" y="4548572"/>
            <a:ext cx="14065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β-Tubulin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B38242E0-6BA9-D47C-51A3-E34FE06EB56B}"/>
              </a:ext>
            </a:extLst>
          </p:cNvPr>
          <p:cNvSpPr txBox="1"/>
          <p:nvPr/>
        </p:nvSpPr>
        <p:spPr>
          <a:xfrm>
            <a:off x="10559508" y="3715835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25kd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ED9BCC4A-E6C1-EE12-300F-309BF816CE0A}"/>
              </a:ext>
            </a:extLst>
          </p:cNvPr>
          <p:cNvSpPr txBox="1"/>
          <p:nvPr/>
        </p:nvSpPr>
        <p:spPr>
          <a:xfrm>
            <a:off x="10559508" y="4555214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55kd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0DA97558-C8DE-8491-0129-4F4EB5AFAE66}"/>
              </a:ext>
            </a:extLst>
          </p:cNvPr>
          <p:cNvSpPr txBox="1"/>
          <p:nvPr/>
        </p:nvSpPr>
        <p:spPr>
          <a:xfrm>
            <a:off x="10559508" y="2910345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19kd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B1BF583D-20CA-3F91-8967-44436E88E167}"/>
              </a:ext>
            </a:extLst>
          </p:cNvPr>
          <p:cNvSpPr txBox="1"/>
          <p:nvPr/>
        </p:nvSpPr>
        <p:spPr>
          <a:xfrm>
            <a:off x="10559508" y="2071953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19kd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FE6D91DA-956B-8A1D-76F9-EA567FD24DC3}"/>
              </a:ext>
            </a:extLst>
          </p:cNvPr>
          <p:cNvSpPr txBox="1"/>
          <p:nvPr/>
        </p:nvSpPr>
        <p:spPr>
          <a:xfrm>
            <a:off x="10559508" y="1241664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75kd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48DD4DD3-8265-F498-A4E7-53037130EA1B}"/>
              </a:ext>
            </a:extLst>
          </p:cNvPr>
          <p:cNvSpPr txBox="1"/>
          <p:nvPr/>
        </p:nvSpPr>
        <p:spPr>
          <a:xfrm>
            <a:off x="1913642" y="682717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NC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35CD7E8E-FB1D-3A68-4A6D-0C94FF19153F}"/>
              </a:ext>
            </a:extLst>
          </p:cNvPr>
          <p:cNvSpPr txBox="1"/>
          <p:nvPr/>
        </p:nvSpPr>
        <p:spPr>
          <a:xfrm>
            <a:off x="2511703" y="684254"/>
            <a:ext cx="10845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FFA C8:0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4527B378-C271-32D6-B279-DDE50BE00EB0}"/>
              </a:ext>
            </a:extLst>
          </p:cNvPr>
          <p:cNvSpPr txBox="1"/>
          <p:nvPr/>
        </p:nvSpPr>
        <p:spPr>
          <a:xfrm>
            <a:off x="3836476" y="682717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NC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C6F251AB-C13E-E7C4-C756-A7C74C2CA37C}"/>
              </a:ext>
            </a:extLst>
          </p:cNvPr>
          <p:cNvSpPr txBox="1"/>
          <p:nvPr/>
        </p:nvSpPr>
        <p:spPr>
          <a:xfrm>
            <a:off x="4511096" y="682717"/>
            <a:ext cx="10054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si-KLF7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0A8C5989-7EAE-E6D7-8DDF-45FB2E8AD893}"/>
              </a:ext>
            </a:extLst>
          </p:cNvPr>
          <p:cNvSpPr txBox="1"/>
          <p:nvPr/>
        </p:nvSpPr>
        <p:spPr>
          <a:xfrm>
            <a:off x="5667315" y="682717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NC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574347E5-3D1B-D5FB-1DB5-C6EB36911864}"/>
              </a:ext>
            </a:extLst>
          </p:cNvPr>
          <p:cNvSpPr txBox="1"/>
          <p:nvPr/>
        </p:nvSpPr>
        <p:spPr>
          <a:xfrm>
            <a:off x="6306779" y="682717"/>
            <a:ext cx="10951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Ad-KLF7</a:t>
            </a: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29CE64C7-D98E-EEAD-5E71-69AA7A0DFFA2}"/>
              </a:ext>
            </a:extLst>
          </p:cNvPr>
          <p:cNvSpPr txBox="1"/>
          <p:nvPr/>
        </p:nvSpPr>
        <p:spPr>
          <a:xfrm>
            <a:off x="7678902" y="681180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NC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EE30936E-9FF8-1DA6-11BF-AB69DACCECFF}"/>
              </a:ext>
            </a:extLst>
          </p:cNvPr>
          <p:cNvSpPr txBox="1"/>
          <p:nvPr/>
        </p:nvSpPr>
        <p:spPr>
          <a:xfrm>
            <a:off x="8276963" y="682717"/>
            <a:ext cx="10845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FFA C8:0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0A6809CC-C252-DE9C-8AC4-452E8672FF37}"/>
              </a:ext>
            </a:extLst>
          </p:cNvPr>
          <p:cNvSpPr txBox="1"/>
          <p:nvPr/>
        </p:nvSpPr>
        <p:spPr>
          <a:xfrm>
            <a:off x="9332636" y="460787"/>
            <a:ext cx="12143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FFA C8:0+</a:t>
            </a:r>
          </a:p>
          <a:p>
            <a:pPr algn="ctr"/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si-KLF7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1" name="直接连接符 30">
            <a:extLst>
              <a:ext uri="{FF2B5EF4-FFF2-40B4-BE49-F238E27FC236}">
                <a16:creationId xmlns:a16="http://schemas.microsoft.com/office/drawing/2014/main" id="{CFC884E1-2B5A-1836-5271-39FC7539A600}"/>
              </a:ext>
            </a:extLst>
          </p:cNvPr>
          <p:cNvCxnSpPr>
            <a:cxnSpLocks/>
          </p:cNvCxnSpPr>
          <p:nvPr/>
        </p:nvCxnSpPr>
        <p:spPr>
          <a:xfrm>
            <a:off x="3596232" y="783952"/>
            <a:ext cx="0" cy="4571868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3" name="直接连接符 32">
            <a:extLst>
              <a:ext uri="{FF2B5EF4-FFF2-40B4-BE49-F238E27FC236}">
                <a16:creationId xmlns:a16="http://schemas.microsoft.com/office/drawing/2014/main" id="{EBA769A1-3CFD-8387-E589-97689DF2E2E0}"/>
              </a:ext>
            </a:extLst>
          </p:cNvPr>
          <p:cNvCxnSpPr>
            <a:cxnSpLocks/>
          </p:cNvCxnSpPr>
          <p:nvPr/>
        </p:nvCxnSpPr>
        <p:spPr>
          <a:xfrm>
            <a:off x="5516500" y="681180"/>
            <a:ext cx="0" cy="4571868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4" name="直接连接符 33">
            <a:extLst>
              <a:ext uri="{FF2B5EF4-FFF2-40B4-BE49-F238E27FC236}">
                <a16:creationId xmlns:a16="http://schemas.microsoft.com/office/drawing/2014/main" id="{31BAE15D-228A-4125-CCB6-E5F7B406246C}"/>
              </a:ext>
            </a:extLst>
          </p:cNvPr>
          <p:cNvCxnSpPr>
            <a:cxnSpLocks/>
          </p:cNvCxnSpPr>
          <p:nvPr/>
        </p:nvCxnSpPr>
        <p:spPr>
          <a:xfrm>
            <a:off x="7434618" y="710172"/>
            <a:ext cx="0" cy="4571868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5" name="文本框 34">
            <a:extLst>
              <a:ext uri="{FF2B5EF4-FFF2-40B4-BE49-F238E27FC236}">
                <a16:creationId xmlns:a16="http://schemas.microsoft.com/office/drawing/2014/main" id="{25C7E4B9-837C-2DC3-3C76-3D3B7E23314B}"/>
              </a:ext>
            </a:extLst>
          </p:cNvPr>
          <p:cNvSpPr txBox="1"/>
          <p:nvPr/>
        </p:nvSpPr>
        <p:spPr>
          <a:xfrm>
            <a:off x="1968447" y="307354"/>
            <a:ext cx="13814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800" b="1" kern="100" dirty="0">
                <a:effectLst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Figure 3L</a:t>
            </a:r>
            <a:endParaRPr lang="zh-CN" altLang="en-US" dirty="0"/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85E7B699-F52F-A657-F82D-64A92BD0D46C}"/>
              </a:ext>
            </a:extLst>
          </p:cNvPr>
          <p:cNvSpPr txBox="1"/>
          <p:nvPr/>
        </p:nvSpPr>
        <p:spPr>
          <a:xfrm>
            <a:off x="5690459" y="304134"/>
            <a:ext cx="13814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800" b="1" kern="100" dirty="0">
                <a:effectLst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Figure 4G</a:t>
            </a:r>
            <a:endParaRPr lang="zh-CN" altLang="en-US" dirty="0"/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E4493A6C-C554-B469-3598-F51DA1EF9781}"/>
              </a:ext>
            </a:extLst>
          </p:cNvPr>
          <p:cNvSpPr txBox="1"/>
          <p:nvPr/>
        </p:nvSpPr>
        <p:spPr>
          <a:xfrm>
            <a:off x="3887878" y="313752"/>
            <a:ext cx="13814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800" b="1" kern="100" dirty="0">
                <a:effectLst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Figure 5F</a:t>
            </a:r>
            <a:endParaRPr lang="zh-CN" altLang="en-US" dirty="0"/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EA90FE94-7F01-085A-4093-F8B6523ADDEB}"/>
              </a:ext>
            </a:extLst>
          </p:cNvPr>
          <p:cNvSpPr txBox="1"/>
          <p:nvPr/>
        </p:nvSpPr>
        <p:spPr>
          <a:xfrm>
            <a:off x="8114095" y="304134"/>
            <a:ext cx="13814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800" b="1" kern="100" dirty="0">
                <a:effectLst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Figure 5L</a:t>
            </a:r>
            <a:endParaRPr lang="zh-CN" altLang="en-US" dirty="0"/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5A1C0641-F459-71FC-FEB2-ED112BD81C4B}"/>
              </a:ext>
            </a:extLst>
          </p:cNvPr>
          <p:cNvSpPr txBox="1"/>
          <p:nvPr/>
        </p:nvSpPr>
        <p:spPr>
          <a:xfrm>
            <a:off x="949452" y="5416283"/>
            <a:ext cx="9778321" cy="13007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1400" b="1" kern="100" dirty="0">
                <a:effectLst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Figure 3L/5F/4G/5L. The expression level of MMP2/p21/IL-6/KLF7 in PC3 cells. </a:t>
            </a:r>
            <a:r>
              <a:rPr lang="en-US" altLang="zh-CN" sz="14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Repeat 3</a:t>
            </a:r>
            <a:endParaRPr lang="en-US" altLang="zh-CN" sz="1400" b="1" kern="100" dirty="0">
              <a:effectLst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algn="ctr">
              <a:lnSpc>
                <a:spcPct val="130000"/>
              </a:lnSpc>
            </a:pPr>
            <a:r>
              <a:rPr lang="en-US" altLang="zh-CN" sz="1600" kern="100" dirty="0">
                <a:effectLst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Western Blot was used to detect the protein expression level of MMP2/p21/IL-6/KLF7 PC3 cells stimulated by 200μM FFA C8:0 </a:t>
            </a:r>
            <a:r>
              <a:rPr lang="en-US" altLang="zh-CN" sz="1600" kern="100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(</a:t>
            </a:r>
            <a:r>
              <a:rPr lang="en-US" altLang="zh-CN" sz="16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Figure 3L</a:t>
            </a:r>
            <a:r>
              <a:rPr lang="en-US" altLang="zh-CN" sz="1600" kern="100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), after down-regulating KLF7 </a:t>
            </a:r>
            <a:r>
              <a:rPr lang="en-US" altLang="zh-CN" sz="16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(Figure 5F)</a:t>
            </a:r>
            <a:r>
              <a:rPr lang="en-US" altLang="zh-CN" sz="1600" kern="100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, after up-regulating KLF7 </a:t>
            </a:r>
            <a:r>
              <a:rPr lang="en-US" altLang="zh-CN" sz="16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(Figure 4G), after </a:t>
            </a:r>
            <a:r>
              <a:rPr lang="en-US" altLang="zh-CN" sz="1600" kern="100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down-regulating KLF7 </a:t>
            </a:r>
            <a:r>
              <a:rPr lang="en-US" altLang="zh-CN" sz="16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under 200μM FFA C8:0 stimulation (Figure 5L).</a:t>
            </a:r>
            <a:endParaRPr lang="zh-CN" altLang="zh-CN" sz="1600" kern="100" dirty="0">
              <a:effectLst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BC5393D2-8485-D207-9212-64E77EB97340}"/>
              </a:ext>
            </a:extLst>
          </p:cNvPr>
          <p:cNvSpPr/>
          <p:nvPr/>
        </p:nvSpPr>
        <p:spPr>
          <a:xfrm>
            <a:off x="1466641" y="104194"/>
            <a:ext cx="2504284" cy="1081364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46146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25108D3-BDEC-5670-7DB7-4E63D94F4D4E}"/>
              </a:ext>
            </a:extLst>
          </p:cNvPr>
          <p:cNvPicPr>
            <a:picLocks/>
          </p:cNvPicPr>
          <p:nvPr/>
        </p:nvPicPr>
        <p:blipFill rotWithShape="1">
          <a:blip r:embed="rId2"/>
          <a:srcRect l="3069" t="23661" r="9227" b="30592"/>
          <a:stretch/>
        </p:blipFill>
        <p:spPr>
          <a:xfrm rot="120000">
            <a:off x="1595999" y="1247058"/>
            <a:ext cx="9000000" cy="900000"/>
          </a:xfrm>
          <a:prstGeom prst="rect">
            <a:avLst/>
          </a:prstGeom>
          <a:ln>
            <a:noFill/>
          </a:ln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A0F6B91-4D50-F4CA-9A0F-F9533D8500A0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76" t="42426" r="21329" b="46875"/>
          <a:stretch/>
        </p:blipFill>
        <p:spPr>
          <a:xfrm>
            <a:off x="1742142" y="2151335"/>
            <a:ext cx="8835296" cy="900000"/>
          </a:xfrm>
          <a:prstGeom prst="rect">
            <a:avLst/>
          </a:prstGeom>
          <a:ln>
            <a:noFill/>
          </a:ln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4D22073-615D-4101-D02F-BC50DD274948}"/>
              </a:ext>
            </a:extLst>
          </p:cNvPr>
          <p:cNvPicPr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09" t="52286" r="16432" b="34360"/>
          <a:stretch/>
        </p:blipFill>
        <p:spPr>
          <a:xfrm>
            <a:off x="1767351" y="2949029"/>
            <a:ext cx="9000000" cy="900000"/>
          </a:xfrm>
          <a:prstGeom prst="rect">
            <a:avLst/>
          </a:prstGeom>
          <a:ln>
            <a:noFill/>
          </a:ln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4CD68B2-3A7B-719A-1F72-98CA381B28B4}"/>
              </a:ext>
            </a:extLst>
          </p:cNvPr>
          <p:cNvPicPr>
            <a:picLocks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58" t="44342" r="17145" b="49064"/>
          <a:stretch/>
        </p:blipFill>
        <p:spPr>
          <a:xfrm rot="200171">
            <a:off x="1748790" y="3936814"/>
            <a:ext cx="9000000" cy="900000"/>
          </a:xfrm>
          <a:prstGeom prst="rect">
            <a:avLst/>
          </a:prstGeom>
          <a:ln>
            <a:noFill/>
          </a:ln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C252F9B3-745E-2078-412E-D7897378C622}"/>
              </a:ext>
            </a:extLst>
          </p:cNvPr>
          <p:cNvSpPr txBox="1"/>
          <p:nvPr/>
        </p:nvSpPr>
        <p:spPr>
          <a:xfrm>
            <a:off x="2209968" y="815077"/>
            <a:ext cx="2012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Independent groups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3AC27A30-D6A7-621A-FD41-69DC2400B668}"/>
              </a:ext>
            </a:extLst>
          </p:cNvPr>
          <p:cNvSpPr txBox="1"/>
          <p:nvPr/>
        </p:nvSpPr>
        <p:spPr>
          <a:xfrm rot="19266222">
            <a:off x="4337760" y="860348"/>
            <a:ext cx="5052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NC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10556D28-47D7-BD99-6933-FD4C54779378}"/>
              </a:ext>
            </a:extLst>
          </p:cNvPr>
          <p:cNvSpPr txBox="1"/>
          <p:nvPr/>
        </p:nvSpPr>
        <p:spPr>
          <a:xfrm rot="19266222">
            <a:off x="4668385" y="744639"/>
            <a:ext cx="10845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FFA C8:0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F95F55D9-BEFE-20C7-D14D-D87B0042BE40}"/>
              </a:ext>
            </a:extLst>
          </p:cNvPr>
          <p:cNvSpPr txBox="1"/>
          <p:nvPr/>
        </p:nvSpPr>
        <p:spPr>
          <a:xfrm rot="19266222">
            <a:off x="5181919" y="670949"/>
            <a:ext cx="1436612" cy="415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200"/>
              </a:lnSpc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FFA C8:0</a:t>
            </a:r>
          </a:p>
          <a:p>
            <a:pPr algn="ctr">
              <a:lnSpc>
                <a:spcPts val="1200"/>
              </a:lnSpc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+antagonist 8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7F4B775E-11DB-9F01-87F6-E002D94C5DBD}"/>
              </a:ext>
            </a:extLst>
          </p:cNvPr>
          <p:cNvSpPr txBox="1"/>
          <p:nvPr/>
        </p:nvSpPr>
        <p:spPr>
          <a:xfrm>
            <a:off x="6319120" y="902437"/>
            <a:ext cx="2012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Independent groups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B7E2AC60-23FC-89E0-241F-05645407D1D9}"/>
              </a:ext>
            </a:extLst>
          </p:cNvPr>
          <p:cNvSpPr txBox="1"/>
          <p:nvPr/>
        </p:nvSpPr>
        <p:spPr>
          <a:xfrm>
            <a:off x="8332064" y="911403"/>
            <a:ext cx="2012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Independent groups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" name="直接连接符 16">
            <a:extLst>
              <a:ext uri="{FF2B5EF4-FFF2-40B4-BE49-F238E27FC236}">
                <a16:creationId xmlns:a16="http://schemas.microsoft.com/office/drawing/2014/main" id="{16B36789-28EB-A983-A6A0-EBD96D4CD2D7}"/>
              </a:ext>
            </a:extLst>
          </p:cNvPr>
          <p:cNvCxnSpPr>
            <a:cxnSpLocks/>
          </p:cNvCxnSpPr>
          <p:nvPr/>
        </p:nvCxnSpPr>
        <p:spPr>
          <a:xfrm>
            <a:off x="4134712" y="815077"/>
            <a:ext cx="0" cy="4571868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" name="直接连接符 17">
            <a:extLst>
              <a:ext uri="{FF2B5EF4-FFF2-40B4-BE49-F238E27FC236}">
                <a16:creationId xmlns:a16="http://schemas.microsoft.com/office/drawing/2014/main" id="{073C05AD-D676-6F5A-C276-66D7C5BC7FBF}"/>
              </a:ext>
            </a:extLst>
          </p:cNvPr>
          <p:cNvCxnSpPr>
            <a:cxnSpLocks/>
          </p:cNvCxnSpPr>
          <p:nvPr/>
        </p:nvCxnSpPr>
        <p:spPr>
          <a:xfrm>
            <a:off x="6166712" y="815077"/>
            <a:ext cx="0" cy="4571868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9" name="直接连接符 18">
            <a:extLst>
              <a:ext uri="{FF2B5EF4-FFF2-40B4-BE49-F238E27FC236}">
                <a16:creationId xmlns:a16="http://schemas.microsoft.com/office/drawing/2014/main" id="{5CA0C7D3-C04B-DB1C-2728-4E2CC5688EB4}"/>
              </a:ext>
            </a:extLst>
          </p:cNvPr>
          <p:cNvCxnSpPr>
            <a:cxnSpLocks/>
          </p:cNvCxnSpPr>
          <p:nvPr/>
        </p:nvCxnSpPr>
        <p:spPr>
          <a:xfrm>
            <a:off x="8229192" y="1090284"/>
            <a:ext cx="0" cy="4571868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1" name="文本框 20">
            <a:extLst>
              <a:ext uri="{FF2B5EF4-FFF2-40B4-BE49-F238E27FC236}">
                <a16:creationId xmlns:a16="http://schemas.microsoft.com/office/drawing/2014/main" id="{B2A424C7-566A-868C-406E-9F139B2816D1}"/>
              </a:ext>
            </a:extLst>
          </p:cNvPr>
          <p:cNvSpPr txBox="1"/>
          <p:nvPr/>
        </p:nvSpPr>
        <p:spPr>
          <a:xfrm>
            <a:off x="4134712" y="362474"/>
            <a:ext cx="13814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800" b="1" kern="100" dirty="0">
                <a:effectLst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Figure 6H</a:t>
            </a:r>
            <a:endParaRPr lang="zh-CN" altLang="en-US" dirty="0"/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099D0A61-5146-28B4-DF40-6DA23E1A0458}"/>
              </a:ext>
            </a:extLst>
          </p:cNvPr>
          <p:cNvSpPr txBox="1"/>
          <p:nvPr/>
        </p:nvSpPr>
        <p:spPr>
          <a:xfrm>
            <a:off x="949452" y="5416283"/>
            <a:ext cx="9778321" cy="9806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1400" b="1" kern="100" dirty="0">
                <a:effectLst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Figure 6H. The expression level of p21/IL-6/KLF7 in PC3 cells. </a:t>
            </a:r>
            <a:r>
              <a:rPr lang="en-US" altLang="zh-CN" sz="14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Repeat 1</a:t>
            </a:r>
            <a:endParaRPr lang="en-US" altLang="zh-CN" sz="1400" b="1" kern="100" dirty="0">
              <a:effectLst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algn="ctr">
              <a:lnSpc>
                <a:spcPct val="130000"/>
              </a:lnSpc>
            </a:pPr>
            <a:r>
              <a:rPr lang="en-US" altLang="zh-CN" sz="1600" kern="100" dirty="0">
                <a:effectLst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Western Blot was used to detect the protein expression level of p21/IL-6/KLF7 PC3 cells </a:t>
            </a:r>
            <a:r>
              <a:rPr lang="en-US" altLang="zh-CN" sz="16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after antagonizing GPR84 under 200μM FFA C8:0 stimulation</a:t>
            </a:r>
            <a:endParaRPr lang="zh-CN" altLang="zh-CN" sz="1600" kern="100" dirty="0">
              <a:effectLst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C713AA52-BDE9-9DA6-FF1C-6CE910823C91}"/>
              </a:ext>
            </a:extLst>
          </p:cNvPr>
          <p:cNvSpPr txBox="1"/>
          <p:nvPr/>
        </p:nvSpPr>
        <p:spPr>
          <a:xfrm>
            <a:off x="1021098" y="1523453"/>
            <a:ext cx="6463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p21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3191A06A-CF9D-012D-0179-60EC7F1D0657}"/>
              </a:ext>
            </a:extLst>
          </p:cNvPr>
          <p:cNvSpPr txBox="1"/>
          <p:nvPr/>
        </p:nvSpPr>
        <p:spPr>
          <a:xfrm>
            <a:off x="936139" y="2356190"/>
            <a:ext cx="7312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IL-6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D2FD8349-C5BB-C1DB-C76F-0C83BC64130F}"/>
              </a:ext>
            </a:extLst>
          </p:cNvPr>
          <p:cNvSpPr txBox="1"/>
          <p:nvPr/>
        </p:nvSpPr>
        <p:spPr>
          <a:xfrm>
            <a:off x="746984" y="3161679"/>
            <a:ext cx="9204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KLF7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75B6CDDE-4033-DB7F-AC64-9241FB52A0FB}"/>
              </a:ext>
            </a:extLst>
          </p:cNvPr>
          <p:cNvSpPr txBox="1"/>
          <p:nvPr/>
        </p:nvSpPr>
        <p:spPr>
          <a:xfrm>
            <a:off x="260890" y="3994416"/>
            <a:ext cx="14065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β-Tubulin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635D4657-FB30-4D35-104B-6625494748A9}"/>
              </a:ext>
            </a:extLst>
          </p:cNvPr>
          <p:cNvSpPr txBox="1"/>
          <p:nvPr/>
        </p:nvSpPr>
        <p:spPr>
          <a:xfrm>
            <a:off x="10595400" y="3115780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25kd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31CC8D09-836D-E2D5-1600-7647F69C4A5B}"/>
              </a:ext>
            </a:extLst>
          </p:cNvPr>
          <p:cNvSpPr txBox="1"/>
          <p:nvPr/>
        </p:nvSpPr>
        <p:spPr>
          <a:xfrm>
            <a:off x="10695212" y="4201811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55kd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0F907602-D675-D689-FCAF-742892A7B3FE}"/>
              </a:ext>
            </a:extLst>
          </p:cNvPr>
          <p:cNvSpPr txBox="1"/>
          <p:nvPr/>
        </p:nvSpPr>
        <p:spPr>
          <a:xfrm>
            <a:off x="10595400" y="2310290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19kd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EFA3FDAE-92FD-99DE-15FA-65F9D8F0FCAF}"/>
              </a:ext>
            </a:extLst>
          </p:cNvPr>
          <p:cNvSpPr txBox="1"/>
          <p:nvPr/>
        </p:nvSpPr>
        <p:spPr>
          <a:xfrm>
            <a:off x="10595400" y="1471898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19kd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84833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文本框 21">
            <a:extLst>
              <a:ext uri="{FF2B5EF4-FFF2-40B4-BE49-F238E27FC236}">
                <a16:creationId xmlns:a16="http://schemas.microsoft.com/office/drawing/2014/main" id="{099D0A61-5146-28B4-DF40-6DA23E1A0458}"/>
              </a:ext>
            </a:extLst>
          </p:cNvPr>
          <p:cNvSpPr txBox="1"/>
          <p:nvPr/>
        </p:nvSpPr>
        <p:spPr>
          <a:xfrm>
            <a:off x="949452" y="5416283"/>
            <a:ext cx="9778321" cy="9806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1400" b="1" kern="100" dirty="0">
                <a:effectLst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Figure 6H. The expression level of p21/IL-6/KLF7 in PC3 cells. </a:t>
            </a:r>
            <a:r>
              <a:rPr lang="en-US" altLang="zh-CN" sz="14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Repeat 2 </a:t>
            </a:r>
            <a:endParaRPr lang="en-US" altLang="zh-CN" sz="1400" b="1" kern="100" dirty="0">
              <a:solidFill>
                <a:srgbClr val="FF0000"/>
              </a:solidFill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algn="ctr">
              <a:lnSpc>
                <a:spcPct val="130000"/>
              </a:lnSpc>
            </a:pPr>
            <a:r>
              <a:rPr lang="en-US" altLang="zh-CN" sz="1600" kern="100" dirty="0">
                <a:effectLst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Western Blot was used to detect the protein expression level of p21/IL-6/KLF7 PC3 cells </a:t>
            </a:r>
            <a:r>
              <a:rPr lang="en-US" altLang="zh-CN" sz="16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after antagonizing GPR84 under 200μM FFA C8:0 stimulation</a:t>
            </a:r>
            <a:endParaRPr lang="zh-CN" altLang="zh-CN" sz="1600" kern="100" dirty="0">
              <a:effectLst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753ACA12-9BFA-29FB-215A-D60FDD5BA35C}"/>
              </a:ext>
            </a:extLst>
          </p:cNvPr>
          <p:cNvGrpSpPr/>
          <p:nvPr/>
        </p:nvGrpSpPr>
        <p:grpSpPr>
          <a:xfrm>
            <a:off x="2143572" y="413610"/>
            <a:ext cx="7390079" cy="5002673"/>
            <a:chOff x="260890" y="413610"/>
            <a:chExt cx="7390079" cy="5002673"/>
          </a:xfrm>
        </p:grpSpPr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B3B0CA40-9615-B1EB-D908-884A95D50F2A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 rotWithShape="1">
            <a:blip r:embed="rId6"/>
            <a:srcRect r="3561"/>
            <a:stretch/>
          </p:blipFill>
          <p:spPr>
            <a:xfrm>
              <a:off x="1708961" y="4146846"/>
              <a:ext cx="5015263" cy="622635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BD9C7644-6A07-F119-6560-026C0E8195B8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730227" y="2342913"/>
              <a:ext cx="5015263" cy="63363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D562E05D-8636-B091-ECDB-A334B72475DA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20000"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730228" y="3301964"/>
              <a:ext cx="5015263" cy="633631"/>
            </a:xfrm>
            <a:prstGeom prst="rect">
              <a:avLst/>
            </a:prstGeom>
          </p:spPr>
        </p:pic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116E4C0E-4802-33D7-C4EC-49D8CC8B865D}"/>
                </a:ext>
              </a:extLst>
            </p:cNvPr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bright="20000"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730228" y="1383640"/>
              <a:ext cx="5015264" cy="628913"/>
            </a:xfrm>
            <a:prstGeom prst="rect">
              <a:avLst/>
            </a:prstGeom>
          </p:spPr>
        </p:pic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3AC27A30-D6A7-621A-FD41-69DC2400B668}"/>
                </a:ext>
              </a:extLst>
            </p:cNvPr>
            <p:cNvSpPr txBox="1"/>
            <p:nvPr/>
          </p:nvSpPr>
          <p:spPr>
            <a:xfrm rot="19266222">
              <a:off x="2337282" y="911484"/>
              <a:ext cx="5052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NC</a:t>
              </a:r>
              <a:endPara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10556D28-47D7-BD99-6933-FD4C54779378}"/>
                </a:ext>
              </a:extLst>
            </p:cNvPr>
            <p:cNvSpPr txBox="1"/>
            <p:nvPr/>
          </p:nvSpPr>
          <p:spPr>
            <a:xfrm rot="19266222">
              <a:off x="2667907" y="795775"/>
              <a:ext cx="10845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FFA C8:0</a:t>
              </a:r>
              <a:endPara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F95F55D9-BEFE-20C7-D14D-D87B0042BE40}"/>
                </a:ext>
              </a:extLst>
            </p:cNvPr>
            <p:cNvSpPr txBox="1"/>
            <p:nvPr/>
          </p:nvSpPr>
          <p:spPr>
            <a:xfrm rot="19266222">
              <a:off x="3181441" y="722085"/>
              <a:ext cx="1436612" cy="4157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200"/>
                </a:lnSpc>
              </a:pPr>
              <a:r>
                <a: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FFA C8:0</a:t>
              </a:r>
            </a:p>
            <a:p>
              <a:pPr algn="ctr">
                <a:lnSpc>
                  <a:spcPts val="1200"/>
                </a:lnSpc>
              </a:pPr>
              <a:r>
                <a: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+antagonist 8</a:t>
              </a:r>
              <a:endPara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7" name="直接连接符 16">
              <a:extLst>
                <a:ext uri="{FF2B5EF4-FFF2-40B4-BE49-F238E27FC236}">
                  <a16:creationId xmlns:a16="http://schemas.microsoft.com/office/drawing/2014/main" id="{16B36789-28EB-A983-A6A0-EBD96D4CD2D7}"/>
                </a:ext>
              </a:extLst>
            </p:cNvPr>
            <p:cNvCxnSpPr>
              <a:cxnSpLocks/>
            </p:cNvCxnSpPr>
            <p:nvPr/>
          </p:nvCxnSpPr>
          <p:spPr>
            <a:xfrm>
              <a:off x="4150365" y="844415"/>
              <a:ext cx="0" cy="4571868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B2A424C7-566A-868C-406E-9F139B2816D1}"/>
                </a:ext>
              </a:extLst>
            </p:cNvPr>
            <p:cNvSpPr txBox="1"/>
            <p:nvPr/>
          </p:nvSpPr>
          <p:spPr>
            <a:xfrm>
              <a:off x="2134234" y="413610"/>
              <a:ext cx="138140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800" b="1" kern="100" dirty="0">
                  <a:effectLst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Figure 6H</a:t>
              </a:r>
              <a:endParaRPr lang="zh-CN" altLang="en-US" dirty="0"/>
            </a:p>
          </p:txBody>
        </p:sp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C713AA52-BDE9-9DA6-FF1C-6CE910823C91}"/>
                </a:ext>
              </a:extLst>
            </p:cNvPr>
            <p:cNvSpPr txBox="1"/>
            <p:nvPr/>
          </p:nvSpPr>
          <p:spPr>
            <a:xfrm>
              <a:off x="1021098" y="1523453"/>
              <a:ext cx="64633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p21</a:t>
              </a:r>
              <a:endPara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3191A06A-CF9D-012D-0179-60EC7F1D0657}"/>
                </a:ext>
              </a:extLst>
            </p:cNvPr>
            <p:cNvSpPr txBox="1"/>
            <p:nvPr/>
          </p:nvSpPr>
          <p:spPr>
            <a:xfrm>
              <a:off x="936139" y="2356190"/>
              <a:ext cx="73129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IL-6</a:t>
              </a:r>
              <a:endPara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D2FD8349-C5BB-C1DB-C76F-0C83BC64130F}"/>
                </a:ext>
              </a:extLst>
            </p:cNvPr>
            <p:cNvSpPr txBox="1"/>
            <p:nvPr/>
          </p:nvSpPr>
          <p:spPr>
            <a:xfrm>
              <a:off x="746984" y="3161679"/>
              <a:ext cx="92044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KLF7</a:t>
              </a:r>
              <a:endPara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文本框 25">
              <a:extLst>
                <a:ext uri="{FF2B5EF4-FFF2-40B4-BE49-F238E27FC236}">
                  <a16:creationId xmlns:a16="http://schemas.microsoft.com/office/drawing/2014/main" id="{75B6CDDE-4033-DB7F-AC64-9241FB52A0FB}"/>
                </a:ext>
              </a:extLst>
            </p:cNvPr>
            <p:cNvSpPr txBox="1"/>
            <p:nvPr/>
          </p:nvSpPr>
          <p:spPr>
            <a:xfrm>
              <a:off x="260890" y="3994416"/>
              <a:ext cx="140653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β-Tubulin</a:t>
              </a:r>
              <a:endPara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文本框 26">
              <a:extLst>
                <a:ext uri="{FF2B5EF4-FFF2-40B4-BE49-F238E27FC236}">
                  <a16:creationId xmlns:a16="http://schemas.microsoft.com/office/drawing/2014/main" id="{635D4657-FB30-4D35-104B-6625494748A9}"/>
                </a:ext>
              </a:extLst>
            </p:cNvPr>
            <p:cNvSpPr txBox="1"/>
            <p:nvPr/>
          </p:nvSpPr>
          <p:spPr>
            <a:xfrm>
              <a:off x="6850750" y="3066333"/>
              <a:ext cx="8002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25kd</a:t>
              </a:r>
              <a:endPara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文本框 27">
              <a:extLst>
                <a:ext uri="{FF2B5EF4-FFF2-40B4-BE49-F238E27FC236}">
                  <a16:creationId xmlns:a16="http://schemas.microsoft.com/office/drawing/2014/main" id="{31CC8D09-836D-E2D5-1600-7647F69C4A5B}"/>
                </a:ext>
              </a:extLst>
            </p:cNvPr>
            <p:cNvSpPr txBox="1"/>
            <p:nvPr/>
          </p:nvSpPr>
          <p:spPr>
            <a:xfrm>
              <a:off x="6850750" y="4116226"/>
              <a:ext cx="8002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55kd</a:t>
              </a:r>
              <a:endPara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0F907602-D675-D689-FCAF-742892A7B3FE}"/>
                </a:ext>
              </a:extLst>
            </p:cNvPr>
            <p:cNvSpPr txBox="1"/>
            <p:nvPr/>
          </p:nvSpPr>
          <p:spPr>
            <a:xfrm>
              <a:off x="6850750" y="2260843"/>
              <a:ext cx="8002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19kd</a:t>
              </a:r>
              <a:endPara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" name="文本框 29">
              <a:extLst>
                <a:ext uri="{FF2B5EF4-FFF2-40B4-BE49-F238E27FC236}">
                  <a16:creationId xmlns:a16="http://schemas.microsoft.com/office/drawing/2014/main" id="{EFA3FDAE-92FD-99DE-15FA-65F9D8F0FCAF}"/>
                </a:ext>
              </a:extLst>
            </p:cNvPr>
            <p:cNvSpPr txBox="1"/>
            <p:nvPr/>
          </p:nvSpPr>
          <p:spPr>
            <a:xfrm>
              <a:off x="6850750" y="1422451"/>
              <a:ext cx="8002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19kd</a:t>
              </a:r>
              <a:endPara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" name="文本框 2">
            <a:extLst>
              <a:ext uri="{FF2B5EF4-FFF2-40B4-BE49-F238E27FC236}">
                <a16:creationId xmlns:a16="http://schemas.microsoft.com/office/drawing/2014/main" id="{FD0207F6-D221-7E00-4F50-1AD68CA17119}"/>
              </a:ext>
            </a:extLst>
          </p:cNvPr>
          <p:cNvSpPr txBox="1"/>
          <p:nvPr/>
        </p:nvSpPr>
        <p:spPr>
          <a:xfrm>
            <a:off x="6357848" y="774944"/>
            <a:ext cx="2012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Independent groups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11122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>
            <a:extLst>
              <a:ext uri="{FF2B5EF4-FFF2-40B4-BE49-F238E27FC236}">
                <a16:creationId xmlns:a16="http://schemas.microsoft.com/office/drawing/2014/main" id="{D94CCFA8-80DF-1088-162D-2070F2CDEA63}"/>
              </a:ext>
            </a:extLst>
          </p:cNvPr>
          <p:cNvGrpSpPr/>
          <p:nvPr/>
        </p:nvGrpSpPr>
        <p:grpSpPr>
          <a:xfrm>
            <a:off x="2143572" y="741745"/>
            <a:ext cx="7390079" cy="4019000"/>
            <a:chOff x="2143572" y="741745"/>
            <a:chExt cx="7390079" cy="4019000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A6DE25A7-93E1-6E64-D253-3A8975A3FE56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6"/>
            <a:stretch>
              <a:fillRect/>
            </a:stretch>
          </p:blipFill>
          <p:spPr>
            <a:xfrm>
              <a:off x="3596469" y="4119014"/>
              <a:ext cx="4999649" cy="641731"/>
            </a:xfrm>
            <a:prstGeom prst="rect">
              <a:avLst/>
            </a:prstGeom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FE43862D-9B8E-5E0E-32CC-15D6C2B844D7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7"/>
            <a:stretch>
              <a:fillRect/>
            </a:stretch>
          </p:blipFill>
          <p:spPr>
            <a:xfrm>
              <a:off x="3589882" y="3286736"/>
              <a:ext cx="5006237" cy="641732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7B9FC58E-3DE1-7C07-237F-E5EE8B520BC2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20000" contrast="40000"/>
                      </a14:imgEffect>
                    </a14:imgLayer>
                  </a14:imgProps>
                </a:ext>
              </a:extLst>
            </a:blip>
            <a:srcRect t="12372" b="18184"/>
            <a:stretch/>
          </p:blipFill>
          <p:spPr>
            <a:xfrm>
              <a:off x="3589882" y="2452479"/>
              <a:ext cx="5015261" cy="637418"/>
            </a:xfrm>
            <a:prstGeom prst="rect">
              <a:avLst/>
            </a:prstGeom>
          </p:spPr>
        </p:pic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0CD1B7A1-A688-C388-916A-9BE3CA509536}"/>
                </a:ext>
              </a:extLst>
            </p:cNvPr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612909" y="1542784"/>
              <a:ext cx="5015262" cy="637418"/>
            </a:xfrm>
            <a:prstGeom prst="rect">
              <a:avLst/>
            </a:prstGeom>
          </p:spPr>
        </p:pic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C713AA52-BDE9-9DA6-FF1C-6CE910823C91}"/>
                </a:ext>
              </a:extLst>
            </p:cNvPr>
            <p:cNvSpPr txBox="1"/>
            <p:nvPr/>
          </p:nvSpPr>
          <p:spPr>
            <a:xfrm>
              <a:off x="2903780" y="1523453"/>
              <a:ext cx="64633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p21</a:t>
              </a:r>
              <a:endPara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3191A06A-CF9D-012D-0179-60EC7F1D0657}"/>
                </a:ext>
              </a:extLst>
            </p:cNvPr>
            <p:cNvSpPr txBox="1"/>
            <p:nvPr/>
          </p:nvSpPr>
          <p:spPr>
            <a:xfrm>
              <a:off x="2818821" y="2356190"/>
              <a:ext cx="73129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IL-6</a:t>
              </a:r>
              <a:endPara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D2FD8349-C5BB-C1DB-C76F-0C83BC64130F}"/>
                </a:ext>
              </a:extLst>
            </p:cNvPr>
            <p:cNvSpPr txBox="1"/>
            <p:nvPr/>
          </p:nvSpPr>
          <p:spPr>
            <a:xfrm>
              <a:off x="2629666" y="3161679"/>
              <a:ext cx="92044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KLF7</a:t>
              </a:r>
              <a:endPara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文本框 25">
              <a:extLst>
                <a:ext uri="{FF2B5EF4-FFF2-40B4-BE49-F238E27FC236}">
                  <a16:creationId xmlns:a16="http://schemas.microsoft.com/office/drawing/2014/main" id="{75B6CDDE-4033-DB7F-AC64-9241FB52A0FB}"/>
                </a:ext>
              </a:extLst>
            </p:cNvPr>
            <p:cNvSpPr txBox="1"/>
            <p:nvPr/>
          </p:nvSpPr>
          <p:spPr>
            <a:xfrm>
              <a:off x="2143572" y="3994416"/>
              <a:ext cx="140653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β-Tubulin</a:t>
              </a:r>
              <a:endPara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文本框 26">
              <a:extLst>
                <a:ext uri="{FF2B5EF4-FFF2-40B4-BE49-F238E27FC236}">
                  <a16:creationId xmlns:a16="http://schemas.microsoft.com/office/drawing/2014/main" id="{635D4657-FB30-4D35-104B-6625494748A9}"/>
                </a:ext>
              </a:extLst>
            </p:cNvPr>
            <p:cNvSpPr txBox="1"/>
            <p:nvPr/>
          </p:nvSpPr>
          <p:spPr>
            <a:xfrm>
              <a:off x="8733432" y="3066333"/>
              <a:ext cx="8002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25kd</a:t>
              </a:r>
              <a:endPara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文本框 27">
              <a:extLst>
                <a:ext uri="{FF2B5EF4-FFF2-40B4-BE49-F238E27FC236}">
                  <a16:creationId xmlns:a16="http://schemas.microsoft.com/office/drawing/2014/main" id="{31CC8D09-836D-E2D5-1600-7647F69C4A5B}"/>
                </a:ext>
              </a:extLst>
            </p:cNvPr>
            <p:cNvSpPr txBox="1"/>
            <p:nvPr/>
          </p:nvSpPr>
          <p:spPr>
            <a:xfrm>
              <a:off x="8733432" y="4116226"/>
              <a:ext cx="8002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55kd</a:t>
              </a:r>
              <a:endPara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0F907602-D675-D689-FCAF-742892A7B3FE}"/>
                </a:ext>
              </a:extLst>
            </p:cNvPr>
            <p:cNvSpPr txBox="1"/>
            <p:nvPr/>
          </p:nvSpPr>
          <p:spPr>
            <a:xfrm>
              <a:off x="8733432" y="2260843"/>
              <a:ext cx="8002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19kd</a:t>
              </a:r>
              <a:endPara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" name="文本框 29">
              <a:extLst>
                <a:ext uri="{FF2B5EF4-FFF2-40B4-BE49-F238E27FC236}">
                  <a16:creationId xmlns:a16="http://schemas.microsoft.com/office/drawing/2014/main" id="{EFA3FDAE-92FD-99DE-15FA-65F9D8F0FCAF}"/>
                </a:ext>
              </a:extLst>
            </p:cNvPr>
            <p:cNvSpPr txBox="1"/>
            <p:nvPr/>
          </p:nvSpPr>
          <p:spPr>
            <a:xfrm>
              <a:off x="8733432" y="1422451"/>
              <a:ext cx="8002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19kd</a:t>
              </a:r>
              <a:endPara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3F6A7B69-A1F0-A4E1-F4D4-8807362A0FB2}"/>
                </a:ext>
              </a:extLst>
            </p:cNvPr>
            <p:cNvSpPr txBox="1"/>
            <p:nvPr/>
          </p:nvSpPr>
          <p:spPr>
            <a:xfrm rot="19266222">
              <a:off x="6330712" y="911484"/>
              <a:ext cx="5052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NC</a:t>
              </a:r>
              <a:endPara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DF056315-1142-A555-5DC3-189F5FBA56B0}"/>
                </a:ext>
              </a:extLst>
            </p:cNvPr>
            <p:cNvSpPr txBox="1"/>
            <p:nvPr/>
          </p:nvSpPr>
          <p:spPr>
            <a:xfrm rot="19266222">
              <a:off x="6661337" y="795775"/>
              <a:ext cx="10845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FFA C8:0</a:t>
              </a:r>
              <a:endPara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61AFBFA7-4627-2F14-F78D-569AA2C3C57B}"/>
                </a:ext>
              </a:extLst>
            </p:cNvPr>
            <p:cNvSpPr txBox="1"/>
            <p:nvPr/>
          </p:nvSpPr>
          <p:spPr>
            <a:xfrm rot="19266222">
              <a:off x="7287588" y="741745"/>
              <a:ext cx="1436612" cy="4157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200"/>
                </a:lnSpc>
              </a:pPr>
              <a:r>
                <a: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FFA C8:0</a:t>
              </a:r>
            </a:p>
            <a:p>
              <a:pPr algn="ctr">
                <a:lnSpc>
                  <a:spcPts val="1200"/>
                </a:lnSpc>
              </a:pPr>
              <a:r>
                <a: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+antagonist 8</a:t>
              </a:r>
              <a:endPara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FD619155-EF68-99E0-496C-7AACE3042C47}"/>
                </a:ext>
              </a:extLst>
            </p:cNvPr>
            <p:cNvSpPr txBox="1"/>
            <p:nvPr/>
          </p:nvSpPr>
          <p:spPr>
            <a:xfrm>
              <a:off x="3972832" y="920926"/>
              <a:ext cx="20120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Independent groups</a:t>
              </a:r>
              <a:endPara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2" name="文本框 21">
            <a:extLst>
              <a:ext uri="{FF2B5EF4-FFF2-40B4-BE49-F238E27FC236}">
                <a16:creationId xmlns:a16="http://schemas.microsoft.com/office/drawing/2014/main" id="{099D0A61-5146-28B4-DF40-6DA23E1A0458}"/>
              </a:ext>
            </a:extLst>
          </p:cNvPr>
          <p:cNvSpPr txBox="1"/>
          <p:nvPr/>
        </p:nvSpPr>
        <p:spPr>
          <a:xfrm>
            <a:off x="949452" y="5416283"/>
            <a:ext cx="9778321" cy="9806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1400" b="1" kern="100" dirty="0">
                <a:effectLst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Figure 6H. The expression level of p21/IL-6/KLF7 in PC3 cells. </a:t>
            </a:r>
            <a:r>
              <a:rPr lang="en-US" altLang="zh-CN" sz="14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Repeat 3</a:t>
            </a:r>
            <a:endParaRPr lang="en-US" altLang="zh-CN" sz="1400" b="1" kern="100" dirty="0">
              <a:effectLst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algn="ctr">
              <a:lnSpc>
                <a:spcPct val="130000"/>
              </a:lnSpc>
            </a:pPr>
            <a:r>
              <a:rPr lang="en-US" altLang="zh-CN" sz="1600" kern="100" dirty="0">
                <a:effectLst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Western Blot was used to detect the protein expression level of p21/IL-6/KLF7 PC3 cells </a:t>
            </a:r>
            <a:r>
              <a:rPr lang="en-US" altLang="zh-CN" sz="16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after antagonizing GPR84 under 200μM FFA C8:0 stimulation</a:t>
            </a:r>
            <a:endParaRPr lang="zh-CN" altLang="zh-CN" sz="1600" kern="100" dirty="0">
              <a:effectLst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cxnSp>
        <p:nvCxnSpPr>
          <p:cNvPr id="17" name="直接连接符 16">
            <a:extLst>
              <a:ext uri="{FF2B5EF4-FFF2-40B4-BE49-F238E27FC236}">
                <a16:creationId xmlns:a16="http://schemas.microsoft.com/office/drawing/2014/main" id="{16B36789-28EB-A983-A6A0-EBD96D4CD2D7}"/>
              </a:ext>
            </a:extLst>
          </p:cNvPr>
          <p:cNvCxnSpPr>
            <a:cxnSpLocks/>
          </p:cNvCxnSpPr>
          <p:nvPr/>
        </p:nvCxnSpPr>
        <p:spPr>
          <a:xfrm>
            <a:off x="6033047" y="844415"/>
            <a:ext cx="0" cy="4571868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8" name="文本框 17">
            <a:extLst>
              <a:ext uri="{FF2B5EF4-FFF2-40B4-BE49-F238E27FC236}">
                <a16:creationId xmlns:a16="http://schemas.microsoft.com/office/drawing/2014/main" id="{0F070724-AEE3-75DF-5375-14DB1014F4FF}"/>
              </a:ext>
            </a:extLst>
          </p:cNvPr>
          <p:cNvSpPr txBox="1"/>
          <p:nvPr/>
        </p:nvSpPr>
        <p:spPr>
          <a:xfrm>
            <a:off x="6127664" y="413610"/>
            <a:ext cx="13814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800" b="1" kern="100" dirty="0">
                <a:effectLst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Figure 6H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801187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文本框 21">
            <a:extLst>
              <a:ext uri="{FF2B5EF4-FFF2-40B4-BE49-F238E27FC236}">
                <a16:creationId xmlns:a16="http://schemas.microsoft.com/office/drawing/2014/main" id="{099D0A61-5146-28B4-DF40-6DA23E1A0458}"/>
              </a:ext>
            </a:extLst>
          </p:cNvPr>
          <p:cNvSpPr txBox="1"/>
          <p:nvPr/>
        </p:nvSpPr>
        <p:spPr>
          <a:xfrm>
            <a:off x="949452" y="5416283"/>
            <a:ext cx="9778321" cy="9806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1400" b="1" kern="100" dirty="0">
                <a:effectLst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Figure 6H. The expression level of p21/IL-6/KLF7 in PC3 cells. </a:t>
            </a:r>
            <a:r>
              <a:rPr lang="en-US" altLang="zh-CN" sz="14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Repeat 4</a:t>
            </a:r>
            <a:endParaRPr lang="en-US" altLang="zh-CN" sz="1400" b="1" kern="100" dirty="0">
              <a:effectLst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algn="ctr">
              <a:lnSpc>
                <a:spcPct val="130000"/>
              </a:lnSpc>
            </a:pPr>
            <a:r>
              <a:rPr lang="en-US" altLang="zh-CN" sz="1600" kern="100" dirty="0">
                <a:effectLst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Western Blot was used to detect the protein expression level of p21/IL-6/KLF7 PC3 cells </a:t>
            </a:r>
            <a:r>
              <a:rPr lang="en-US" altLang="zh-CN" sz="16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after antagonizing GPR84 under 200μM FFA C8:0 stimulation</a:t>
            </a:r>
            <a:endParaRPr lang="zh-CN" altLang="zh-CN" sz="1600" kern="100" dirty="0">
              <a:effectLst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11D97D7E-FA03-0E5F-431E-52AAAE964F2A}"/>
              </a:ext>
            </a:extLst>
          </p:cNvPr>
          <p:cNvGrpSpPr/>
          <p:nvPr/>
        </p:nvGrpSpPr>
        <p:grpSpPr>
          <a:xfrm>
            <a:off x="2143572" y="256473"/>
            <a:ext cx="7390079" cy="5159810"/>
            <a:chOff x="260890" y="287803"/>
            <a:chExt cx="7390079" cy="5159810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1AF99A98-8969-3EAF-CEAA-F8B2571603C3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6"/>
            <a:stretch>
              <a:fillRect/>
            </a:stretch>
          </p:blipFill>
          <p:spPr>
            <a:xfrm rot="-120000">
              <a:off x="1742144" y="4090853"/>
              <a:ext cx="5015261" cy="57304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4AB498FB-3C4F-F1CD-3D7C-51DFA08667F8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 rotWithShape="1">
            <a:blip r:embed="rId7"/>
            <a:srcRect l="1776"/>
            <a:stretch/>
          </p:blipFill>
          <p:spPr>
            <a:xfrm>
              <a:off x="1730228" y="2186170"/>
              <a:ext cx="5015264" cy="633632"/>
            </a:xfrm>
            <a:prstGeom prst="rect">
              <a:avLst/>
            </a:prstGeom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C73037CE-5A04-5A57-0C4E-43AB021DECEE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20000" contrast="20000"/>
                      </a14:imgEffect>
                    </a14:imgLayer>
                  </a14:imgProps>
                </a:ext>
              </a:extLst>
            </a:blip>
            <a:srcRect l="2549"/>
            <a:stretch/>
          </p:blipFill>
          <p:spPr>
            <a:xfrm>
              <a:off x="1742142" y="3120928"/>
              <a:ext cx="5015264" cy="633633"/>
            </a:xfrm>
            <a:prstGeom prst="rect">
              <a:avLst/>
            </a:prstGeom>
          </p:spPr>
        </p:pic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A004EF30-9AA5-AB46-DC20-7265DD46C2F7}"/>
                </a:ext>
              </a:extLst>
            </p:cNvPr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-20000" contrast="40000"/>
                      </a14:imgEffect>
                    </a14:imgLayer>
                  </a14:imgProps>
                </a:ext>
              </a:extLst>
            </a:blip>
            <a:srcRect r="1793"/>
            <a:stretch/>
          </p:blipFill>
          <p:spPr>
            <a:xfrm>
              <a:off x="1742142" y="1414374"/>
              <a:ext cx="5015263" cy="633633"/>
            </a:xfrm>
            <a:prstGeom prst="rect">
              <a:avLst/>
            </a:prstGeom>
          </p:spPr>
        </p:pic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3AC27A30-D6A7-621A-FD41-69DC2400B668}"/>
                </a:ext>
              </a:extLst>
            </p:cNvPr>
            <p:cNvSpPr txBox="1"/>
            <p:nvPr/>
          </p:nvSpPr>
          <p:spPr>
            <a:xfrm rot="19266222">
              <a:off x="2337282" y="911484"/>
              <a:ext cx="5052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NC</a:t>
              </a:r>
              <a:endPara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10556D28-47D7-BD99-6933-FD4C54779378}"/>
                </a:ext>
              </a:extLst>
            </p:cNvPr>
            <p:cNvSpPr txBox="1"/>
            <p:nvPr/>
          </p:nvSpPr>
          <p:spPr>
            <a:xfrm rot="19266222">
              <a:off x="2667907" y="795775"/>
              <a:ext cx="10845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FFA C8:0</a:t>
              </a:r>
              <a:endPara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F95F55D9-BEFE-20C7-D14D-D87B0042BE40}"/>
                </a:ext>
              </a:extLst>
            </p:cNvPr>
            <p:cNvSpPr txBox="1"/>
            <p:nvPr/>
          </p:nvSpPr>
          <p:spPr>
            <a:xfrm rot="19266222">
              <a:off x="3181441" y="722085"/>
              <a:ext cx="1436612" cy="4157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200"/>
                </a:lnSpc>
              </a:pPr>
              <a:r>
                <a: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FFA C8:0</a:t>
              </a:r>
            </a:p>
            <a:p>
              <a:pPr algn="ctr">
                <a:lnSpc>
                  <a:spcPts val="1200"/>
                </a:lnSpc>
              </a:pPr>
              <a:r>
                <a: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+antagonist 8</a:t>
              </a:r>
              <a:endPara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7F4B775E-11DB-9F01-87F6-E002D94C5DBD}"/>
                </a:ext>
              </a:extLst>
            </p:cNvPr>
            <p:cNvSpPr txBox="1"/>
            <p:nvPr/>
          </p:nvSpPr>
          <p:spPr>
            <a:xfrm>
              <a:off x="4475166" y="806274"/>
              <a:ext cx="20120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Independent groups</a:t>
              </a:r>
              <a:endPara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7" name="直接连接符 16">
              <a:extLst>
                <a:ext uri="{FF2B5EF4-FFF2-40B4-BE49-F238E27FC236}">
                  <a16:creationId xmlns:a16="http://schemas.microsoft.com/office/drawing/2014/main" id="{16B36789-28EB-A983-A6A0-EBD96D4CD2D7}"/>
                </a:ext>
              </a:extLst>
            </p:cNvPr>
            <p:cNvCxnSpPr>
              <a:cxnSpLocks/>
            </p:cNvCxnSpPr>
            <p:nvPr/>
          </p:nvCxnSpPr>
          <p:spPr>
            <a:xfrm>
              <a:off x="4354646" y="875745"/>
              <a:ext cx="0" cy="4571868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504D80D1-23EC-9E85-D45A-D52689D8CC7A}"/>
                </a:ext>
              </a:extLst>
            </p:cNvPr>
            <p:cNvSpPr/>
            <p:nvPr/>
          </p:nvSpPr>
          <p:spPr>
            <a:xfrm>
              <a:off x="2085038" y="287803"/>
              <a:ext cx="2504284" cy="1081364"/>
            </a:xfrm>
            <a:prstGeom prst="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B2A424C7-566A-868C-406E-9F139B2816D1}"/>
                </a:ext>
              </a:extLst>
            </p:cNvPr>
            <p:cNvSpPr txBox="1"/>
            <p:nvPr/>
          </p:nvSpPr>
          <p:spPr>
            <a:xfrm>
              <a:off x="2134234" y="413610"/>
              <a:ext cx="138140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800" b="1" kern="100" dirty="0">
                  <a:effectLst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Figure 6H</a:t>
              </a:r>
              <a:endParaRPr lang="zh-CN" altLang="en-US" dirty="0"/>
            </a:p>
          </p:txBody>
        </p:sp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C713AA52-BDE9-9DA6-FF1C-6CE910823C91}"/>
                </a:ext>
              </a:extLst>
            </p:cNvPr>
            <p:cNvSpPr txBox="1"/>
            <p:nvPr/>
          </p:nvSpPr>
          <p:spPr>
            <a:xfrm>
              <a:off x="1021098" y="1523453"/>
              <a:ext cx="64633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p21</a:t>
              </a:r>
              <a:endPara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3191A06A-CF9D-012D-0179-60EC7F1D0657}"/>
                </a:ext>
              </a:extLst>
            </p:cNvPr>
            <p:cNvSpPr txBox="1"/>
            <p:nvPr/>
          </p:nvSpPr>
          <p:spPr>
            <a:xfrm>
              <a:off x="936139" y="2356190"/>
              <a:ext cx="73129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IL-6</a:t>
              </a:r>
              <a:endPara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D2FD8349-C5BB-C1DB-C76F-0C83BC64130F}"/>
                </a:ext>
              </a:extLst>
            </p:cNvPr>
            <p:cNvSpPr txBox="1"/>
            <p:nvPr/>
          </p:nvSpPr>
          <p:spPr>
            <a:xfrm>
              <a:off x="746984" y="3161679"/>
              <a:ext cx="92044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KLF7</a:t>
              </a:r>
              <a:endPara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文本框 25">
              <a:extLst>
                <a:ext uri="{FF2B5EF4-FFF2-40B4-BE49-F238E27FC236}">
                  <a16:creationId xmlns:a16="http://schemas.microsoft.com/office/drawing/2014/main" id="{75B6CDDE-4033-DB7F-AC64-9241FB52A0FB}"/>
                </a:ext>
              </a:extLst>
            </p:cNvPr>
            <p:cNvSpPr txBox="1"/>
            <p:nvPr/>
          </p:nvSpPr>
          <p:spPr>
            <a:xfrm>
              <a:off x="260890" y="3994416"/>
              <a:ext cx="140653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β-Tubulin</a:t>
              </a:r>
              <a:endPara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文本框 26">
              <a:extLst>
                <a:ext uri="{FF2B5EF4-FFF2-40B4-BE49-F238E27FC236}">
                  <a16:creationId xmlns:a16="http://schemas.microsoft.com/office/drawing/2014/main" id="{635D4657-FB30-4D35-104B-6625494748A9}"/>
                </a:ext>
              </a:extLst>
            </p:cNvPr>
            <p:cNvSpPr txBox="1"/>
            <p:nvPr/>
          </p:nvSpPr>
          <p:spPr>
            <a:xfrm>
              <a:off x="6850750" y="3066333"/>
              <a:ext cx="8002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25kd</a:t>
              </a:r>
              <a:endPara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文本框 27">
              <a:extLst>
                <a:ext uri="{FF2B5EF4-FFF2-40B4-BE49-F238E27FC236}">
                  <a16:creationId xmlns:a16="http://schemas.microsoft.com/office/drawing/2014/main" id="{31CC8D09-836D-E2D5-1600-7647F69C4A5B}"/>
                </a:ext>
              </a:extLst>
            </p:cNvPr>
            <p:cNvSpPr txBox="1"/>
            <p:nvPr/>
          </p:nvSpPr>
          <p:spPr>
            <a:xfrm>
              <a:off x="6850750" y="4116226"/>
              <a:ext cx="8002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55kd</a:t>
              </a:r>
              <a:endPara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0F907602-D675-D689-FCAF-742892A7B3FE}"/>
                </a:ext>
              </a:extLst>
            </p:cNvPr>
            <p:cNvSpPr txBox="1"/>
            <p:nvPr/>
          </p:nvSpPr>
          <p:spPr>
            <a:xfrm>
              <a:off x="6850750" y="2260843"/>
              <a:ext cx="8002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19kd</a:t>
              </a:r>
              <a:endPara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" name="文本框 29">
              <a:extLst>
                <a:ext uri="{FF2B5EF4-FFF2-40B4-BE49-F238E27FC236}">
                  <a16:creationId xmlns:a16="http://schemas.microsoft.com/office/drawing/2014/main" id="{EFA3FDAE-92FD-99DE-15FA-65F9D8F0FCAF}"/>
                </a:ext>
              </a:extLst>
            </p:cNvPr>
            <p:cNvSpPr txBox="1"/>
            <p:nvPr/>
          </p:nvSpPr>
          <p:spPr>
            <a:xfrm>
              <a:off x="6850750" y="1422451"/>
              <a:ext cx="8002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19kd</a:t>
              </a:r>
              <a:endPara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820884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6483354-3770-843E-B59B-D8051F83DC6A}"/>
              </a:ext>
            </a:extLst>
          </p:cNvPr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98" t="9787" r="7187" b="54571"/>
          <a:stretch/>
        </p:blipFill>
        <p:spPr>
          <a:xfrm>
            <a:off x="1768544" y="1666971"/>
            <a:ext cx="9000000" cy="900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850DF9B6-807E-AECE-8383-9FB4F7967C97}"/>
              </a:ext>
            </a:extLst>
          </p:cNvPr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3" t="12444" r="8109" b="55225"/>
          <a:stretch/>
        </p:blipFill>
        <p:spPr>
          <a:xfrm>
            <a:off x="1758816" y="2655324"/>
            <a:ext cx="9000000" cy="900000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6371904A-A7EE-3C8E-DF3D-7B52998F6C42}"/>
              </a:ext>
            </a:extLst>
          </p:cNvPr>
          <p:cNvSpPr txBox="1"/>
          <p:nvPr/>
        </p:nvSpPr>
        <p:spPr>
          <a:xfrm>
            <a:off x="8295478" y="1319737"/>
            <a:ext cx="7841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BPH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8B473AEA-73F6-AD40-ED03-569F052BB679}"/>
              </a:ext>
            </a:extLst>
          </p:cNvPr>
          <p:cNvSpPr txBox="1"/>
          <p:nvPr/>
        </p:nvSpPr>
        <p:spPr>
          <a:xfrm>
            <a:off x="7297898" y="1319737"/>
            <a:ext cx="6976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PCa</a:t>
            </a:r>
            <a:endParaRPr lang="en-US" altLang="zh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0DC7873E-9CB7-E917-DD42-F63B2B888252}"/>
              </a:ext>
            </a:extLst>
          </p:cNvPr>
          <p:cNvSpPr txBox="1"/>
          <p:nvPr/>
        </p:nvSpPr>
        <p:spPr>
          <a:xfrm>
            <a:off x="9366648" y="1319737"/>
            <a:ext cx="6976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PCa</a:t>
            </a:r>
            <a:endParaRPr lang="en-US" altLang="zh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8A84ED12-DCD7-D5C9-A6E8-E30028294C78}"/>
              </a:ext>
            </a:extLst>
          </p:cNvPr>
          <p:cNvSpPr txBox="1"/>
          <p:nvPr/>
        </p:nvSpPr>
        <p:spPr>
          <a:xfrm>
            <a:off x="5344755" y="1319737"/>
            <a:ext cx="7841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BPH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00E13562-2451-96CA-CBC1-DDEE92A69050}"/>
              </a:ext>
            </a:extLst>
          </p:cNvPr>
          <p:cNvSpPr txBox="1"/>
          <p:nvPr/>
        </p:nvSpPr>
        <p:spPr>
          <a:xfrm>
            <a:off x="4347175" y="1319737"/>
            <a:ext cx="6976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PCa</a:t>
            </a:r>
            <a:endParaRPr lang="en-US" altLang="zh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E82ECDC5-9025-E267-0FB4-D1232213F212}"/>
              </a:ext>
            </a:extLst>
          </p:cNvPr>
          <p:cNvSpPr txBox="1"/>
          <p:nvPr/>
        </p:nvSpPr>
        <p:spPr>
          <a:xfrm>
            <a:off x="3321402" y="1319737"/>
            <a:ext cx="7841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BPH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49066630-0A35-B2A2-D7BC-2696182B1487}"/>
              </a:ext>
            </a:extLst>
          </p:cNvPr>
          <p:cNvSpPr txBox="1"/>
          <p:nvPr/>
        </p:nvSpPr>
        <p:spPr>
          <a:xfrm>
            <a:off x="2323822" y="1319737"/>
            <a:ext cx="6976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PCa</a:t>
            </a:r>
            <a:endParaRPr lang="en-US" altLang="zh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028054E7-E017-4C58-AB26-19085A1838CF}"/>
              </a:ext>
            </a:extLst>
          </p:cNvPr>
          <p:cNvSpPr txBox="1"/>
          <p:nvPr/>
        </p:nvSpPr>
        <p:spPr>
          <a:xfrm>
            <a:off x="873817" y="1864250"/>
            <a:ext cx="9204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KLF7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8AE45F1F-6930-62B9-D995-E35EA63B78F7}"/>
              </a:ext>
            </a:extLst>
          </p:cNvPr>
          <p:cNvSpPr txBox="1"/>
          <p:nvPr/>
        </p:nvSpPr>
        <p:spPr>
          <a:xfrm>
            <a:off x="418289" y="2826252"/>
            <a:ext cx="14065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β-Tubulin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F27312BB-9428-2E45-9870-D097111CF4B6}"/>
              </a:ext>
            </a:extLst>
          </p:cNvPr>
          <p:cNvSpPr txBox="1"/>
          <p:nvPr/>
        </p:nvSpPr>
        <p:spPr>
          <a:xfrm>
            <a:off x="10830462" y="1832963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25kd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9FB6B728-AD97-D740-1345-5E077454ED83}"/>
              </a:ext>
            </a:extLst>
          </p:cNvPr>
          <p:cNvSpPr txBox="1"/>
          <p:nvPr/>
        </p:nvSpPr>
        <p:spPr>
          <a:xfrm>
            <a:off x="10850585" y="2849019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55kd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A46797D6-6884-66C2-BA6A-564F635973D1}"/>
              </a:ext>
            </a:extLst>
          </p:cNvPr>
          <p:cNvSpPr/>
          <p:nvPr/>
        </p:nvSpPr>
        <p:spPr>
          <a:xfrm>
            <a:off x="7057313" y="1266902"/>
            <a:ext cx="2146257" cy="513086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id="{491C195C-6280-4CF0-4BCB-2F1A457071B8}"/>
              </a:ext>
            </a:extLst>
          </p:cNvPr>
          <p:cNvCxnSpPr>
            <a:cxnSpLocks/>
          </p:cNvCxnSpPr>
          <p:nvPr/>
        </p:nvCxnSpPr>
        <p:spPr>
          <a:xfrm>
            <a:off x="4105591" y="1121696"/>
            <a:ext cx="0" cy="1789471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直接连接符 16">
            <a:extLst>
              <a:ext uri="{FF2B5EF4-FFF2-40B4-BE49-F238E27FC236}">
                <a16:creationId xmlns:a16="http://schemas.microsoft.com/office/drawing/2014/main" id="{2BBA8BC0-7514-A07E-9D61-B28308847570}"/>
              </a:ext>
            </a:extLst>
          </p:cNvPr>
          <p:cNvCxnSpPr>
            <a:cxnSpLocks/>
          </p:cNvCxnSpPr>
          <p:nvPr/>
        </p:nvCxnSpPr>
        <p:spPr>
          <a:xfrm>
            <a:off x="3992839" y="2233221"/>
            <a:ext cx="0" cy="1789471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" name="直接连接符 17">
            <a:extLst>
              <a:ext uri="{FF2B5EF4-FFF2-40B4-BE49-F238E27FC236}">
                <a16:creationId xmlns:a16="http://schemas.microsoft.com/office/drawing/2014/main" id="{1755BC8F-9C68-99AC-D777-AA948B92839A}"/>
              </a:ext>
            </a:extLst>
          </p:cNvPr>
          <p:cNvCxnSpPr>
            <a:cxnSpLocks/>
          </p:cNvCxnSpPr>
          <p:nvPr/>
        </p:nvCxnSpPr>
        <p:spPr>
          <a:xfrm>
            <a:off x="6872227" y="865853"/>
            <a:ext cx="0" cy="1789471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9" name="直接连接符 18">
            <a:extLst>
              <a:ext uri="{FF2B5EF4-FFF2-40B4-BE49-F238E27FC236}">
                <a16:creationId xmlns:a16="http://schemas.microsoft.com/office/drawing/2014/main" id="{90E4E456-A1CE-5F71-10B1-8168B533E589}"/>
              </a:ext>
            </a:extLst>
          </p:cNvPr>
          <p:cNvCxnSpPr>
            <a:cxnSpLocks/>
          </p:cNvCxnSpPr>
          <p:nvPr/>
        </p:nvCxnSpPr>
        <p:spPr>
          <a:xfrm>
            <a:off x="9208069" y="938227"/>
            <a:ext cx="0" cy="1789471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0" name="直接连接符 19">
            <a:extLst>
              <a:ext uri="{FF2B5EF4-FFF2-40B4-BE49-F238E27FC236}">
                <a16:creationId xmlns:a16="http://schemas.microsoft.com/office/drawing/2014/main" id="{FFFC5158-2303-BFC2-98CB-EFE71A04CBE7}"/>
              </a:ext>
            </a:extLst>
          </p:cNvPr>
          <p:cNvCxnSpPr>
            <a:cxnSpLocks/>
          </p:cNvCxnSpPr>
          <p:nvPr/>
        </p:nvCxnSpPr>
        <p:spPr>
          <a:xfrm>
            <a:off x="9103621" y="2035061"/>
            <a:ext cx="0" cy="1789471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1" name="直接连接符 20">
            <a:extLst>
              <a:ext uri="{FF2B5EF4-FFF2-40B4-BE49-F238E27FC236}">
                <a16:creationId xmlns:a16="http://schemas.microsoft.com/office/drawing/2014/main" id="{C89CFBE2-BFF1-7F0E-A556-52A8B24C25DA}"/>
              </a:ext>
            </a:extLst>
          </p:cNvPr>
          <p:cNvCxnSpPr>
            <a:cxnSpLocks/>
          </p:cNvCxnSpPr>
          <p:nvPr/>
        </p:nvCxnSpPr>
        <p:spPr>
          <a:xfrm>
            <a:off x="6570669" y="2294628"/>
            <a:ext cx="0" cy="1789471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2" name="文本框 21">
            <a:extLst>
              <a:ext uri="{FF2B5EF4-FFF2-40B4-BE49-F238E27FC236}">
                <a16:creationId xmlns:a16="http://schemas.microsoft.com/office/drawing/2014/main" id="{38719386-896F-DB3E-D0E5-F570D7EBEE80}"/>
              </a:ext>
            </a:extLst>
          </p:cNvPr>
          <p:cNvSpPr txBox="1"/>
          <p:nvPr/>
        </p:nvSpPr>
        <p:spPr>
          <a:xfrm>
            <a:off x="1472373" y="4930533"/>
            <a:ext cx="9778321" cy="660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1400" b="1" kern="100" dirty="0">
                <a:effectLst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Supplementary Figure 1A. The expression level of KLF7 in BPH tissues and tumor tissues with </a:t>
            </a:r>
            <a:r>
              <a:rPr lang="en-US" altLang="zh-CN" sz="1400" b="1" kern="100" dirty="0" err="1">
                <a:effectLst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PCa</a:t>
            </a:r>
            <a:r>
              <a:rPr lang="en-US" altLang="zh-CN" sz="1400" b="1" kern="100" dirty="0">
                <a:effectLst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.</a:t>
            </a:r>
          </a:p>
          <a:p>
            <a:pPr algn="ctr">
              <a:lnSpc>
                <a:spcPct val="130000"/>
              </a:lnSpc>
            </a:pPr>
            <a:r>
              <a:rPr lang="en-US" altLang="zh-CN" sz="1600" kern="100" dirty="0">
                <a:effectLst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Western Blot was used to detect the protein expression level of KLF7 in BPH tissues and tumor tissues with </a:t>
            </a:r>
            <a:r>
              <a:rPr lang="en-US" altLang="zh-CN" sz="1600" kern="100" dirty="0" err="1">
                <a:effectLst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PCa</a:t>
            </a:r>
            <a:r>
              <a:rPr lang="en-US" altLang="zh-CN" sz="1600" kern="100" dirty="0">
                <a:effectLst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4281563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2620</TotalTime>
  <Words>699</Words>
  <Application>Microsoft Office PowerPoint</Application>
  <PresentationFormat>宽屏</PresentationFormat>
  <Paragraphs>174</Paragraphs>
  <Slides>9</Slides>
  <Notes>3</Notes>
  <HiddenSlides>0</HiddenSlides>
  <MMClips>0</MMClips>
  <ScaleCrop>false</ScaleCrop>
  <HeadingPairs>
    <vt:vector size="6" baseType="variant">
      <vt:variant>
        <vt:lpstr>已用的字体</vt:lpstr>
      </vt:variant>
      <vt:variant>
        <vt:i4>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9</vt:i4>
      </vt:variant>
    </vt:vector>
  </HeadingPairs>
  <TitlesOfParts>
    <vt:vector size="14" baseType="lpstr">
      <vt:lpstr>等线</vt:lpstr>
      <vt:lpstr>等线 Light</vt:lpstr>
      <vt:lpstr>Arial</vt:lpstr>
      <vt:lpstr>Times New Roman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王 竞州</dc:creator>
  <cp:lastModifiedBy>王 竞州</cp:lastModifiedBy>
  <cp:revision>16</cp:revision>
  <dcterms:created xsi:type="dcterms:W3CDTF">2022-07-15T12:56:08Z</dcterms:created>
  <dcterms:modified xsi:type="dcterms:W3CDTF">2023-03-03T12:08:13Z</dcterms:modified>
</cp:coreProperties>
</file>