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9F288-D56E-4EE8-AE2D-5C48C46D5CD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B6E4-9382-4F7C-8FEC-DCC2AD18CAD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042285" y="1369695"/>
            <a:ext cx="838200" cy="390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880485" y="1369695"/>
            <a:ext cx="4392930" cy="3905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273415" y="1369695"/>
            <a:ext cx="1461135" cy="390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3042285" y="1065530"/>
            <a:ext cx="0" cy="304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9734550" y="1065530"/>
            <a:ext cx="0" cy="304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042285" y="3331210"/>
            <a:ext cx="419100" cy="3714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61385" y="3331210"/>
            <a:ext cx="419100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880485" y="3331210"/>
            <a:ext cx="4051300" cy="3714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931785" y="3331210"/>
            <a:ext cx="1207135" cy="3714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3042285" y="3027045"/>
            <a:ext cx="0" cy="304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9138920" y="3027045"/>
            <a:ext cx="0" cy="304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2285" y="1858645"/>
            <a:ext cx="247650" cy="1143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835" y="1871345"/>
            <a:ext cx="247650" cy="1143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4635" y="3786505"/>
            <a:ext cx="247650" cy="1143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28010" y="3786505"/>
            <a:ext cx="247650" cy="11430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164195" y="1871345"/>
            <a:ext cx="247650" cy="1143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738870" y="1858645"/>
            <a:ext cx="247650" cy="1143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025765" y="3786505"/>
            <a:ext cx="247650" cy="1143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7593965" y="3786505"/>
            <a:ext cx="247650" cy="114300"/>
          </a:xfrm>
          <a:prstGeom prst="rect">
            <a:avLst/>
          </a:prstGeom>
        </p:spPr>
      </p:pic>
      <p:cxnSp>
        <p:nvCxnSpPr>
          <p:cNvPr id="19" name="直接连接符 18"/>
          <p:cNvCxnSpPr/>
          <p:nvPr/>
        </p:nvCxnSpPr>
        <p:spPr>
          <a:xfrm flipV="1">
            <a:off x="2262505" y="3510915"/>
            <a:ext cx="77978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2924175" y="1898015"/>
            <a:ext cx="4838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F1</a:t>
            </a:r>
            <a:endParaRPr lang="en-US" altLang="zh-CN" sz="1200"/>
          </a:p>
          <a:p>
            <a:r>
              <a:rPr lang="en-US" altLang="zh-CN" sz="1200"/>
              <a:t>(111)</a:t>
            </a:r>
            <a:endParaRPr lang="en-US" altLang="zh-CN" sz="1200"/>
          </a:p>
        </p:txBody>
      </p:sp>
      <p:sp>
        <p:nvSpPr>
          <p:cNvPr id="35" name="文本框 34"/>
          <p:cNvSpPr txBox="1"/>
          <p:nvPr/>
        </p:nvSpPr>
        <p:spPr>
          <a:xfrm>
            <a:off x="3479165" y="1898015"/>
            <a:ext cx="5022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F2</a:t>
            </a:r>
            <a:endParaRPr lang="en-US" altLang="zh-CN" sz="1200"/>
          </a:p>
          <a:p>
            <a:r>
              <a:rPr lang="en-US" altLang="zh-CN" sz="1200"/>
              <a:t>(205)</a:t>
            </a:r>
            <a:endParaRPr lang="en-US" altLang="zh-CN" sz="1200"/>
          </a:p>
        </p:txBody>
      </p:sp>
      <p:sp>
        <p:nvSpPr>
          <p:cNvPr id="43" name="文本框 42"/>
          <p:cNvSpPr txBox="1"/>
          <p:nvPr/>
        </p:nvSpPr>
        <p:spPr>
          <a:xfrm>
            <a:off x="8059420" y="1943100"/>
            <a:ext cx="588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R2</a:t>
            </a:r>
            <a:endParaRPr lang="en-US" altLang="zh-CN" sz="1200"/>
          </a:p>
          <a:p>
            <a:r>
              <a:rPr lang="en-US" altLang="zh-CN" sz="1200"/>
              <a:t>(2100)</a:t>
            </a:r>
            <a:endParaRPr lang="en-US" altLang="zh-CN" sz="1200"/>
          </a:p>
        </p:txBody>
      </p:sp>
      <p:sp>
        <p:nvSpPr>
          <p:cNvPr id="44" name="文本框 43"/>
          <p:cNvSpPr txBox="1"/>
          <p:nvPr/>
        </p:nvSpPr>
        <p:spPr>
          <a:xfrm>
            <a:off x="8647430" y="1937385"/>
            <a:ext cx="588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R1</a:t>
            </a:r>
            <a:endParaRPr lang="en-US" altLang="zh-CN" sz="1200"/>
          </a:p>
          <a:p>
            <a:r>
              <a:rPr lang="en-US" altLang="zh-CN" sz="1200"/>
              <a:t>(2305)</a:t>
            </a:r>
            <a:endParaRPr lang="en-US" altLang="zh-CN" sz="1200"/>
          </a:p>
        </p:txBody>
      </p:sp>
      <p:sp>
        <p:nvSpPr>
          <p:cNvPr id="17" name="文本框 16"/>
          <p:cNvSpPr txBox="1"/>
          <p:nvPr/>
        </p:nvSpPr>
        <p:spPr>
          <a:xfrm>
            <a:off x="2676525" y="3858260"/>
            <a:ext cx="4838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F1</a:t>
            </a:r>
            <a:endParaRPr lang="en-US" altLang="zh-CN" sz="1200"/>
          </a:p>
          <a:p>
            <a:r>
              <a:rPr lang="en-US" altLang="zh-CN" sz="1200"/>
              <a:t>(-47)</a:t>
            </a:r>
            <a:endParaRPr lang="en-US" altLang="zh-CN" sz="1200"/>
          </a:p>
        </p:txBody>
      </p:sp>
      <p:sp>
        <p:nvSpPr>
          <p:cNvPr id="18" name="文本框 17"/>
          <p:cNvSpPr txBox="1"/>
          <p:nvPr/>
        </p:nvSpPr>
        <p:spPr>
          <a:xfrm>
            <a:off x="3060065" y="3850005"/>
            <a:ext cx="419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F2</a:t>
            </a:r>
            <a:endParaRPr lang="en-US" altLang="zh-CN" sz="1200"/>
          </a:p>
          <a:p>
            <a:r>
              <a:rPr lang="en-US" altLang="zh-CN" sz="1200"/>
              <a:t>(81)</a:t>
            </a:r>
            <a:endParaRPr lang="en-US" altLang="zh-CN" sz="1200"/>
          </a:p>
        </p:txBody>
      </p:sp>
      <p:sp>
        <p:nvSpPr>
          <p:cNvPr id="25" name="文本框 24"/>
          <p:cNvSpPr txBox="1"/>
          <p:nvPr/>
        </p:nvSpPr>
        <p:spPr>
          <a:xfrm>
            <a:off x="7471410" y="3855085"/>
            <a:ext cx="588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R2</a:t>
            </a:r>
            <a:endParaRPr lang="en-US" altLang="zh-CN" sz="1200"/>
          </a:p>
          <a:p>
            <a:r>
              <a:rPr lang="en-US" altLang="zh-CN" sz="1200"/>
              <a:t>(1515)</a:t>
            </a:r>
            <a:endParaRPr lang="en-US" altLang="zh-CN" sz="1200"/>
          </a:p>
        </p:txBody>
      </p:sp>
      <p:sp>
        <p:nvSpPr>
          <p:cNvPr id="26" name="文本框 25"/>
          <p:cNvSpPr txBox="1"/>
          <p:nvPr/>
        </p:nvSpPr>
        <p:spPr>
          <a:xfrm>
            <a:off x="7931785" y="3846195"/>
            <a:ext cx="588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  R1</a:t>
            </a:r>
            <a:endParaRPr lang="en-US" altLang="zh-CN" sz="1200"/>
          </a:p>
          <a:p>
            <a:r>
              <a:rPr lang="en-US" altLang="zh-CN" sz="1200"/>
              <a:t>(1688)</a:t>
            </a:r>
            <a:endParaRPr lang="en-US" altLang="zh-CN" sz="1200"/>
          </a:p>
        </p:txBody>
      </p:sp>
      <p:sp>
        <p:nvSpPr>
          <p:cNvPr id="27" name="文本框 26"/>
          <p:cNvSpPr txBox="1"/>
          <p:nvPr/>
        </p:nvSpPr>
        <p:spPr>
          <a:xfrm>
            <a:off x="3666490" y="3030855"/>
            <a:ext cx="5810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260</a:t>
            </a:r>
            <a:endParaRPr lang="en-US" altLang="zh-CN" sz="1400"/>
          </a:p>
        </p:txBody>
      </p:sp>
      <p:sp>
        <p:nvSpPr>
          <p:cNvPr id="41" name="文本框 40"/>
          <p:cNvSpPr txBox="1"/>
          <p:nvPr/>
        </p:nvSpPr>
        <p:spPr>
          <a:xfrm>
            <a:off x="3094990" y="2863215"/>
            <a:ext cx="3143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</a:t>
            </a:r>
            <a:endParaRPr lang="en-US" altLang="zh-CN" sz="1400"/>
          </a:p>
        </p:txBody>
      </p:sp>
      <p:sp>
        <p:nvSpPr>
          <p:cNvPr id="20" name="文本框 19"/>
          <p:cNvSpPr txBox="1"/>
          <p:nvPr/>
        </p:nvSpPr>
        <p:spPr>
          <a:xfrm>
            <a:off x="3093720" y="885190"/>
            <a:ext cx="3143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</a:t>
            </a:r>
            <a:endParaRPr lang="en-US" altLang="zh-CN" sz="1400"/>
          </a:p>
        </p:txBody>
      </p:sp>
      <p:sp>
        <p:nvSpPr>
          <p:cNvPr id="40" name="文本框 39"/>
          <p:cNvSpPr txBox="1"/>
          <p:nvPr/>
        </p:nvSpPr>
        <p:spPr>
          <a:xfrm>
            <a:off x="9153525" y="885190"/>
            <a:ext cx="5810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2535</a:t>
            </a:r>
            <a:endParaRPr lang="en-US" altLang="zh-CN" sz="1400"/>
          </a:p>
        </p:txBody>
      </p:sp>
      <p:sp>
        <p:nvSpPr>
          <p:cNvPr id="21" name="文本框 20"/>
          <p:cNvSpPr txBox="1"/>
          <p:nvPr/>
        </p:nvSpPr>
        <p:spPr>
          <a:xfrm>
            <a:off x="8572500" y="2863215"/>
            <a:ext cx="5810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2091</a:t>
            </a:r>
            <a:endParaRPr lang="en-US" altLang="zh-CN" sz="1400"/>
          </a:p>
        </p:txBody>
      </p:sp>
      <p:sp>
        <p:nvSpPr>
          <p:cNvPr id="23" name="文本框 22"/>
          <p:cNvSpPr txBox="1"/>
          <p:nvPr/>
        </p:nvSpPr>
        <p:spPr>
          <a:xfrm>
            <a:off x="3254375" y="3030855"/>
            <a:ext cx="5810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120</a:t>
            </a:r>
            <a:endParaRPr lang="en-US" altLang="zh-CN" sz="1400"/>
          </a:p>
        </p:txBody>
      </p:sp>
      <p:sp>
        <p:nvSpPr>
          <p:cNvPr id="29" name="文本框 28"/>
          <p:cNvSpPr txBox="1"/>
          <p:nvPr/>
        </p:nvSpPr>
        <p:spPr>
          <a:xfrm>
            <a:off x="7683500" y="3030855"/>
            <a:ext cx="5810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1644</a:t>
            </a:r>
            <a:endParaRPr lang="en-US" altLang="zh-CN" sz="1400"/>
          </a:p>
        </p:txBody>
      </p:sp>
      <p:sp>
        <p:nvSpPr>
          <p:cNvPr id="28" name="TextBox 6"/>
          <p:cNvSpPr txBox="1"/>
          <p:nvPr/>
        </p:nvSpPr>
        <p:spPr>
          <a:xfrm>
            <a:off x="793474" y="5837969"/>
            <a:ext cx="10942983" cy="5219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Fig. S1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Schematics of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Pvmsp-3α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Pvmsp-3β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genes showing the locations of the primers. </a:t>
            </a:r>
            <a:r>
              <a:rPr lang="en-US" sz="1400" kern="100" dirty="0">
                <a:solidFill>
                  <a:srgbClr val="101214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The outer (F1 and R1) and inner (F2 and R2) primers are indicated with the numbers referring to their positions (in base pairs) within the</a:t>
            </a:r>
            <a:r>
              <a:rPr lang="en-US" sz="1400" kern="100" dirty="0">
                <a:solidFill>
                  <a:srgbClr val="101214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Belem sequence</a:t>
            </a:r>
            <a:r>
              <a:rPr lang="en-US" sz="1400" kern="100" dirty="0">
                <a:solidFill>
                  <a:srgbClr val="101214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378075" y="885190"/>
            <a:ext cx="4165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/>
              <a:t>(a)  </a:t>
            </a:r>
            <a:endParaRPr lang="en-US" altLang="zh-CN" sz="1600"/>
          </a:p>
        </p:txBody>
      </p:sp>
      <p:sp>
        <p:nvSpPr>
          <p:cNvPr id="32" name="文本框 31"/>
          <p:cNvSpPr txBox="1"/>
          <p:nvPr/>
        </p:nvSpPr>
        <p:spPr>
          <a:xfrm>
            <a:off x="2376805" y="2766060"/>
            <a:ext cx="4165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/>
              <a:t>(b)  </a:t>
            </a:r>
            <a:endParaRPr lang="en-US" altLang="zh-CN" sz="1600"/>
          </a:p>
        </p:txBody>
      </p:sp>
      <p:sp>
        <p:nvSpPr>
          <p:cNvPr id="33" name="TextBox 4"/>
          <p:cNvSpPr txBox="1"/>
          <p:nvPr/>
        </p:nvSpPr>
        <p:spPr>
          <a:xfrm>
            <a:off x="1015110" y="1369750"/>
            <a:ext cx="98615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Pvmsp-3</a:t>
            </a:r>
            <a:r>
              <a:rPr lang="el-GR" sz="14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5"/>
          <p:cNvSpPr txBox="1"/>
          <p:nvPr/>
        </p:nvSpPr>
        <p:spPr>
          <a:xfrm>
            <a:off x="1017015" y="3337798"/>
            <a:ext cx="98615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Pvmsp-3</a:t>
            </a:r>
            <a:r>
              <a:rPr lang="el-GR" sz="1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198495" y="4608195"/>
            <a:ext cx="209550" cy="21018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6323330" y="4608195"/>
            <a:ext cx="209550" cy="2101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3552825" y="4545965"/>
            <a:ext cx="18643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/>
              <a:t>Conserved region</a:t>
            </a:r>
            <a:endParaRPr lang="en-US" altLang="zh-CN" sz="1600"/>
          </a:p>
        </p:txBody>
      </p:sp>
      <p:sp>
        <p:nvSpPr>
          <p:cNvPr id="50" name="文本框 49"/>
          <p:cNvSpPr txBox="1"/>
          <p:nvPr/>
        </p:nvSpPr>
        <p:spPr>
          <a:xfrm>
            <a:off x="6680835" y="4545965"/>
            <a:ext cx="40995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/>
              <a:t>Regions with higher sequence polymorphism</a:t>
            </a:r>
            <a:endParaRPr lang="en-US" altLang="zh-CN" sz="1600"/>
          </a:p>
        </p:txBody>
      </p:sp>
      <p:sp>
        <p:nvSpPr>
          <p:cNvPr id="48" name="矩形 47"/>
          <p:cNvSpPr/>
          <p:nvPr/>
        </p:nvSpPr>
        <p:spPr>
          <a:xfrm>
            <a:off x="3199765" y="5127625"/>
            <a:ext cx="209550" cy="21018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文本框 50"/>
          <p:cNvSpPr txBox="1"/>
          <p:nvPr/>
        </p:nvSpPr>
        <p:spPr>
          <a:xfrm>
            <a:off x="3561715" y="5064125"/>
            <a:ext cx="48044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/>
              <a:t>Central Ala-rich region with large insertion/deletion</a:t>
            </a:r>
            <a:endParaRPr lang="en-US" altLang="zh-CN" sz="16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803c8ecb-3ed3-4d71-afd2-8a15cf1a8cb3"/>
  <p:tag name="COMMONDATA" val="eyJoZGlkIjoiZGE5MTU2ODM3N2IxYjZjOGI3ZjJkYzJhOTk1YWVhMDk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WPS 演示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Segoe UI</vt:lpstr>
      <vt:lpstr>Calibri</vt:lpstr>
      <vt:lpstr>微软雅黑</vt:lpstr>
      <vt:lpstr>Arial Unicode MS</vt:lpstr>
      <vt:lpstr>Calibri Light</vt:lpstr>
      <vt:lpstr>等线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Liwang Cui</dc:creator>
  <cp:lastModifiedBy>王 洵</cp:lastModifiedBy>
  <cp:revision>6</cp:revision>
  <dcterms:created xsi:type="dcterms:W3CDTF">2022-11-30T14:26:00Z</dcterms:created>
  <dcterms:modified xsi:type="dcterms:W3CDTF">2022-12-02T01:58:12Z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7BB5A5625640408AB2654679F079275E</vt:lpwstr>
  </property>
  <property fmtid="{D5CDD505-2E9C-101B-9397-08002B2CF9AE}" pid="3" name="KSOProductBuildVer">
    <vt:lpwstr>2052-11.1.0.12763</vt:lpwstr>
  </property>
</Properties>
</file>