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86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4237395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84465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89363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83" name="Shape 1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735920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22083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7138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41174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7" name="Shape 21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52683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6" name="Shape 2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9340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034386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47191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9532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2367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4457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3128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Shape 14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lang="en-US"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98573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6879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ítulo y texto vertical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Título vertical y texto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ación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ólo el títul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Imagen con título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artwrig.ht/apps/geni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/>
          <p:nvPr/>
        </p:nvSpPr>
        <p:spPr>
          <a:xfrm>
            <a:off x="685800" y="1676400"/>
            <a:ext cx="7619999" cy="26468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Organic 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Evolution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Simulations</a:t>
            </a:r>
          </a:p>
        </p:txBody>
      </p:sp>
      <p:pic>
        <p:nvPicPr>
          <p:cNvPr id="177" name="Shape 177"/>
          <p:cNvPicPr preferRelativeResize="0"/>
          <p:nvPr/>
        </p:nvPicPr>
        <p:blipFill rotWithShape="1">
          <a:blip r:embed="rId3">
            <a:alphaModFix/>
          </a:blip>
          <a:srcRect l="6250" t="7915" r="7250" b="4667"/>
          <a:stretch/>
        </p:blipFill>
        <p:spPr>
          <a:xfrm>
            <a:off x="38100" y="4602787"/>
            <a:ext cx="4000500" cy="22552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/>
          <p:cNvPicPr preferRelativeResize="0"/>
          <p:nvPr/>
        </p:nvPicPr>
        <p:blipFill rotWithShape="1">
          <a:blip r:embed="rId4">
            <a:alphaModFix/>
          </a:blip>
          <a:srcRect l="5999" t="7979" r="7250" b="4666"/>
          <a:stretch/>
        </p:blipFill>
        <p:spPr>
          <a:xfrm>
            <a:off x="38100" y="2306012"/>
            <a:ext cx="4000500" cy="2265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5">
            <a:alphaModFix/>
          </a:blip>
          <a:srcRect l="6125" t="7916" r="7125" b="4849"/>
          <a:stretch/>
        </p:blipFill>
        <p:spPr>
          <a:xfrm>
            <a:off x="37214" y="9236"/>
            <a:ext cx="3990398" cy="2238279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Shape 180"/>
          <p:cNvSpPr txBox="1"/>
          <p:nvPr/>
        </p:nvSpPr>
        <p:spPr>
          <a:xfrm>
            <a:off x="4285306" y="716735"/>
            <a:ext cx="4724400" cy="59093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happens to the number of alleles </a:t>
            </a:r>
            <a:r>
              <a:rPr lang="en-US" sz="27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after several generations?</a:t>
            </a:r>
            <a:endParaRPr lang="en-US" sz="2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distinct alleles exist in the population after several generations?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lvl="0" indent="-285750"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allele frequencies after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several </a:t>
            </a: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generation?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probability that any allele will go to fixation (freq. = 1) or extinction?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159" y="-72421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4" y="2220572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B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1" y="4517682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Shape 185"/>
          <p:cNvPicPr preferRelativeResize="0"/>
          <p:nvPr/>
        </p:nvPicPr>
        <p:blipFill rotWithShape="1">
          <a:blip r:embed="rId3">
            <a:alphaModFix/>
          </a:blip>
          <a:srcRect l="6415" t="7909" r="7309" b="4919"/>
          <a:stretch/>
        </p:blipFill>
        <p:spPr>
          <a:xfrm>
            <a:off x="762000" y="599420"/>
            <a:ext cx="7628100" cy="4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/>
          <p:nvPr/>
        </p:nvSpPr>
        <p:spPr>
          <a:xfrm>
            <a:off x="304800" y="4934396"/>
            <a:ext cx="8534399" cy="19236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expect to happen when we introduce a barrier?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7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allele will fix in each of the four populations?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Would it be t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 or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different one?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Barriers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/>
        </p:nvSpPr>
        <p:spPr>
          <a:xfrm>
            <a:off x="4276253" y="726986"/>
            <a:ext cx="4648199" cy="54784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allele was fixed in each of the four populations (blocks)? 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Was it always the same allele?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determined which allele was fixed in each block?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many generations did it </a:t>
            </a:r>
            <a:r>
              <a:rPr lang="en-US" sz="31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for alleles to become fixated?</a:t>
            </a:r>
            <a:endParaRPr lang="en-US" sz="31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3" name="Shape 193"/>
          <p:cNvPicPr preferRelativeResize="0"/>
          <p:nvPr/>
        </p:nvPicPr>
        <p:blipFill rotWithShape="1">
          <a:blip r:embed="rId3">
            <a:alphaModFix/>
          </a:blip>
          <a:srcRect l="6311" t="7908" r="7309" b="4552"/>
          <a:stretch/>
        </p:blipFill>
        <p:spPr>
          <a:xfrm>
            <a:off x="5200" y="0"/>
            <a:ext cx="4039793" cy="22267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Shape 194"/>
          <p:cNvPicPr preferRelativeResize="0"/>
          <p:nvPr/>
        </p:nvPicPr>
        <p:blipFill rotWithShape="1">
          <a:blip r:embed="rId4">
            <a:alphaModFix/>
          </a:blip>
          <a:srcRect l="6448" t="7977" r="7380" b="4666"/>
          <a:stretch/>
        </p:blipFill>
        <p:spPr>
          <a:xfrm>
            <a:off x="5254" y="2226724"/>
            <a:ext cx="403859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Shape 195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Barriers</a:t>
            </a:r>
          </a:p>
        </p:txBody>
      </p:sp>
      <p:pic>
        <p:nvPicPr>
          <p:cNvPr id="196" name="Shape 196"/>
          <p:cNvPicPr preferRelativeResize="0"/>
          <p:nvPr/>
        </p:nvPicPr>
        <p:blipFill rotWithShape="1">
          <a:blip r:embed="rId5">
            <a:alphaModFix/>
          </a:blip>
          <a:srcRect l="6310" t="8092" r="7207" b="4520"/>
          <a:stretch/>
        </p:blipFill>
        <p:spPr>
          <a:xfrm>
            <a:off x="5254" y="4561889"/>
            <a:ext cx="4039739" cy="22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159" y="-72421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4" y="2157201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B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1" y="4490523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/>
        </p:nvSpPr>
        <p:spPr>
          <a:xfrm>
            <a:off x="4255168" y="1199899"/>
            <a:ext cx="4648199" cy="43396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to the allele frequencies?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to the variability </a:t>
            </a:r>
            <a:r>
              <a:rPr lang="en-US" sz="3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within</a:t>
            </a: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each population (block)?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happened to the variability </a:t>
            </a:r>
            <a:r>
              <a:rPr lang="en-US" sz="3100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between</a:t>
            </a:r>
            <a:r>
              <a:rPr lang="en-US" sz="31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populations (blocks)?</a:t>
            </a:r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l="6311" t="8150" r="7309" b="4552"/>
          <a:stretch/>
        </p:blipFill>
        <p:spPr>
          <a:xfrm>
            <a:off x="5200" y="6158"/>
            <a:ext cx="4039793" cy="2220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l="6448" t="7977" r="7380" b="4666"/>
          <a:stretch/>
        </p:blipFill>
        <p:spPr>
          <a:xfrm>
            <a:off x="5254" y="2226724"/>
            <a:ext cx="4038599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Shape 204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Barriers</a:t>
            </a:r>
          </a:p>
        </p:txBody>
      </p:sp>
      <p:pic>
        <p:nvPicPr>
          <p:cNvPr id="205" name="Shape 205"/>
          <p:cNvPicPr preferRelativeResize="0"/>
          <p:nvPr/>
        </p:nvPicPr>
        <p:blipFill rotWithShape="1">
          <a:blip r:embed="rId5">
            <a:alphaModFix/>
          </a:blip>
          <a:srcRect l="6310" t="8092" r="7207" b="4520"/>
          <a:stretch/>
        </p:blipFill>
        <p:spPr>
          <a:xfrm>
            <a:off x="5254" y="4561889"/>
            <a:ext cx="4039739" cy="229611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7159" y="-72421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A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214" y="2157201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B</a:t>
            </a:r>
            <a:endParaRPr lang="en-US" sz="2000" b="1" dirty="0">
              <a:latin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11" y="4490523"/>
            <a:ext cx="181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Calibri" panose="020F0502020204030204" pitchFamily="34" charset="0"/>
              </a:rPr>
              <a:t>C</a:t>
            </a:r>
            <a:endParaRPr lang="en-US" sz="2000" b="1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Shape 210"/>
          <p:cNvPicPr preferRelativeResize="0"/>
          <p:nvPr/>
        </p:nvPicPr>
        <p:blipFill rotWithShape="1">
          <a:blip r:embed="rId3">
            <a:alphaModFix/>
          </a:blip>
          <a:srcRect l="6415" t="8036" r="7309" b="4736"/>
          <a:stretch/>
        </p:blipFill>
        <p:spPr>
          <a:xfrm>
            <a:off x="152400" y="1451610"/>
            <a:ext cx="4419599" cy="2588878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4495800" y="0"/>
            <a:ext cx="4648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– Open barriers</a:t>
            </a:r>
          </a:p>
        </p:txBody>
      </p:sp>
      <p:sp>
        <p:nvSpPr>
          <p:cNvPr id="212" name="Shape 212"/>
          <p:cNvSpPr/>
          <p:nvPr/>
        </p:nvSpPr>
        <p:spPr>
          <a:xfrm>
            <a:off x="4571999" y="4114800"/>
            <a:ext cx="4456585" cy="15388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ctr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happen if we don’t introduce a complete barrier from the start?</a:t>
            </a:r>
          </a:p>
        </p:txBody>
      </p:sp>
      <p:pic>
        <p:nvPicPr>
          <p:cNvPr id="213" name="Shape 213"/>
          <p:cNvPicPr preferRelativeResize="0"/>
          <p:nvPr/>
        </p:nvPicPr>
        <p:blipFill rotWithShape="1">
          <a:blip r:embed="rId4">
            <a:alphaModFix/>
          </a:blip>
          <a:srcRect l="6250" t="8001" r="7124" b="4666"/>
          <a:stretch/>
        </p:blipFill>
        <p:spPr>
          <a:xfrm>
            <a:off x="4572000" y="1451610"/>
            <a:ext cx="4456585" cy="2599772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Shape 214"/>
          <p:cNvSpPr/>
          <p:nvPr/>
        </p:nvSpPr>
        <p:spPr>
          <a:xfrm>
            <a:off x="152400" y="4263424"/>
            <a:ext cx="441959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happen if we open one of the barriers?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Shape 219"/>
          <p:cNvPicPr preferRelativeResize="0"/>
          <p:nvPr/>
        </p:nvPicPr>
        <p:blipFill rotWithShape="1">
          <a:blip r:embed="rId3">
            <a:alphaModFix/>
          </a:blip>
          <a:srcRect l="6415" t="7930" r="7102" b="4734"/>
          <a:stretch/>
        </p:blipFill>
        <p:spPr>
          <a:xfrm>
            <a:off x="3810000" y="3848485"/>
            <a:ext cx="4840963" cy="2749868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Shape 220"/>
          <p:cNvSpPr txBox="1"/>
          <p:nvPr/>
        </p:nvSpPr>
        <p:spPr>
          <a:xfrm>
            <a:off x="4267200" y="0"/>
            <a:ext cx="48767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– Mutation rates</a:t>
            </a:r>
          </a:p>
        </p:txBody>
      </p:sp>
      <p:sp>
        <p:nvSpPr>
          <p:cNvPr id="221" name="Shape 221"/>
          <p:cNvSpPr/>
          <p:nvPr/>
        </p:nvSpPr>
        <p:spPr>
          <a:xfrm>
            <a:off x="5257800" y="1191845"/>
            <a:ext cx="3657600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Notice: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Mutant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alleles will suddenly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arise </a:t>
            </a: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and become lost through the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generations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2" name="Shape 222"/>
          <p:cNvPicPr preferRelativeResize="0"/>
          <p:nvPr/>
        </p:nvPicPr>
        <p:blipFill rotWithShape="1">
          <a:blip r:embed="rId4">
            <a:alphaModFix/>
          </a:blip>
          <a:srcRect l="6552" t="8160" r="7481" b="4483"/>
          <a:stretch/>
        </p:blipFill>
        <p:spPr>
          <a:xfrm>
            <a:off x="112036" y="851337"/>
            <a:ext cx="4840963" cy="2756337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/>
          <p:nvPr/>
        </p:nvSpPr>
        <p:spPr>
          <a:xfrm>
            <a:off x="247650" y="4255807"/>
            <a:ext cx="3083839" cy="20621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would happen if we change the mutation rate?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/>
        </p:nvSpPr>
        <p:spPr>
          <a:xfrm>
            <a:off x="76200" y="1597996"/>
            <a:ext cx="8991600" cy="49552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 a group, explore the different outcomes of genetic drift following these discussion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questions: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4267200" y="0"/>
            <a:ext cx="48767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– Exploration</a:t>
            </a:r>
          </a:p>
        </p:txBody>
      </p:sp>
      <p:sp>
        <p:nvSpPr>
          <p:cNvPr id="230" name="Shape 230"/>
          <p:cNvSpPr/>
          <p:nvPr/>
        </p:nvSpPr>
        <p:spPr>
          <a:xfrm>
            <a:off x="3886200" y="798493"/>
            <a:ext cx="4645823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http://cartwrig.ht/apps/genie/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Shape 231"/>
          <p:cNvSpPr/>
          <p:nvPr/>
        </p:nvSpPr>
        <p:spPr>
          <a:xfrm>
            <a:off x="76200" y="818345"/>
            <a:ext cx="3751667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 to the following link: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0473" y="2744614"/>
            <a:ext cx="87349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would happen if the boundaries are not of the same size? </a:t>
            </a:r>
            <a:r>
              <a:rPr lang="en-US" sz="2400" i="1" dirty="0" smtClean="0">
                <a:latin typeface="Calibri" panose="020F0502020204030204" pitchFamily="34" charset="0"/>
              </a:rPr>
              <a:t>e.g</a:t>
            </a:r>
            <a:r>
              <a:rPr lang="en-US" sz="2400" i="1" dirty="0">
                <a:latin typeface="Calibri" panose="020F0502020204030204" pitchFamily="34" charset="0"/>
              </a:rPr>
              <a:t>.</a:t>
            </a:r>
            <a:r>
              <a:rPr lang="en-US" sz="2400" dirty="0">
                <a:latin typeface="Calibri" panose="020F0502020204030204" pitchFamily="34" charset="0"/>
              </a:rPr>
              <a:t> smaller </a:t>
            </a:r>
            <a:r>
              <a:rPr lang="en-US" sz="2400" i="1" dirty="0">
                <a:latin typeface="Calibri" panose="020F0502020204030204" pitchFamily="34" charset="0"/>
              </a:rPr>
              <a:t>vs.</a:t>
            </a:r>
            <a:r>
              <a:rPr lang="en-US" sz="2400" dirty="0">
                <a:latin typeface="Calibri" panose="020F0502020204030204" pitchFamily="34" charset="0"/>
              </a:rPr>
              <a:t> larger population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happens in corridors?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happens when a  barrier is removed after a number of generations?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happens when an incomplete barrier is created (passage)?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happens when we open a passage? What if we do it after 20 generations? What about 120 generations?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dirty="0" smtClean="0">
                <a:latin typeface="Calibri" panose="020F0502020204030204" pitchFamily="34" charset="0"/>
              </a:rPr>
              <a:t>What </a:t>
            </a:r>
            <a:r>
              <a:rPr lang="en-US" sz="2400" dirty="0">
                <a:latin typeface="Calibri" panose="020F0502020204030204" pitchFamily="34" charset="0"/>
              </a:rPr>
              <a:t>happens if we modify the mutation rate? </a:t>
            </a:r>
            <a:r>
              <a:rPr lang="en-US" sz="2400" i="1" dirty="0">
                <a:latin typeface="Calibri" panose="020F0502020204030204" pitchFamily="34" charset="0"/>
              </a:rPr>
              <a:t>e.g.</a:t>
            </a:r>
            <a:r>
              <a:rPr lang="en-US" sz="2400" dirty="0">
                <a:latin typeface="Calibri" panose="020F0502020204030204" pitchFamily="34" charset="0"/>
              </a:rPr>
              <a:t> increasing </a:t>
            </a:r>
            <a:r>
              <a:rPr lang="en-US" sz="2400" i="1" dirty="0">
                <a:latin typeface="Calibri" panose="020F0502020204030204" pitchFamily="34" charset="0"/>
              </a:rPr>
              <a:t>vs.</a:t>
            </a:r>
            <a:r>
              <a:rPr lang="en-US" sz="2400" dirty="0">
                <a:latin typeface="Calibri" panose="020F0502020204030204" pitchFamily="34" charset="0"/>
              </a:rPr>
              <a:t> decreasing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5105400" y="0"/>
            <a:ext cx="40385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Objectives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304800" y="1295400"/>
            <a:ext cx="8534399" cy="403187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Understand the importance of genetic drift as an evolutionary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mechanism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main characteristics and expectations of evolution under genetic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effects of population size, physical barriers, and mutation rate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on </a:t>
            </a:r>
            <a:r>
              <a:rPr lang="en-US" sz="3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population evolving under genetic </a:t>
            </a:r>
            <a:r>
              <a:rPr lang="en-US" sz="32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drift </a:t>
            </a:r>
            <a:endParaRPr lang="en-US"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Theory</a:t>
            </a:r>
          </a:p>
        </p:txBody>
      </p:sp>
      <p:sp>
        <p:nvSpPr>
          <p:cNvPr id="100" name="Shape 100"/>
          <p:cNvSpPr/>
          <p:nvPr/>
        </p:nvSpPr>
        <p:spPr>
          <a:xfrm>
            <a:off x="152400" y="670202"/>
            <a:ext cx="8839199" cy="64325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evolution?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allele frequencies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(alleles are different variants at the same locus)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571500" marR="0" lvl="0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non-adaptive evolution?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 in allele frequency </a:t>
            </a:r>
            <a:r>
              <a:rPr lang="en-US" sz="3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</a:t>
            </a: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produced by Natural Selection (not adaptive)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FF0000"/>
              </a:buClr>
              <a:buSzPct val="100000"/>
              <a:buFont typeface="Arial"/>
              <a:buChar char="❖"/>
            </a:pPr>
            <a:r>
              <a:rPr lang="en-US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Gene flow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accent5"/>
              </a:buClr>
              <a:buSzPct val="100000"/>
              <a:buFont typeface="Arial"/>
              <a:buChar char="❖"/>
            </a:pPr>
            <a:r>
              <a:rPr lang="en-US" sz="3200" b="1">
                <a:solidFill>
                  <a:schemeClr val="accent5"/>
                </a:solidFill>
                <a:latin typeface="Calibri"/>
                <a:ea typeface="Calibri"/>
                <a:cs typeface="Calibri"/>
                <a:sym typeface="Calibri"/>
              </a:rPr>
              <a:t>Mutation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00B050"/>
              </a:buClr>
              <a:buSzPct val="100000"/>
              <a:buFont typeface="Arial"/>
              <a:buChar char="❖"/>
            </a:pPr>
            <a:r>
              <a:rPr lang="en-US" sz="3200" b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Genetic drift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Theory</a:t>
            </a:r>
          </a:p>
        </p:txBody>
      </p:sp>
      <p:sp>
        <p:nvSpPr>
          <p:cNvPr id="106" name="Shape 106"/>
          <p:cNvSpPr/>
          <p:nvPr/>
        </p:nvSpPr>
        <p:spPr>
          <a:xfrm>
            <a:off x="391886" y="990991"/>
            <a:ext cx="8381999" cy="29238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71500" marR="0" lvl="0" indent="-571500" algn="l" rtl="0">
              <a:spcBef>
                <a:spcPts val="0"/>
              </a:spcBef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genetic drift?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chance changes in allele frequency that results from the random sampling of gametes from generation to generation in a finite </a:t>
            </a:r>
            <a:r>
              <a:rPr lang="en-US" sz="3200" i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population </a:t>
            </a:r>
            <a:endParaRPr lang="en-US" sz="32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Shape 107" descr="https://www.lds.org/bc/content/ldsorg/topics/book-of-mormon-dna/drift%5B1%5D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0200" y="4343400"/>
            <a:ext cx="5714999" cy="177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Overview of today’s activity</a:t>
            </a:r>
          </a:p>
        </p:txBody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Introduction to genetic drift simulation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along with your TA to learn how the simulation works and features of genetic drift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variations in simulations of genetic drift with your neighbor</a:t>
            </a: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98666"/>
              <a:buFont typeface="Arial"/>
              <a:buNone/>
            </a:pPr>
            <a:endParaRPr sz="296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lnSpc>
                <a:spcPct val="90000"/>
              </a:lnSpc>
              <a:spcBef>
                <a:spcPts val="592"/>
              </a:spcBef>
              <a:buClr>
                <a:schemeClr val="dk1"/>
              </a:buClr>
              <a:buSzPct val="98666"/>
              <a:buFont typeface="Arial"/>
              <a:buChar char="•"/>
            </a:pPr>
            <a:r>
              <a:rPr lang="en-US" sz="296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Summarize 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Simulations</a:t>
            </a:r>
          </a:p>
        </p:txBody>
      </p:sp>
      <p:grpSp>
        <p:nvGrpSpPr>
          <p:cNvPr id="119" name="Shape 119"/>
          <p:cNvGrpSpPr/>
          <p:nvPr/>
        </p:nvGrpSpPr>
        <p:grpSpPr>
          <a:xfrm>
            <a:off x="1447800" y="2037791"/>
            <a:ext cx="6324599" cy="4495799"/>
            <a:chOff x="-2808890" y="-1066800"/>
            <a:chExt cx="14761778" cy="11243969"/>
          </a:xfrm>
        </p:grpSpPr>
        <p:pic>
          <p:nvPicPr>
            <p:cNvPr id="120" name="Shape 120"/>
            <p:cNvPicPr preferRelativeResize="0"/>
            <p:nvPr/>
          </p:nvPicPr>
          <p:blipFill rotWithShape="1">
            <a:blip r:embed="rId3">
              <a:alphaModFix/>
            </a:blip>
            <a:srcRect l="2000" t="8889" r="1137" b="51387"/>
            <a:stretch/>
          </p:blipFill>
          <p:spPr>
            <a:xfrm>
              <a:off x="-2808890" y="-1066800"/>
              <a:ext cx="14761778" cy="3405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1" name="Shape 121"/>
            <p:cNvPicPr preferRelativeResize="0"/>
            <p:nvPr/>
          </p:nvPicPr>
          <p:blipFill rotWithShape="1">
            <a:blip r:embed="rId4">
              <a:alphaModFix/>
            </a:blip>
            <a:srcRect l="1568" t="7946" r="1569" b="4851"/>
            <a:stretch/>
          </p:blipFill>
          <p:spPr>
            <a:xfrm>
              <a:off x="-2808890" y="2701688"/>
              <a:ext cx="14761778" cy="747548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2" name="Shape 122"/>
          <p:cNvSpPr txBox="1"/>
          <p:nvPr/>
        </p:nvSpPr>
        <p:spPr>
          <a:xfrm>
            <a:off x="333375" y="700411"/>
            <a:ext cx="8534399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along as your TAs show you the different components of the Genie </a:t>
            </a: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</a:t>
            </a: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Simulations</a:t>
            </a:r>
          </a:p>
        </p:txBody>
      </p:sp>
      <p:grpSp>
        <p:nvGrpSpPr>
          <p:cNvPr id="128" name="Shape 128"/>
          <p:cNvGrpSpPr/>
          <p:nvPr/>
        </p:nvGrpSpPr>
        <p:grpSpPr>
          <a:xfrm>
            <a:off x="1904999" y="1676399"/>
            <a:ext cx="5257800" cy="4191000"/>
            <a:chOff x="-2808890" y="-1066800"/>
            <a:chExt cx="14761778" cy="10880833"/>
          </a:xfrm>
        </p:grpSpPr>
        <p:pic>
          <p:nvPicPr>
            <p:cNvPr id="129" name="Shape 129"/>
            <p:cNvPicPr preferRelativeResize="0"/>
            <p:nvPr/>
          </p:nvPicPr>
          <p:blipFill rotWithShape="1">
            <a:blip r:embed="rId3">
              <a:alphaModFix/>
            </a:blip>
            <a:srcRect l="2000" t="8889" r="1137" b="51387"/>
            <a:stretch/>
          </p:blipFill>
          <p:spPr>
            <a:xfrm>
              <a:off x="-2808890" y="-1066800"/>
              <a:ext cx="14761778" cy="3405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Shape 130"/>
            <p:cNvPicPr preferRelativeResize="0"/>
            <p:nvPr/>
          </p:nvPicPr>
          <p:blipFill rotWithShape="1">
            <a:blip r:embed="rId4">
              <a:alphaModFix/>
            </a:blip>
            <a:srcRect l="1568" t="7946" r="1569" b="4851"/>
            <a:stretch/>
          </p:blipFill>
          <p:spPr>
            <a:xfrm>
              <a:off x="-2808890" y="2338551"/>
              <a:ext cx="14761778" cy="7475481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131" name="Shape 131"/>
          <p:cNvCxnSpPr/>
          <p:nvPr/>
        </p:nvCxnSpPr>
        <p:spPr>
          <a:xfrm rot="10800000">
            <a:off x="1114425" y="3505200"/>
            <a:ext cx="1019174" cy="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2" name="Shape 132"/>
          <p:cNvCxnSpPr/>
          <p:nvPr/>
        </p:nvCxnSpPr>
        <p:spPr>
          <a:xfrm rot="10800000" flipH="1">
            <a:off x="5791200" y="3620363"/>
            <a:ext cx="1381126" cy="138499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3" name="Shape 133"/>
          <p:cNvCxnSpPr/>
          <p:nvPr/>
        </p:nvCxnSpPr>
        <p:spPr>
          <a:xfrm>
            <a:off x="5791200" y="4953000"/>
            <a:ext cx="1381126" cy="22422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cxnSp>
        <p:nvCxnSpPr>
          <p:cNvPr id="134" name="Shape 134"/>
          <p:cNvCxnSpPr/>
          <p:nvPr/>
        </p:nvCxnSpPr>
        <p:spPr>
          <a:xfrm rot="10800000" flipH="1">
            <a:off x="4343400" y="1222326"/>
            <a:ext cx="1676399" cy="1520874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stealth" w="lg" len="lg"/>
          </a:ln>
        </p:spPr>
      </p:cxnSp>
      <p:sp>
        <p:nvSpPr>
          <p:cNvPr id="135" name="Shape 135"/>
          <p:cNvSpPr/>
          <p:nvPr/>
        </p:nvSpPr>
        <p:spPr>
          <a:xfrm>
            <a:off x="169381" y="2743200"/>
            <a:ext cx="1735617" cy="28623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Population composed of haploid individuals 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square is a haploid individual</a:t>
            </a:r>
          </a:p>
          <a:p>
            <a:pPr marL="285750" marR="0" lvl="0" indent="-28575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color represents an allele</a:t>
            </a:r>
          </a:p>
        </p:txBody>
      </p:sp>
      <p:sp>
        <p:nvSpPr>
          <p:cNvPr id="136" name="Shape 136"/>
          <p:cNvSpPr txBox="1"/>
          <p:nvPr/>
        </p:nvSpPr>
        <p:spPr>
          <a:xfrm>
            <a:off x="7172325" y="2743200"/>
            <a:ext cx="1904999" cy="17543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Here we can see the change in the number of alleles in the population through time</a:t>
            </a:r>
          </a:p>
        </p:txBody>
      </p:sp>
      <p:sp>
        <p:nvSpPr>
          <p:cNvPr id="137" name="Shape 137"/>
          <p:cNvSpPr txBox="1"/>
          <p:nvPr/>
        </p:nvSpPr>
        <p:spPr>
          <a:xfrm>
            <a:off x="7172325" y="4577058"/>
            <a:ext cx="190499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Here we can see the change in allele frequency  through time</a:t>
            </a:r>
          </a:p>
        </p:txBody>
      </p:sp>
      <p:sp>
        <p:nvSpPr>
          <p:cNvPr id="138" name="Shape 138"/>
          <p:cNvSpPr txBox="1"/>
          <p:nvPr/>
        </p:nvSpPr>
        <p:spPr>
          <a:xfrm>
            <a:off x="6019800" y="899159"/>
            <a:ext cx="3057525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Here we can modify the mutation rate (</a:t>
            </a:r>
            <a:r>
              <a:rPr lang="en-US" sz="18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e.g. </a:t>
            </a: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set to zero)</a:t>
            </a:r>
          </a:p>
        </p:txBody>
      </p:sp>
      <p:sp>
        <p:nvSpPr>
          <p:cNvPr id="139" name="Shape 139"/>
          <p:cNvSpPr txBox="1"/>
          <p:nvPr/>
        </p:nvSpPr>
        <p:spPr>
          <a:xfrm>
            <a:off x="169381" y="589219"/>
            <a:ext cx="4330191" cy="52321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Simulation components: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Simulations</a:t>
            </a:r>
          </a:p>
        </p:txBody>
      </p:sp>
      <p:grpSp>
        <p:nvGrpSpPr>
          <p:cNvPr id="146" name="Shape 146"/>
          <p:cNvGrpSpPr/>
          <p:nvPr/>
        </p:nvGrpSpPr>
        <p:grpSpPr>
          <a:xfrm>
            <a:off x="3323186" y="1510843"/>
            <a:ext cx="5747601" cy="4966155"/>
            <a:chOff x="681773" y="2196643"/>
            <a:chExt cx="5747601" cy="4966155"/>
          </a:xfrm>
        </p:grpSpPr>
        <p:pic>
          <p:nvPicPr>
            <p:cNvPr id="147" name="Shape 147"/>
            <p:cNvPicPr preferRelativeResize="0"/>
            <p:nvPr/>
          </p:nvPicPr>
          <p:blipFill rotWithShape="1">
            <a:blip r:embed="rId3">
              <a:alphaModFix/>
            </a:blip>
            <a:srcRect l="5443" t="7946" r="50000" b="15042"/>
            <a:stretch/>
          </p:blipFill>
          <p:spPr>
            <a:xfrm>
              <a:off x="1171575" y="2196643"/>
              <a:ext cx="5257799" cy="49661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8" name="Shape 148"/>
            <p:cNvSpPr/>
            <p:nvPr/>
          </p:nvSpPr>
          <p:spPr>
            <a:xfrm>
              <a:off x="3124200" y="2743200"/>
              <a:ext cx="609599" cy="609599"/>
            </a:xfrm>
            <a:prstGeom prst="ellipse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49" name="Shape 149"/>
            <p:cNvCxnSpPr>
              <a:endCxn id="148" idx="4"/>
            </p:cNvCxnSpPr>
            <p:nvPr/>
          </p:nvCxnSpPr>
          <p:spPr>
            <a:xfrm flipV="1">
              <a:off x="681773" y="3352799"/>
              <a:ext cx="2747227" cy="35712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50" name="Shape 150"/>
            <p:cNvCxnSpPr>
              <a:endCxn id="148" idx="0"/>
            </p:cNvCxnSpPr>
            <p:nvPr/>
          </p:nvCxnSpPr>
          <p:spPr>
            <a:xfrm>
              <a:off x="711426" y="2386073"/>
              <a:ext cx="2717574" cy="357127"/>
            </a:xfrm>
            <a:prstGeom prst="straightConnector1">
              <a:avLst/>
            </a:prstGeom>
            <a:noFill/>
            <a:ln w="57150" cap="flat" cmpd="sng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151" name="Shape 151"/>
          <p:cNvGrpSpPr/>
          <p:nvPr/>
        </p:nvGrpSpPr>
        <p:grpSpPr>
          <a:xfrm>
            <a:off x="1798204" y="1700212"/>
            <a:ext cx="1525131" cy="1323975"/>
            <a:chOff x="1827668" y="822699"/>
            <a:chExt cx="1525131" cy="1323975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3">
              <a:alphaModFix/>
            </a:blip>
            <a:srcRect l="22637" t="17783" r="73371" b="75876"/>
            <a:stretch/>
          </p:blipFill>
          <p:spPr>
            <a:xfrm>
              <a:off x="1827668" y="822699"/>
              <a:ext cx="1525131" cy="132397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3" name="Shape 153"/>
            <p:cNvCxnSpPr/>
            <p:nvPr/>
          </p:nvCxnSpPr>
          <p:spPr>
            <a:xfrm>
              <a:off x="2590233" y="1752600"/>
              <a:ext cx="0" cy="3047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4" name="Shape 154"/>
            <p:cNvCxnSpPr/>
            <p:nvPr/>
          </p:nvCxnSpPr>
          <p:spPr>
            <a:xfrm rot="10800000">
              <a:off x="2590233" y="904875"/>
              <a:ext cx="566" cy="3047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5" name="Shape 155"/>
            <p:cNvCxnSpPr/>
            <p:nvPr/>
          </p:nvCxnSpPr>
          <p:spPr>
            <a:xfrm rot="10800000" flipH="1">
              <a:off x="2895600" y="904874"/>
              <a:ext cx="328611" cy="30480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6" name="Shape 156"/>
            <p:cNvCxnSpPr/>
            <p:nvPr/>
          </p:nvCxnSpPr>
          <p:spPr>
            <a:xfrm rot="10800000">
              <a:off x="1943099" y="904874"/>
              <a:ext cx="342900" cy="304801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7" name="Shape 157"/>
            <p:cNvCxnSpPr/>
            <p:nvPr/>
          </p:nvCxnSpPr>
          <p:spPr>
            <a:xfrm rot="10800000">
              <a:off x="1943100" y="1484686"/>
              <a:ext cx="342899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8" name="Shape 158"/>
            <p:cNvCxnSpPr/>
            <p:nvPr/>
          </p:nvCxnSpPr>
          <p:spPr>
            <a:xfrm>
              <a:off x="2895600" y="1484686"/>
              <a:ext cx="381000" cy="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59" name="Shape 159"/>
            <p:cNvCxnSpPr/>
            <p:nvPr/>
          </p:nvCxnSpPr>
          <p:spPr>
            <a:xfrm flipH="1">
              <a:off x="1943100" y="1790700"/>
              <a:ext cx="371474" cy="2666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cxnSp>
          <p:nvCxnSpPr>
            <p:cNvPr id="160" name="Shape 160"/>
            <p:cNvCxnSpPr/>
            <p:nvPr/>
          </p:nvCxnSpPr>
          <p:spPr>
            <a:xfrm>
              <a:off x="2947986" y="1790700"/>
              <a:ext cx="276224" cy="266699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med" len="med"/>
              <a:tailEnd type="stealth" w="lg" len="lg"/>
            </a:ln>
          </p:spPr>
        </p:cxnSp>
        <p:grpSp>
          <p:nvGrpSpPr>
            <p:cNvPr id="161" name="Shape 161"/>
            <p:cNvGrpSpPr/>
            <p:nvPr/>
          </p:nvGrpSpPr>
          <p:grpSpPr>
            <a:xfrm>
              <a:off x="2408935" y="1356098"/>
              <a:ext cx="363726" cy="257174"/>
              <a:chOff x="2362200" y="1345687"/>
              <a:chExt cx="363726" cy="257174"/>
            </a:xfrm>
          </p:grpSpPr>
          <p:sp>
            <p:nvSpPr>
              <p:cNvPr id="162" name="Shape 162"/>
              <p:cNvSpPr/>
              <p:nvPr/>
            </p:nvSpPr>
            <p:spPr>
              <a:xfrm>
                <a:off x="2362200" y="1366509"/>
                <a:ext cx="152399" cy="236351"/>
              </a:xfrm>
              <a:prstGeom prst="curvedRight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" name="Shape 163"/>
              <p:cNvSpPr/>
              <p:nvPr/>
            </p:nvSpPr>
            <p:spPr>
              <a:xfrm rot="-5400000">
                <a:off x="2514601" y="1391536"/>
                <a:ext cx="257174" cy="165476"/>
              </a:xfrm>
              <a:prstGeom prst="curvedUpArrow">
                <a:avLst>
                  <a:gd name="adj1" fmla="val 25000"/>
                  <a:gd name="adj2" fmla="val 50000"/>
                  <a:gd name="adj3" fmla="val 25000"/>
                </a:avLst>
              </a:prstGeom>
              <a:solidFill>
                <a:schemeClr val="dk1"/>
              </a:solidFill>
              <a:ln w="12700" cap="flat" cmpd="sng">
                <a:solidFill>
                  <a:schemeClr val="dk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buNone/>
                </a:pP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64" name="Shape 164"/>
          <p:cNvSpPr/>
          <p:nvPr/>
        </p:nvSpPr>
        <p:spPr>
          <a:xfrm>
            <a:off x="321187" y="3741137"/>
            <a:ext cx="333641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allele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(color) has </a:t>
            </a: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probability of being passed on to zero, one,  or more neighboring squares after each non­ overlapping </a:t>
            </a:r>
            <a:r>
              <a:rPr lang="en-US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generation</a:t>
            </a:r>
            <a:endParaRPr lang="en-US"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Shape 165"/>
          <p:cNvSpPr txBox="1"/>
          <p:nvPr/>
        </p:nvSpPr>
        <p:spPr>
          <a:xfrm>
            <a:off x="169381" y="381000"/>
            <a:ext cx="4419728" cy="107721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does the simulation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/>
        </p:nvSpPr>
        <p:spPr>
          <a:xfrm>
            <a:off x="4876800" y="0"/>
            <a:ext cx="4267199" cy="523219"/>
          </a:xfrm>
          <a:prstGeom prst="rect">
            <a:avLst/>
          </a:prstGeom>
          <a:solidFill>
            <a:srgbClr val="D8D8D8"/>
          </a:solidFill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 sz="2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Genetic Drift - Simulations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393405" y="1219200"/>
            <a:ext cx="8305799" cy="495520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4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Lets run these simulations!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Pay attention to: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distribution of alleles in the haploid population (Square 1)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number of alleles in the population (Square 2)</a:t>
            </a:r>
          </a:p>
          <a:p>
            <a:pPr marL="457200" marR="0" lvl="0" indent="-457200" algn="l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Changes in the frequency of alleles in the population (Square 3)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658</Words>
  <Application>Microsoft Office PowerPoint</Application>
  <PresentationFormat>On-screen Show (4:3)</PresentationFormat>
  <Paragraphs>112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Noto Sans Symbols</vt:lpstr>
      <vt:lpstr>Tema de Office</vt:lpstr>
      <vt:lpstr>PowerPoint Presentation</vt:lpstr>
      <vt:lpstr>PowerPoint Presentation</vt:lpstr>
      <vt:lpstr>PowerPoint Presentation</vt:lpstr>
      <vt:lpstr>PowerPoint Presentation</vt:lpstr>
      <vt:lpstr>Overview of today’s activity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Andreina Castillo</dc:creator>
  <cp:lastModifiedBy>Andreina Castillo</cp:lastModifiedBy>
  <cp:revision>7</cp:revision>
  <dcterms:modified xsi:type="dcterms:W3CDTF">2016-06-27T22:30:04Z</dcterms:modified>
</cp:coreProperties>
</file>