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62A2B-B77D-4D48-9A06-DC4807275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45FB7-3F49-4D68-811A-B3BD6E644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EAA1D-2988-456E-AA00-D54B69F80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243DD-C8D1-4824-8F3B-15357D01E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A1DF2-6215-4D56-B0F0-D3D149B83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027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96B88-197D-4AED-BF96-D19107A6E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BEFB0-10A0-4AD4-B730-DBD7D4451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0601C-42C1-4D80-95F4-497767EFD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1B80-0B43-4771-B438-E24BC29B2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D4521-44DA-4F92-9BBE-E43416C28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807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E732D-E11E-4373-BDB4-03E6F438E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5F1DE-9230-4EE3-9053-122CB98D3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D1990-F393-4B7D-A655-9463D1EE3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28179-B7F5-482C-AF14-1E59F3188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37E77-CDDC-4A8D-8FD1-AB8C24471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934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E1B49-C509-422E-9836-C5071B765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4AED0-403E-4101-A6ED-915A6A2E5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7D683-436B-4871-B9BD-A77CCE182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EE20A-2A06-4D8D-AEBD-890217DF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526DA-0ABB-4DE0-88F1-E49496A89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564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6EAD-50AF-484E-9CED-7A00648E6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6BFE9-AB4E-4C47-B75F-926EB480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CB4DD-3603-44B7-AE98-680457AD2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BDC2F-C976-447E-82D6-967B35A1A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02C9B-FF13-4910-BD52-089DFB3E0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15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F925C-75CF-462D-A1AD-41A38B4B2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B9D8A-36B6-45F0-B150-3577BFDDE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8A45E-C8DE-4A14-A912-45D65703D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D9569-D340-4D29-9966-841750E61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DDCA5-D817-46DF-9CD1-A118DAE5C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52981-F75F-4162-92BD-1E9D3106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347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73E68-341E-4380-B8AF-A2A3B1BA2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5DECA-3702-4F7D-9B66-80D11DBAE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9B00C-E8DB-4956-9308-2C462071E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9EB91B-71F3-49EF-A603-7A93E66F57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360EBC-680A-4D55-AC3C-2BD9FF54C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5403F0-C15C-4591-AB27-E0894A134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736E82-6EAD-4EE4-9186-7005AB051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BEF55D-B555-498F-B8A7-EF385715D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841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A7BEE-CE65-42DF-89A3-D14B428C2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BE9152-47DB-4D94-B802-BC35F0AA1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AD85E6-9059-44E4-B30A-EF9154D22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49B1E6-5DFD-4F91-86EF-7FC8704AB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371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8FCECA-379E-4281-B83A-F19ACA932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03E31C-D87D-40EB-ADCE-B2F5B6B0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C20F3-8BF1-40B5-9737-6D5072AD9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330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C50CE-78D8-4BF6-8264-1A3E410AC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7C56A-E3A3-4389-91C6-5F7158F14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7CA37-2D01-4CAB-B4AD-610AE1F8B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632DB-C643-4A0D-831C-99E8A9F62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638ED-2C10-449F-98B4-CF4E974EB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0617E-8BFD-42FD-AB17-A1CA1F04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904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44F00-3D5D-47E9-8E4D-E26365D99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9094DD-30FF-46FA-96E0-5F0FC4A151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5FC479-3A4A-4490-9865-8754C51B6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D7469-1D21-4D4A-98B4-D88A71BE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0978A-B577-4CF3-A564-716637010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99011-31C2-4E56-BB5D-E880D121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301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957563-C2F7-46BB-822A-33A1A9E56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D5F1B-5B91-42E8-9996-8A1F23CA1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1C520-CD02-42D4-A868-B789B563EA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F5BB9-2865-47C0-ACC9-F5F4FC3F72EB}" type="datetimeFigureOut">
              <a:rPr lang="nb-NO" smtClean="0"/>
              <a:t>23.03.2021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7D76-564B-4F5A-B1EA-DEB897D5A2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006D4-7117-4EE8-BFEC-A7F546C40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A441D-45CE-480E-A382-CDD6E0CA1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237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 141">
            <a:extLst>
              <a:ext uri="{FF2B5EF4-FFF2-40B4-BE49-F238E27FC236}">
                <a16:creationId xmlns:a16="http://schemas.microsoft.com/office/drawing/2014/main" id="{D138EB90-C214-40DF-A543-1591A3B98B08}"/>
              </a:ext>
            </a:extLst>
          </p:cNvPr>
          <p:cNvGrpSpPr/>
          <p:nvPr/>
        </p:nvGrpSpPr>
        <p:grpSpPr>
          <a:xfrm>
            <a:off x="3385935" y="508740"/>
            <a:ext cx="5113892" cy="5729287"/>
            <a:chOff x="572992" y="624977"/>
            <a:chExt cx="5113892" cy="5729287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C6442FF4-BBEA-4BDB-8DAC-D86F31EEDD00}"/>
                </a:ext>
              </a:extLst>
            </p:cNvPr>
            <p:cNvSpPr txBox="1"/>
            <p:nvPr/>
          </p:nvSpPr>
          <p:spPr>
            <a:xfrm>
              <a:off x="577483" y="624977"/>
              <a:ext cx="5109398" cy="2380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7800" tIns="37800" rIns="37800" bIns="37800" rtlCol="0">
              <a:spAutoFit/>
            </a:bodyPr>
            <a:lstStyle/>
            <a:p>
              <a:pPr algn="ctr"/>
              <a:r>
                <a:rPr lang="en-US" sz="1051" dirty="0">
                  <a:latin typeface="Arial" panose="020B0604020202020204" pitchFamily="34" charset="0"/>
                  <a:cs typeface="Arial" panose="020B0604020202020204" pitchFamily="34" charset="0"/>
                </a:rPr>
                <a:t>1) </a:t>
              </a:r>
              <a:r>
                <a:rPr lang="en-US" sz="1051" dirty="0" err="1">
                  <a:latin typeface="Arial" panose="020B0604020202020204" pitchFamily="34" charset="0"/>
                  <a:cs typeface="Arial" panose="020B0604020202020204" pitchFamily="34" charset="0"/>
                </a:rPr>
                <a:t>Fastq</a:t>
              </a:r>
              <a:r>
                <a:rPr lang="en-US" sz="1051" dirty="0">
                  <a:latin typeface="Arial" panose="020B0604020202020204" pitchFamily="34" charset="0"/>
                  <a:cs typeface="Arial" panose="020B0604020202020204" pitchFamily="34" charset="0"/>
                </a:rPr>
                <a:t> files were filtered and trimmed with the following specifications: </a:t>
              </a:r>
              <a:endParaRPr lang="nb-NO" sz="105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AB36AB8-4966-4960-891C-849A990DCED8}"/>
                </a:ext>
              </a:extLst>
            </p:cNvPr>
            <p:cNvSpPr txBox="1"/>
            <p:nvPr/>
          </p:nvSpPr>
          <p:spPr>
            <a:xfrm>
              <a:off x="577483" y="1038110"/>
              <a:ext cx="5109398" cy="2461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37800" tIns="37800" rIns="37800" bIns="37800" rtlCol="0">
              <a:spAutoFit/>
            </a:bodyPr>
            <a:lstStyle/>
            <a:p>
              <a:pPr algn="ctr"/>
              <a:r>
                <a:rPr lang="en-US" sz="1051" dirty="0">
                  <a:latin typeface="Arial" panose="020B0604020202020204" pitchFamily="34" charset="0"/>
                  <a:cs typeface="Arial" panose="020B0604020202020204" pitchFamily="34" charset="0"/>
                </a:rPr>
                <a:t>Primer sequences were used to demultiplex reads from different amplicons</a:t>
              </a:r>
              <a:endParaRPr lang="nb-NO" sz="105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2ACF2FD-A57F-4F6F-9FE8-EF079BE82AEE}"/>
                </a:ext>
              </a:extLst>
            </p:cNvPr>
            <p:cNvSpPr txBox="1"/>
            <p:nvPr/>
          </p:nvSpPr>
          <p:spPr>
            <a:xfrm>
              <a:off x="577483" y="1459329"/>
              <a:ext cx="5109398" cy="2461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37800" tIns="37800" rIns="37800" bIns="37800" rtlCol="0">
              <a:spAutoFit/>
            </a:bodyPr>
            <a:lstStyle/>
            <a:p>
              <a:pPr algn="ctr"/>
              <a:r>
                <a:rPr lang="en-US" sz="1051" dirty="0">
                  <a:latin typeface="Arial" panose="020B0604020202020204" pitchFamily="34" charset="0"/>
                  <a:cs typeface="Arial" panose="020B0604020202020204" pitchFamily="34" charset="0"/>
                </a:rPr>
                <a:t>Minimum read length was set to 100 bp after trimming</a:t>
              </a:r>
              <a:endParaRPr lang="nb-NO" sz="126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006BFF95-BE47-42F3-96EE-83088E74D38B}"/>
                </a:ext>
              </a:extLst>
            </p:cNvPr>
            <p:cNvCxnSpPr/>
            <p:nvPr/>
          </p:nvCxnSpPr>
          <p:spPr>
            <a:xfrm>
              <a:off x="3132183" y="2130539"/>
              <a:ext cx="0" cy="151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CB867D1E-E00A-463B-99AA-1005B9EDAA04}"/>
                </a:ext>
              </a:extLst>
            </p:cNvPr>
            <p:cNvSpPr txBox="1"/>
            <p:nvPr/>
          </p:nvSpPr>
          <p:spPr>
            <a:xfrm>
              <a:off x="577483" y="2293681"/>
              <a:ext cx="5109398" cy="3997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37800" tIns="37800" rIns="37800" bIns="37800" rtlCol="0">
              <a:spAutoFit/>
            </a:bodyPr>
            <a:lstStyle/>
            <a:p>
              <a:pPr algn="ctr"/>
              <a:r>
                <a:rPr lang="en-US" sz="1051" dirty="0">
                  <a:latin typeface="Arial" panose="020B0604020202020204" pitchFamily="34" charset="0"/>
                  <a:cs typeface="Arial" panose="020B0604020202020204" pitchFamily="34" charset="0"/>
                </a:rPr>
                <a:t>Used position 20-200 in the forward and assembled reads for </a:t>
              </a:r>
              <a:r>
                <a:rPr lang="en-US" sz="1051" i="1" dirty="0">
                  <a:latin typeface="Arial" panose="020B0604020202020204" pitchFamily="34" charset="0"/>
                  <a:cs typeface="Arial" panose="020B0604020202020204" pitchFamily="34" charset="0"/>
                </a:rPr>
                <a:t>slc45a2</a:t>
              </a:r>
              <a:r>
                <a:rPr lang="en-US" sz="1051" dirty="0">
                  <a:latin typeface="Arial" panose="020B0604020202020204" pitchFamily="34" charset="0"/>
                  <a:cs typeface="Arial" panose="020B0604020202020204" pitchFamily="34" charset="0"/>
                </a:rPr>
                <a:t> and 60-230 for </a:t>
              </a:r>
              <a:r>
                <a:rPr lang="en-US" sz="105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dnd</a:t>
              </a:r>
              <a:endParaRPr lang="nb-NO" sz="105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9451194-E84E-403D-B852-0343771638C8}"/>
                </a:ext>
              </a:extLst>
            </p:cNvPr>
            <p:cNvSpPr txBox="1"/>
            <p:nvPr/>
          </p:nvSpPr>
          <p:spPr>
            <a:xfrm>
              <a:off x="577486" y="3289744"/>
              <a:ext cx="5109398" cy="2461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37800" tIns="37800" rIns="37800" bIns="37800" rtlCol="0">
              <a:spAutoFit/>
            </a:bodyPr>
            <a:lstStyle/>
            <a:p>
              <a:pPr algn="ctr"/>
              <a:r>
                <a:rPr lang="en-US" sz="1051" dirty="0">
                  <a:latin typeface="Arial" panose="020B0604020202020204" pitchFamily="34" charset="0"/>
                  <a:cs typeface="Arial" panose="020B0604020202020204" pitchFamily="34" charset="0"/>
                </a:rPr>
                <a:t>If base quality was &lt; 20 → converted bases to N’s </a:t>
              </a:r>
              <a:endParaRPr lang="nb-NO" sz="105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65D83E76-CB84-4225-BC35-D468AC59101B}"/>
                </a:ext>
              </a:extLst>
            </p:cNvPr>
            <p:cNvSpPr txBox="1"/>
            <p:nvPr/>
          </p:nvSpPr>
          <p:spPr>
            <a:xfrm>
              <a:off x="577486" y="3710963"/>
              <a:ext cx="5109398" cy="2461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37800" tIns="37800" rIns="37800" bIns="37800" rtlCol="0">
              <a:spAutoFit/>
            </a:bodyPr>
            <a:lstStyle/>
            <a:p>
              <a:pPr algn="ctr"/>
              <a:r>
                <a:rPr lang="en-US" sz="1051" dirty="0">
                  <a:latin typeface="Arial" panose="020B0604020202020204" pitchFamily="34" charset="0"/>
                  <a:cs typeface="Arial" panose="020B0604020202020204" pitchFamily="34" charset="0"/>
                </a:rPr>
                <a:t>Maximum 5 N’s were allowed per read</a:t>
              </a:r>
              <a:endParaRPr lang="nb-NO" sz="105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A6F4EA69-C3B9-406A-AF71-0C5D998262AE}"/>
                </a:ext>
              </a:extLst>
            </p:cNvPr>
            <p:cNvSpPr txBox="1"/>
            <p:nvPr/>
          </p:nvSpPr>
          <p:spPr>
            <a:xfrm>
              <a:off x="577492" y="4132182"/>
              <a:ext cx="5109383" cy="2461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37800" tIns="37800" rIns="37800" bIns="37800" rtlCol="0">
              <a:spAutoFit/>
            </a:bodyPr>
            <a:lstStyle/>
            <a:p>
              <a:pPr algn="ctr"/>
              <a:r>
                <a:rPr lang="en-US" sz="1051" dirty="0">
                  <a:latin typeface="Arial" panose="020B0604020202020204" pitchFamily="34" charset="0"/>
                  <a:cs typeface="Arial" panose="020B0604020202020204" pitchFamily="34" charset="0"/>
                </a:rPr>
                <a:t>Identical reads were grouped (referred to as variants) </a:t>
              </a:r>
              <a:endParaRPr lang="nb-NO" sz="105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507654D2-E033-43B9-9B7E-0A4B9303CBB7}"/>
                </a:ext>
              </a:extLst>
            </p:cNvPr>
            <p:cNvSpPr txBox="1"/>
            <p:nvPr/>
          </p:nvSpPr>
          <p:spPr>
            <a:xfrm>
              <a:off x="577483" y="4553401"/>
              <a:ext cx="5109401" cy="3997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37800" tIns="37800" rIns="37800" bIns="37800" rtlCol="0">
              <a:spAutoFit/>
            </a:bodyPr>
            <a:lstStyle/>
            <a:p>
              <a:pPr algn="ctr"/>
              <a:r>
                <a:rPr lang="en-US" sz="1051" dirty="0">
                  <a:latin typeface="Arial" panose="020B0604020202020204" pitchFamily="34" charset="0"/>
                  <a:cs typeface="Arial" panose="020B0604020202020204" pitchFamily="34" charset="0"/>
                </a:rPr>
                <a:t>Variants were grouped if they only differed by maximum 5 N’s if none of the variants differed by any other nucleotides</a:t>
              </a:r>
              <a:endParaRPr lang="nb-NO" sz="105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095E3CD9-3DF3-4257-8B98-354B6C00C330}"/>
                </a:ext>
              </a:extLst>
            </p:cNvPr>
            <p:cNvSpPr txBox="1"/>
            <p:nvPr/>
          </p:nvSpPr>
          <p:spPr>
            <a:xfrm>
              <a:off x="577483" y="1880548"/>
              <a:ext cx="5109398" cy="2380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7800" tIns="37800" rIns="37800" bIns="37800" rtlCol="0">
              <a:spAutoFit/>
            </a:bodyPr>
            <a:lstStyle/>
            <a:p>
              <a:pPr algn="ctr"/>
              <a:r>
                <a:rPr lang="en-US" sz="1051" dirty="0">
                  <a:latin typeface="Arial" panose="020B0604020202020204" pitchFamily="34" charset="0"/>
                  <a:cs typeface="Arial" panose="020B0604020202020204" pitchFamily="34" charset="0"/>
                </a:rPr>
                <a:t>2) Variants were called using the following specifications:</a:t>
              </a:r>
              <a:endParaRPr lang="nb-NO" sz="105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E13ED2D7-F49C-4D74-B693-419527868BE7}"/>
                </a:ext>
              </a:extLst>
            </p:cNvPr>
            <p:cNvSpPr txBox="1"/>
            <p:nvPr/>
          </p:nvSpPr>
          <p:spPr>
            <a:xfrm>
              <a:off x="577492" y="5128245"/>
              <a:ext cx="5109383" cy="2380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37800" tIns="37800" rIns="37800" bIns="37800" rtlCol="0">
              <a:spAutoFit/>
            </a:bodyPr>
            <a:lstStyle/>
            <a:p>
              <a:pPr algn="ctr"/>
              <a:r>
                <a:rPr lang="en-US" sz="1051" dirty="0">
                  <a:latin typeface="Arial" panose="020B0604020202020204" pitchFamily="34" charset="0"/>
                  <a:cs typeface="Arial" panose="020B0604020202020204" pitchFamily="34" charset="0"/>
                </a:rPr>
                <a:t>For each group, the variant with the least N’s was chosen as representative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C7CF213C-8374-4D8F-9096-271237104FEE}"/>
                </a:ext>
              </a:extLst>
            </p:cNvPr>
            <p:cNvSpPr txBox="1"/>
            <p:nvPr/>
          </p:nvSpPr>
          <p:spPr>
            <a:xfrm>
              <a:off x="577492" y="5541378"/>
              <a:ext cx="5109383" cy="2380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37800" tIns="37800" rIns="37800" bIns="37800" rtlCol="0">
              <a:spAutoFit/>
            </a:bodyPr>
            <a:lstStyle/>
            <a:p>
              <a:pPr algn="ctr"/>
              <a:r>
                <a:rPr lang="en-US" sz="1051" dirty="0">
                  <a:latin typeface="Arial" panose="020B0604020202020204" pitchFamily="34" charset="0"/>
                  <a:cs typeface="Arial" panose="020B0604020202020204" pitchFamily="34" charset="0"/>
                </a:rPr>
                <a:t>Retained only variants covered by a minimum of 100 identical reads</a:t>
              </a:r>
              <a:endParaRPr lang="nb-NO" sz="105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F2EC7F0A-606F-4911-AB05-00DC59A4D247}"/>
                </a:ext>
              </a:extLst>
            </p:cNvPr>
            <p:cNvSpPr txBox="1"/>
            <p:nvPr/>
          </p:nvSpPr>
          <p:spPr>
            <a:xfrm>
              <a:off x="577492" y="5954504"/>
              <a:ext cx="5109383" cy="3997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37800" tIns="37800" rIns="37800" bIns="37800" rtlCol="0">
              <a:spAutoFit/>
            </a:bodyPr>
            <a:lstStyle/>
            <a:p>
              <a:pPr algn="ctr"/>
              <a:r>
                <a:rPr lang="en-US" sz="1051" dirty="0">
                  <a:latin typeface="Arial" panose="020B0604020202020204" pitchFamily="34" charset="0"/>
                  <a:cs typeface="Arial" panose="020B0604020202020204" pitchFamily="34" charset="0"/>
                </a:rPr>
                <a:t>Variants were grouped if they only differed by maximum 5 N’s if none of the variants differed by any other nucleotides</a:t>
              </a:r>
              <a:endParaRPr lang="nb-NO" sz="105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0" name="Straight Arrow Connector 129">
              <a:extLst>
                <a:ext uri="{FF2B5EF4-FFF2-40B4-BE49-F238E27FC236}">
                  <a16:creationId xmlns:a16="http://schemas.microsoft.com/office/drawing/2014/main" id="{89C30AB7-9E5C-4FC0-A7A9-3B515BB177B6}"/>
                </a:ext>
              </a:extLst>
            </p:cNvPr>
            <p:cNvCxnSpPr/>
            <p:nvPr/>
          </p:nvCxnSpPr>
          <p:spPr>
            <a:xfrm>
              <a:off x="3132183" y="3126602"/>
              <a:ext cx="0" cy="151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A5011CE8-9F67-47FE-9DD3-3703BFCB466A}"/>
                </a:ext>
              </a:extLst>
            </p:cNvPr>
            <p:cNvCxnSpPr/>
            <p:nvPr/>
          </p:nvCxnSpPr>
          <p:spPr>
            <a:xfrm>
              <a:off x="3132183" y="3547821"/>
              <a:ext cx="0" cy="151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AE8DC389-A62C-4A21-BB35-26BF95C6F0B2}"/>
                </a:ext>
              </a:extLst>
            </p:cNvPr>
            <p:cNvCxnSpPr>
              <a:cxnSpLocks/>
            </p:cNvCxnSpPr>
            <p:nvPr/>
          </p:nvCxnSpPr>
          <p:spPr>
            <a:xfrm>
              <a:off x="3132183" y="3969040"/>
              <a:ext cx="0" cy="151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79D0E680-15B2-418E-9D16-94EE6B693D03}"/>
                </a:ext>
              </a:extLst>
            </p:cNvPr>
            <p:cNvCxnSpPr>
              <a:cxnSpLocks/>
            </p:cNvCxnSpPr>
            <p:nvPr/>
          </p:nvCxnSpPr>
          <p:spPr>
            <a:xfrm>
              <a:off x="3132183" y="4390259"/>
              <a:ext cx="0" cy="151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>
              <a:extLst>
                <a:ext uri="{FF2B5EF4-FFF2-40B4-BE49-F238E27FC236}">
                  <a16:creationId xmlns:a16="http://schemas.microsoft.com/office/drawing/2014/main" id="{1D063394-7B75-455A-8E57-82117B85E44E}"/>
                </a:ext>
              </a:extLst>
            </p:cNvPr>
            <p:cNvCxnSpPr>
              <a:cxnSpLocks/>
            </p:cNvCxnSpPr>
            <p:nvPr/>
          </p:nvCxnSpPr>
          <p:spPr>
            <a:xfrm>
              <a:off x="3132183" y="4965103"/>
              <a:ext cx="0" cy="151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275E4D64-77BA-45BB-ABE1-F777B29B2EE3}"/>
                </a:ext>
              </a:extLst>
            </p:cNvPr>
            <p:cNvCxnSpPr>
              <a:cxnSpLocks/>
            </p:cNvCxnSpPr>
            <p:nvPr/>
          </p:nvCxnSpPr>
          <p:spPr>
            <a:xfrm>
              <a:off x="3132183" y="5378236"/>
              <a:ext cx="0" cy="151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9E9EE20D-8849-4A3D-9C9F-D886D4A9923C}"/>
                </a:ext>
              </a:extLst>
            </p:cNvPr>
            <p:cNvCxnSpPr>
              <a:cxnSpLocks/>
            </p:cNvCxnSpPr>
            <p:nvPr/>
          </p:nvCxnSpPr>
          <p:spPr>
            <a:xfrm>
              <a:off x="3132183" y="5791369"/>
              <a:ext cx="0" cy="151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>
              <a:extLst>
                <a:ext uri="{FF2B5EF4-FFF2-40B4-BE49-F238E27FC236}">
                  <a16:creationId xmlns:a16="http://schemas.microsoft.com/office/drawing/2014/main" id="{C0DFD68B-3C4B-41A4-B7AE-DB59894C81BC}"/>
                </a:ext>
              </a:extLst>
            </p:cNvPr>
            <p:cNvCxnSpPr/>
            <p:nvPr/>
          </p:nvCxnSpPr>
          <p:spPr>
            <a:xfrm>
              <a:off x="3132183" y="874968"/>
              <a:ext cx="0" cy="151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>
              <a:extLst>
                <a:ext uri="{FF2B5EF4-FFF2-40B4-BE49-F238E27FC236}">
                  <a16:creationId xmlns:a16="http://schemas.microsoft.com/office/drawing/2014/main" id="{91F27A7C-4363-4349-9512-17C64BEF61C4}"/>
                </a:ext>
              </a:extLst>
            </p:cNvPr>
            <p:cNvCxnSpPr/>
            <p:nvPr/>
          </p:nvCxnSpPr>
          <p:spPr>
            <a:xfrm>
              <a:off x="3132183" y="1296187"/>
              <a:ext cx="0" cy="151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>
              <a:extLst>
                <a:ext uri="{FF2B5EF4-FFF2-40B4-BE49-F238E27FC236}">
                  <a16:creationId xmlns:a16="http://schemas.microsoft.com/office/drawing/2014/main" id="{1E688186-9247-4D3C-87FB-3629E9312CC6}"/>
                </a:ext>
              </a:extLst>
            </p:cNvPr>
            <p:cNvCxnSpPr/>
            <p:nvPr/>
          </p:nvCxnSpPr>
          <p:spPr>
            <a:xfrm>
              <a:off x="3132183" y="1717406"/>
              <a:ext cx="0" cy="151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131B0041-C3B3-47E2-A7C8-8A2C5D1CF2B5}"/>
                </a:ext>
              </a:extLst>
            </p:cNvPr>
            <p:cNvSpPr txBox="1"/>
            <p:nvPr/>
          </p:nvSpPr>
          <p:spPr>
            <a:xfrm>
              <a:off x="572992" y="2868525"/>
              <a:ext cx="5109398" cy="2461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37800" tIns="37800" rIns="37800" bIns="37800" rtlCol="0">
              <a:spAutoFit/>
            </a:bodyPr>
            <a:lstStyle/>
            <a:p>
              <a:pPr algn="ctr"/>
              <a:r>
                <a:rPr lang="en-US" sz="1051" dirty="0">
                  <a:latin typeface="Arial" panose="020B0604020202020204" pitchFamily="34" charset="0"/>
                  <a:cs typeface="Arial" panose="020B0604020202020204" pitchFamily="34" charset="0"/>
                </a:rPr>
                <a:t>Forward and reverse reads were assembled whenever possible</a:t>
              </a:r>
              <a:endParaRPr lang="nb-NO" sz="126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1" name="Straight Arrow Connector 140">
              <a:extLst>
                <a:ext uri="{FF2B5EF4-FFF2-40B4-BE49-F238E27FC236}">
                  <a16:creationId xmlns:a16="http://schemas.microsoft.com/office/drawing/2014/main" id="{8CB57FAB-D183-4A44-9413-01BE680319B8}"/>
                </a:ext>
              </a:extLst>
            </p:cNvPr>
            <p:cNvCxnSpPr/>
            <p:nvPr/>
          </p:nvCxnSpPr>
          <p:spPr>
            <a:xfrm>
              <a:off x="3127691" y="2705383"/>
              <a:ext cx="0" cy="151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36667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Straume, Anne Hege</dc:creator>
  <cp:lastModifiedBy>Straume, Anne Hege</cp:lastModifiedBy>
  <cp:revision>8</cp:revision>
  <dcterms:created xsi:type="dcterms:W3CDTF">2021-03-23T11:42:25Z</dcterms:created>
  <dcterms:modified xsi:type="dcterms:W3CDTF">2021-03-23T11:51:53Z</dcterms:modified>
</cp:coreProperties>
</file>