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9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1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2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1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3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6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2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AC90D-1F20-4E44-AD6C-573EF0703CD8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4EB20-E502-4ACF-A069-6598D185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8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P. sal + DFO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4 DPI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343959" y="127560"/>
            <a:ext cx="8696794" cy="6522596"/>
            <a:chOff x="3343959" y="127560"/>
            <a:chExt cx="8696794" cy="652259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959" y="127560"/>
              <a:ext cx="8696794" cy="6522596"/>
            </a:xfrm>
            <a:prstGeom prst="rect">
              <a:avLst/>
            </a:prstGeom>
          </p:spPr>
        </p:pic>
        <p:cxnSp>
          <p:nvCxnSpPr>
            <p:cNvPr id="3" name="Conector recto 2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723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4 DPI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297382" y="173153"/>
            <a:ext cx="8719050" cy="6539288"/>
            <a:chOff x="3297382" y="173153"/>
            <a:chExt cx="8719050" cy="653928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82" y="173153"/>
              <a:ext cx="8719050" cy="6539288"/>
            </a:xfrm>
            <a:prstGeom prst="rect">
              <a:avLst/>
            </a:prstGeom>
          </p:spPr>
        </p:pic>
        <p:cxnSp>
          <p:nvCxnSpPr>
            <p:cNvPr id="8" name="Conector recto 7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591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7 DPI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560618" y="228600"/>
            <a:ext cx="8451272" cy="6338454"/>
            <a:chOff x="3560618" y="228600"/>
            <a:chExt cx="8451272" cy="633845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618" y="228600"/>
              <a:ext cx="8451272" cy="6338454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195932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82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11 DPI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414888" y="169333"/>
            <a:ext cx="8624711" cy="6468533"/>
            <a:chOff x="3414888" y="169333"/>
            <a:chExt cx="8624711" cy="646853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88" y="169333"/>
              <a:ext cx="8624711" cy="6468533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242426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043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99FE90-CDDB-4CA0-A2B9-6F5FE97D3C50}"/>
              </a:ext>
            </a:extLst>
          </p:cNvPr>
          <p:cNvSpPr/>
          <p:nvPr/>
        </p:nvSpPr>
        <p:spPr>
          <a:xfrm>
            <a:off x="495980" y="1297096"/>
            <a:ext cx="11200040" cy="407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Supplementary file 1 A-M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Gautami" panose="020B0502040204020203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8227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The evaluation of cytopathic effects in SHK-1 cells infected with 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P.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salmonis</a:t>
            </a:r>
            <a:b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</a:b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Separate cell culture images under four experimental conditions at days 4, 7 and 11 (dpi): non-infected SHK-1 not treated with DFO (SHK-1), non-infected SHK-1 cells treated with DFO (SHK-1 + DFO), infected SHK-1 cells not treated with DFO (SHK-1 + P.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sal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) and SHK-1 cells infected with </a:t>
            </a: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P. </a:t>
            </a:r>
            <a:r>
              <a:rPr lang="en-US" i="1" dirty="0" err="1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salmonis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 and treated with DFO (SHK-1 + P.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sal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Gautami" panose="020B0502040204020203" pitchFamily="34" charset="0"/>
              </a:rPr>
              <a:t> + DFO). Images were taken with the EVOS® FL Color Imaging System (Invitrogen, Thermo Fisher Scientific Inc, Carlsbad, CA, USA) using 10X objective after 3 PBS-1X washes. The scale bar was added by using the image analysis ImageJ 1.37 software (National Institutes of Health, Bethesda, MD, USA). Scale bar = 260 µM.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Gautam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9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P. sal + DFO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7 DPI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217985" y="123090"/>
            <a:ext cx="8815753" cy="6611815"/>
            <a:chOff x="3217985" y="123090"/>
            <a:chExt cx="8815753" cy="661181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985" y="123090"/>
              <a:ext cx="8815753" cy="6611815"/>
            </a:xfrm>
            <a:prstGeom prst="rect">
              <a:avLst/>
            </a:prstGeom>
          </p:spPr>
        </p:pic>
        <p:cxnSp>
          <p:nvCxnSpPr>
            <p:cNvPr id="6" name="Conector recto 5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86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P. sal + DFO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11 DPI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316203" y="211015"/>
            <a:ext cx="8651631" cy="6488723"/>
            <a:chOff x="3316203" y="211015"/>
            <a:chExt cx="8651631" cy="648872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203" y="211015"/>
              <a:ext cx="8651631" cy="6488723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707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DFO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4 DPI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399552" y="143785"/>
            <a:ext cx="8661400" cy="6496050"/>
            <a:chOff x="3387360" y="171450"/>
            <a:chExt cx="8661400" cy="649605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360" y="171450"/>
              <a:ext cx="8661400" cy="649605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16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DFO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7 DPI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238500" y="152400"/>
            <a:ext cx="8763000" cy="6572250"/>
            <a:chOff x="3238500" y="152400"/>
            <a:chExt cx="8763000" cy="657225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152400"/>
              <a:ext cx="8763000" cy="657225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144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DFO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11 DPI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476367" y="247135"/>
            <a:ext cx="8534400" cy="6400800"/>
            <a:chOff x="3476367" y="247135"/>
            <a:chExt cx="8534400" cy="64008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367" y="247135"/>
              <a:ext cx="8534400" cy="640080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927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</a:t>
            </a:r>
            <a:r>
              <a:rPr lang="es-CL" sz="2000" b="1" dirty="0"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P. sal</a:t>
            </a:r>
            <a:endParaRPr lang="es-CL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4 DPI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245640" y="144218"/>
            <a:ext cx="8758185" cy="6568639"/>
            <a:chOff x="3245640" y="144218"/>
            <a:chExt cx="8758185" cy="6568639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640" y="144218"/>
              <a:ext cx="8758185" cy="6568639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90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</a:t>
            </a:r>
            <a:r>
              <a:rPr lang="es-CL" sz="2000" b="1" dirty="0"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P. sal</a:t>
            </a:r>
            <a:endParaRPr lang="es-CL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7 DPI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164112" y="101793"/>
            <a:ext cx="8826589" cy="6619942"/>
            <a:chOff x="3164112" y="101793"/>
            <a:chExt cx="8826589" cy="661994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112" y="101793"/>
              <a:ext cx="8826589" cy="6619942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257924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908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 de texto 2">
            <a:extLst>
              <a:ext uri="{FF2B5EF4-FFF2-40B4-BE49-F238E27FC236}">
                <a16:creationId xmlns:a16="http://schemas.microsoft.com/office/drawing/2014/main" id="{A42C6C58-52FB-4A59-9711-B8438F8D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" y="574935"/>
            <a:ext cx="2608288" cy="9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SHK-1 + </a:t>
            </a:r>
            <a:r>
              <a:rPr lang="es-CL" sz="2000" b="1" dirty="0"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P. sal</a:t>
            </a:r>
            <a:endParaRPr lang="es-CL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Gautami" panose="020B0502040204020203" pitchFamily="34" charset="0"/>
              </a:rPr>
              <a:t>11 DPI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Gautami" panose="020B0502040204020203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0037" y="136785"/>
            <a:ext cx="1309687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403341" y="161645"/>
            <a:ext cx="8512887" cy="6384665"/>
            <a:chOff x="3403341" y="161645"/>
            <a:chExt cx="8512887" cy="638466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341" y="161645"/>
              <a:ext cx="8512887" cy="6384665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10715625" y="6149435"/>
              <a:ext cx="1152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51740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239</Words>
  <Application>Microsoft Office PowerPoint</Application>
  <PresentationFormat>Widescreen</PresentationFormat>
  <Paragraphs>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 “Limiting access to iron decreases infection of Atlantic salmon SHK-1 cells with bacterium Piscirickettsia salmonis”.     Authors: Rodrigo Díaz1, José Troncoso1, Eva Jakob1 and Stanko Skugor2.  1Cargill Innovation Centre,Camino a Pargua km 57, Colaco km 5, Calbuco, Puerto Montt, Chile 2Cargill Innovation Centre, Dirdasstranda 51, 4335, Dirdal, Norway</dc:title>
  <dc:creator>Rodrigo Díaz</dc:creator>
  <cp:lastModifiedBy>Stanko Skugor</cp:lastModifiedBy>
  <cp:revision>16</cp:revision>
  <dcterms:created xsi:type="dcterms:W3CDTF">2020-09-06T03:04:57Z</dcterms:created>
  <dcterms:modified xsi:type="dcterms:W3CDTF">2021-03-18T21:11:57Z</dcterms:modified>
</cp:coreProperties>
</file>