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313863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36" y="-21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3087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136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829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48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5251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3587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627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4318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3212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8535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9096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CC21-DF20-4F60-AC29-0E8241A426E3}" type="datetimeFigureOut">
              <a:rPr lang="es-UY" smtClean="0"/>
              <a:t>28/11/2020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9A2B1-97ED-481E-BC6E-49B02441DAA3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5300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107 Grupo"/>
          <p:cNvGrpSpPr/>
          <p:nvPr/>
        </p:nvGrpSpPr>
        <p:grpSpPr>
          <a:xfrm>
            <a:off x="224530" y="2226666"/>
            <a:ext cx="6566018" cy="6906727"/>
            <a:chOff x="224530" y="2226666"/>
            <a:chExt cx="6566018" cy="6906727"/>
          </a:xfrm>
        </p:grpSpPr>
        <p:grpSp>
          <p:nvGrpSpPr>
            <p:cNvPr id="2" name="Group 113"/>
            <p:cNvGrpSpPr>
              <a:grpSpLocks noChangeAspect="1"/>
            </p:cNvGrpSpPr>
            <p:nvPr/>
          </p:nvGrpSpPr>
          <p:grpSpPr bwMode="auto">
            <a:xfrm>
              <a:off x="224530" y="2226666"/>
              <a:ext cx="6566018" cy="6906727"/>
              <a:chOff x="-68" y="727"/>
              <a:chExt cx="4928" cy="4791"/>
            </a:xfrm>
          </p:grpSpPr>
          <p:sp>
            <p:nvSpPr>
              <p:cNvPr id="3" name="AutoShape 112"/>
              <p:cNvSpPr>
                <a:spLocks noChangeAspect="1" noChangeArrowheads="1" noTextEdit="1"/>
              </p:cNvSpPr>
              <p:nvPr/>
            </p:nvSpPr>
            <p:spPr bwMode="auto">
              <a:xfrm>
                <a:off x="-68" y="727"/>
                <a:ext cx="4464" cy="4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" name="Rectangle 114"/>
              <p:cNvSpPr>
                <a:spLocks noChangeArrowheads="1"/>
              </p:cNvSpPr>
              <p:nvPr/>
            </p:nvSpPr>
            <p:spPr bwMode="auto">
              <a:xfrm>
                <a:off x="1564" y="813"/>
                <a:ext cx="142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BG5 (EU637886)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" name="Freeform 115"/>
              <p:cNvSpPr>
                <a:spLocks/>
              </p:cNvSpPr>
              <p:nvPr/>
            </p:nvSpPr>
            <p:spPr bwMode="auto">
              <a:xfrm>
                <a:off x="1461" y="860"/>
                <a:ext cx="100" cy="69"/>
              </a:xfrm>
              <a:custGeom>
                <a:avLst/>
                <a:gdLst>
                  <a:gd name="T0" fmla="*/ 0 w 100"/>
                  <a:gd name="T1" fmla="*/ 69 h 69"/>
                  <a:gd name="T2" fmla="*/ 0 w 100"/>
                  <a:gd name="T3" fmla="*/ 0 h 69"/>
                  <a:gd name="T4" fmla="*/ 100 w 100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0" h="69">
                    <a:moveTo>
                      <a:pt x="0" y="69"/>
                    </a:moveTo>
                    <a:lnTo>
                      <a:pt x="0" y="0"/>
                    </a:lnTo>
                    <a:lnTo>
                      <a:pt x="100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" name="Rectangle 116"/>
              <p:cNvSpPr>
                <a:spLocks noChangeArrowheads="1"/>
              </p:cNvSpPr>
              <p:nvPr/>
            </p:nvSpPr>
            <p:spPr bwMode="auto">
              <a:xfrm>
                <a:off x="1464" y="957"/>
                <a:ext cx="216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cryoconitis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KOPRI 25599 (HQ824869)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Freeform 117"/>
              <p:cNvSpPr>
                <a:spLocks/>
              </p:cNvSpPr>
              <p:nvPr/>
            </p:nvSpPr>
            <p:spPr bwMode="auto">
              <a:xfrm>
                <a:off x="1461" y="935"/>
                <a:ext cx="0" cy="69"/>
              </a:xfrm>
              <a:custGeom>
                <a:avLst/>
                <a:gdLst>
                  <a:gd name="T0" fmla="*/ 0 h 69"/>
                  <a:gd name="T1" fmla="*/ 69 h 69"/>
                  <a:gd name="T2" fmla="*/ 69 h 6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9">
                    <a:moveTo>
                      <a:pt x="0" y="0"/>
                    </a:moveTo>
                    <a:lnTo>
                      <a:pt x="0" y="69"/>
                    </a:lnTo>
                    <a:lnTo>
                      <a:pt x="0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8" name="Rectangle 118"/>
              <p:cNvSpPr>
                <a:spLocks noChangeArrowheads="1"/>
              </p:cNvSpPr>
              <p:nvPr/>
            </p:nvSpPr>
            <p:spPr bwMode="auto">
              <a:xfrm>
                <a:off x="1464" y="1101"/>
                <a:ext cx="187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cryoconitis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A37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(AJ438170)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Freeform 119"/>
              <p:cNvSpPr>
                <a:spLocks/>
              </p:cNvSpPr>
              <p:nvPr/>
            </p:nvSpPr>
            <p:spPr bwMode="auto">
              <a:xfrm>
                <a:off x="1461" y="1007"/>
                <a:ext cx="0" cy="141"/>
              </a:xfrm>
              <a:custGeom>
                <a:avLst/>
                <a:gdLst>
                  <a:gd name="T0" fmla="*/ 0 h 141"/>
                  <a:gd name="T1" fmla="*/ 141 h 141"/>
                  <a:gd name="T2" fmla="*/ 141 h 14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1">
                    <a:moveTo>
                      <a:pt x="0" y="0"/>
                    </a:moveTo>
                    <a:lnTo>
                      <a:pt x="0" y="141"/>
                    </a:lnTo>
                    <a:lnTo>
                      <a:pt x="0" y="141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0" name="Rectangle 120"/>
              <p:cNvSpPr>
                <a:spLocks noChangeArrowheads="1"/>
              </p:cNvSpPr>
              <p:nvPr/>
            </p:nvSpPr>
            <p:spPr bwMode="auto">
              <a:xfrm>
                <a:off x="1464" y="1245"/>
                <a:ext cx="150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i="1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i="1" strike="noStrike" cap="none" normalizeH="0" baseline="0" dirty="0" err="1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i="1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i="0" strike="noStrike" cap="none" normalizeH="0" baseline="0" dirty="0" err="1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i="0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  <a:cs typeface="Arial" pitchFamily="34" charset="0"/>
                  </a:rPr>
                  <a:t>. UYP1 (KU060818)</a:t>
                </a:r>
                <a:endParaRPr kumimoji="0" lang="es-UY" altLang="es-UY" sz="1800" i="0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Freeform 121"/>
              <p:cNvSpPr>
                <a:spLocks/>
              </p:cNvSpPr>
              <p:nvPr/>
            </p:nvSpPr>
            <p:spPr bwMode="auto">
              <a:xfrm>
                <a:off x="1461" y="1079"/>
                <a:ext cx="0" cy="213"/>
              </a:xfrm>
              <a:custGeom>
                <a:avLst/>
                <a:gdLst>
                  <a:gd name="T0" fmla="*/ 0 h 213"/>
                  <a:gd name="T1" fmla="*/ 213 h 213"/>
                  <a:gd name="T2" fmla="*/ 213 h 2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13">
                    <a:moveTo>
                      <a:pt x="0" y="0"/>
                    </a:moveTo>
                    <a:lnTo>
                      <a:pt x="0" y="213"/>
                    </a:lnTo>
                    <a:lnTo>
                      <a:pt x="0" y="21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2" name="Line 122"/>
              <p:cNvSpPr>
                <a:spLocks noChangeShapeType="1"/>
              </p:cNvSpPr>
              <p:nvPr/>
            </p:nvSpPr>
            <p:spPr bwMode="auto">
              <a:xfrm>
                <a:off x="1461" y="860"/>
                <a:ext cx="0" cy="213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3" name="Freeform 123"/>
              <p:cNvSpPr>
                <a:spLocks/>
              </p:cNvSpPr>
              <p:nvPr/>
            </p:nvSpPr>
            <p:spPr bwMode="auto">
              <a:xfrm>
                <a:off x="1371" y="1076"/>
                <a:ext cx="90" cy="213"/>
              </a:xfrm>
              <a:custGeom>
                <a:avLst/>
                <a:gdLst>
                  <a:gd name="T0" fmla="*/ 0 w 90"/>
                  <a:gd name="T1" fmla="*/ 213 h 213"/>
                  <a:gd name="T2" fmla="*/ 0 w 90"/>
                  <a:gd name="T3" fmla="*/ 0 h 213"/>
                  <a:gd name="T4" fmla="*/ 90 w 90"/>
                  <a:gd name="T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" h="213">
                    <a:moveTo>
                      <a:pt x="0" y="213"/>
                    </a:move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4" name="Rectangle 124"/>
              <p:cNvSpPr>
                <a:spLocks noChangeArrowheads="1"/>
              </p:cNvSpPr>
              <p:nvPr/>
            </p:nvSpPr>
            <p:spPr bwMode="auto">
              <a:xfrm>
                <a:off x="1587" y="1389"/>
                <a:ext cx="191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Glacier ice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bacterium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sp. glbI10 (EU978851)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Freeform 125"/>
              <p:cNvSpPr>
                <a:spLocks/>
              </p:cNvSpPr>
              <p:nvPr/>
            </p:nvSpPr>
            <p:spPr bwMode="auto">
              <a:xfrm>
                <a:off x="1381" y="1436"/>
                <a:ext cx="203" cy="69"/>
              </a:xfrm>
              <a:custGeom>
                <a:avLst/>
                <a:gdLst>
                  <a:gd name="T0" fmla="*/ 0 w 203"/>
                  <a:gd name="T1" fmla="*/ 69 h 69"/>
                  <a:gd name="T2" fmla="*/ 0 w 203"/>
                  <a:gd name="T3" fmla="*/ 0 h 69"/>
                  <a:gd name="T4" fmla="*/ 203 w 203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3" h="69">
                    <a:moveTo>
                      <a:pt x="0" y="69"/>
                    </a:moveTo>
                    <a:lnTo>
                      <a:pt x="0" y="0"/>
                    </a:lnTo>
                    <a:lnTo>
                      <a:pt x="203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6" name="Rectangle 126"/>
              <p:cNvSpPr>
                <a:spLocks noChangeArrowheads="1"/>
              </p:cNvSpPr>
              <p:nvPr/>
            </p:nvSpPr>
            <p:spPr bwMode="auto">
              <a:xfrm>
                <a:off x="1384" y="1533"/>
                <a:ext cx="154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R20-57 (KP899225)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127"/>
              <p:cNvSpPr>
                <a:spLocks/>
              </p:cNvSpPr>
              <p:nvPr/>
            </p:nvSpPr>
            <p:spPr bwMode="auto">
              <a:xfrm>
                <a:off x="1381" y="1511"/>
                <a:ext cx="0" cy="69"/>
              </a:xfrm>
              <a:custGeom>
                <a:avLst/>
                <a:gdLst>
                  <a:gd name="T0" fmla="*/ 0 h 69"/>
                  <a:gd name="T1" fmla="*/ 69 h 69"/>
                  <a:gd name="T2" fmla="*/ 69 h 6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9">
                    <a:moveTo>
                      <a:pt x="0" y="0"/>
                    </a:moveTo>
                    <a:lnTo>
                      <a:pt x="0" y="69"/>
                    </a:lnTo>
                    <a:lnTo>
                      <a:pt x="0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8" name="Freeform 128"/>
              <p:cNvSpPr>
                <a:spLocks/>
              </p:cNvSpPr>
              <p:nvPr/>
            </p:nvSpPr>
            <p:spPr bwMode="auto">
              <a:xfrm>
                <a:off x="1371" y="1295"/>
                <a:ext cx="10" cy="213"/>
              </a:xfrm>
              <a:custGeom>
                <a:avLst/>
                <a:gdLst>
                  <a:gd name="T0" fmla="*/ 0 w 10"/>
                  <a:gd name="T1" fmla="*/ 0 h 213"/>
                  <a:gd name="T2" fmla="*/ 0 w 10"/>
                  <a:gd name="T3" fmla="*/ 213 h 213"/>
                  <a:gd name="T4" fmla="*/ 10 w 10"/>
                  <a:gd name="T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213">
                    <a:moveTo>
                      <a:pt x="0" y="0"/>
                    </a:moveTo>
                    <a:lnTo>
                      <a:pt x="0" y="213"/>
                    </a:lnTo>
                    <a:lnTo>
                      <a:pt x="10" y="21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9" name="Freeform 129"/>
              <p:cNvSpPr>
                <a:spLocks/>
              </p:cNvSpPr>
              <p:nvPr/>
            </p:nvSpPr>
            <p:spPr bwMode="auto">
              <a:xfrm>
                <a:off x="1359" y="1292"/>
                <a:ext cx="12" cy="213"/>
              </a:xfrm>
              <a:custGeom>
                <a:avLst/>
                <a:gdLst>
                  <a:gd name="T0" fmla="*/ 0 w 12"/>
                  <a:gd name="T1" fmla="*/ 213 h 213"/>
                  <a:gd name="T2" fmla="*/ 0 w 12"/>
                  <a:gd name="T3" fmla="*/ 0 h 213"/>
                  <a:gd name="T4" fmla="*/ 12 w 12"/>
                  <a:gd name="T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213">
                    <a:moveTo>
                      <a:pt x="0" y="213"/>
                    </a:moveTo>
                    <a:lnTo>
                      <a:pt x="0" y="0"/>
                    </a:lnTo>
                    <a:lnTo>
                      <a:pt x="12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20" name="Rectangle 130"/>
              <p:cNvSpPr>
                <a:spLocks noChangeArrowheads="1"/>
              </p:cNvSpPr>
              <p:nvPr/>
            </p:nvSpPr>
            <p:spPr bwMode="auto">
              <a:xfrm>
                <a:off x="1759" y="1677"/>
                <a:ext cx="169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ANT H31B (KY405905)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Freeform 131"/>
              <p:cNvSpPr>
                <a:spLocks/>
              </p:cNvSpPr>
              <p:nvPr/>
            </p:nvSpPr>
            <p:spPr bwMode="auto">
              <a:xfrm>
                <a:off x="1359" y="1511"/>
                <a:ext cx="397" cy="213"/>
              </a:xfrm>
              <a:custGeom>
                <a:avLst/>
                <a:gdLst>
                  <a:gd name="T0" fmla="*/ 0 w 397"/>
                  <a:gd name="T1" fmla="*/ 0 h 213"/>
                  <a:gd name="T2" fmla="*/ 0 w 397"/>
                  <a:gd name="T3" fmla="*/ 213 h 213"/>
                  <a:gd name="T4" fmla="*/ 397 w 397"/>
                  <a:gd name="T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7" h="213">
                    <a:moveTo>
                      <a:pt x="0" y="0"/>
                    </a:moveTo>
                    <a:lnTo>
                      <a:pt x="0" y="213"/>
                    </a:lnTo>
                    <a:lnTo>
                      <a:pt x="397" y="21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22" name="Freeform 132"/>
              <p:cNvSpPr>
                <a:spLocks/>
              </p:cNvSpPr>
              <p:nvPr/>
            </p:nvSpPr>
            <p:spPr bwMode="auto">
              <a:xfrm>
                <a:off x="1333" y="1508"/>
                <a:ext cx="26" cy="231"/>
              </a:xfrm>
              <a:custGeom>
                <a:avLst/>
                <a:gdLst>
                  <a:gd name="T0" fmla="*/ 0 w 26"/>
                  <a:gd name="T1" fmla="*/ 231 h 231"/>
                  <a:gd name="T2" fmla="*/ 0 w 26"/>
                  <a:gd name="T3" fmla="*/ 0 h 231"/>
                  <a:gd name="T4" fmla="*/ 26 w 26"/>
                  <a:gd name="T5" fmla="*/ 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231">
                    <a:moveTo>
                      <a:pt x="0" y="231"/>
                    </a:moveTo>
                    <a:lnTo>
                      <a:pt x="0" y="0"/>
                    </a:lnTo>
                    <a:lnTo>
                      <a:pt x="26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23" name="Rectangle 133"/>
              <p:cNvSpPr>
                <a:spLocks noChangeArrowheads="1"/>
              </p:cNvSpPr>
              <p:nvPr/>
            </p:nvSpPr>
            <p:spPr bwMode="auto">
              <a:xfrm>
                <a:off x="1534" y="1821"/>
                <a:ext cx="236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Uncultured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bacterium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clone ncd2073d04c1 (JF178263)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134"/>
              <p:cNvSpPr>
                <a:spLocks/>
              </p:cNvSpPr>
              <p:nvPr/>
            </p:nvSpPr>
            <p:spPr bwMode="auto">
              <a:xfrm>
                <a:off x="1506" y="1868"/>
                <a:ext cx="25" cy="105"/>
              </a:xfrm>
              <a:custGeom>
                <a:avLst/>
                <a:gdLst>
                  <a:gd name="T0" fmla="*/ 0 w 25"/>
                  <a:gd name="T1" fmla="*/ 105 h 105"/>
                  <a:gd name="T2" fmla="*/ 0 w 25"/>
                  <a:gd name="T3" fmla="*/ 0 h 105"/>
                  <a:gd name="T4" fmla="*/ 25 w 25"/>
                  <a:gd name="T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25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25" name="Rectangle 135"/>
              <p:cNvSpPr>
                <a:spLocks noChangeArrowheads="1"/>
              </p:cNvSpPr>
              <p:nvPr/>
            </p:nvSpPr>
            <p:spPr bwMode="auto">
              <a:xfrm>
                <a:off x="1612" y="1965"/>
                <a:ext cx="235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Uncultured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bacterium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clone ncd266g04c1 (HM270484)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Freeform 136"/>
              <p:cNvSpPr>
                <a:spLocks/>
              </p:cNvSpPr>
              <p:nvPr/>
            </p:nvSpPr>
            <p:spPr bwMode="auto">
              <a:xfrm>
                <a:off x="1582" y="2012"/>
                <a:ext cx="27" cy="69"/>
              </a:xfrm>
              <a:custGeom>
                <a:avLst/>
                <a:gdLst>
                  <a:gd name="T0" fmla="*/ 0 w 27"/>
                  <a:gd name="T1" fmla="*/ 69 h 69"/>
                  <a:gd name="T2" fmla="*/ 0 w 27"/>
                  <a:gd name="T3" fmla="*/ 0 h 69"/>
                  <a:gd name="T4" fmla="*/ 27 w 27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69">
                    <a:moveTo>
                      <a:pt x="0" y="69"/>
                    </a:moveTo>
                    <a:lnTo>
                      <a:pt x="0" y="0"/>
                    </a:lnTo>
                    <a:lnTo>
                      <a:pt x="27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27" name="Rectangle 137"/>
              <p:cNvSpPr>
                <a:spLocks noChangeArrowheads="1"/>
              </p:cNvSpPr>
              <p:nvPr/>
            </p:nvSpPr>
            <p:spPr bwMode="auto">
              <a:xfrm>
                <a:off x="1761" y="2109"/>
                <a:ext cx="213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cryoconitis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PAMC 27485 (CP014504)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Freeform 138"/>
              <p:cNvSpPr>
                <a:spLocks/>
              </p:cNvSpPr>
              <p:nvPr/>
            </p:nvSpPr>
            <p:spPr bwMode="auto">
              <a:xfrm>
                <a:off x="1582" y="2087"/>
                <a:ext cx="176" cy="69"/>
              </a:xfrm>
              <a:custGeom>
                <a:avLst/>
                <a:gdLst>
                  <a:gd name="T0" fmla="*/ 0 w 176"/>
                  <a:gd name="T1" fmla="*/ 0 h 69"/>
                  <a:gd name="T2" fmla="*/ 0 w 176"/>
                  <a:gd name="T3" fmla="*/ 69 h 69"/>
                  <a:gd name="T4" fmla="*/ 176 w 176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6" h="69">
                    <a:moveTo>
                      <a:pt x="0" y="0"/>
                    </a:moveTo>
                    <a:lnTo>
                      <a:pt x="0" y="69"/>
                    </a:lnTo>
                    <a:lnTo>
                      <a:pt x="176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29" name="Freeform 139"/>
              <p:cNvSpPr>
                <a:spLocks/>
              </p:cNvSpPr>
              <p:nvPr/>
            </p:nvSpPr>
            <p:spPr bwMode="auto">
              <a:xfrm>
                <a:off x="1506" y="1979"/>
                <a:ext cx="76" cy="105"/>
              </a:xfrm>
              <a:custGeom>
                <a:avLst/>
                <a:gdLst>
                  <a:gd name="T0" fmla="*/ 0 w 76"/>
                  <a:gd name="T1" fmla="*/ 0 h 105"/>
                  <a:gd name="T2" fmla="*/ 0 w 76"/>
                  <a:gd name="T3" fmla="*/ 105 h 105"/>
                  <a:gd name="T4" fmla="*/ 76 w 76"/>
                  <a:gd name="T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05">
                    <a:moveTo>
                      <a:pt x="0" y="0"/>
                    </a:moveTo>
                    <a:lnTo>
                      <a:pt x="0" y="105"/>
                    </a:lnTo>
                    <a:lnTo>
                      <a:pt x="76" y="105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30" name="Freeform 140"/>
              <p:cNvSpPr>
                <a:spLocks/>
              </p:cNvSpPr>
              <p:nvPr/>
            </p:nvSpPr>
            <p:spPr bwMode="auto">
              <a:xfrm>
                <a:off x="1333" y="1745"/>
                <a:ext cx="173" cy="231"/>
              </a:xfrm>
              <a:custGeom>
                <a:avLst/>
                <a:gdLst>
                  <a:gd name="T0" fmla="*/ 0 w 173"/>
                  <a:gd name="T1" fmla="*/ 0 h 231"/>
                  <a:gd name="T2" fmla="*/ 0 w 173"/>
                  <a:gd name="T3" fmla="*/ 231 h 231"/>
                  <a:gd name="T4" fmla="*/ 173 w 173"/>
                  <a:gd name="T5" fmla="*/ 23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231">
                    <a:moveTo>
                      <a:pt x="0" y="0"/>
                    </a:moveTo>
                    <a:lnTo>
                      <a:pt x="0" y="231"/>
                    </a:lnTo>
                    <a:lnTo>
                      <a:pt x="173" y="231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31" name="Freeform 141"/>
              <p:cNvSpPr>
                <a:spLocks/>
              </p:cNvSpPr>
              <p:nvPr/>
            </p:nvSpPr>
            <p:spPr bwMode="auto">
              <a:xfrm>
                <a:off x="1224" y="1742"/>
                <a:ext cx="109" cy="348"/>
              </a:xfrm>
              <a:custGeom>
                <a:avLst/>
                <a:gdLst>
                  <a:gd name="T0" fmla="*/ 0 w 109"/>
                  <a:gd name="T1" fmla="*/ 348 h 348"/>
                  <a:gd name="T2" fmla="*/ 0 w 109"/>
                  <a:gd name="T3" fmla="*/ 0 h 348"/>
                  <a:gd name="T4" fmla="*/ 109 w 109"/>
                  <a:gd name="T5" fmla="*/ 0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9" h="348">
                    <a:moveTo>
                      <a:pt x="0" y="348"/>
                    </a:moveTo>
                    <a:lnTo>
                      <a:pt x="0" y="0"/>
                    </a:lnTo>
                    <a:lnTo>
                      <a:pt x="109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32" name="Rectangle 142"/>
              <p:cNvSpPr>
                <a:spLocks noChangeArrowheads="1"/>
              </p:cNvSpPr>
              <p:nvPr/>
            </p:nvSpPr>
            <p:spPr bwMode="auto">
              <a:xfrm>
                <a:off x="1567" y="2253"/>
                <a:ext cx="148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JR29 (MG818300)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Freeform 143"/>
              <p:cNvSpPr>
                <a:spLocks/>
              </p:cNvSpPr>
              <p:nvPr/>
            </p:nvSpPr>
            <p:spPr bwMode="auto">
              <a:xfrm>
                <a:off x="1486" y="2300"/>
                <a:ext cx="78" cy="141"/>
              </a:xfrm>
              <a:custGeom>
                <a:avLst/>
                <a:gdLst>
                  <a:gd name="T0" fmla="*/ 0 w 78"/>
                  <a:gd name="T1" fmla="*/ 141 h 141"/>
                  <a:gd name="T2" fmla="*/ 0 w 78"/>
                  <a:gd name="T3" fmla="*/ 0 h 141"/>
                  <a:gd name="T4" fmla="*/ 78 w 78"/>
                  <a:gd name="T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8" h="141">
                    <a:moveTo>
                      <a:pt x="0" y="141"/>
                    </a:moveTo>
                    <a:lnTo>
                      <a:pt x="0" y="0"/>
                    </a:lnTo>
                    <a:lnTo>
                      <a:pt x="78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34" name="Rectangle 144"/>
              <p:cNvSpPr>
                <a:spLocks noChangeArrowheads="1"/>
              </p:cNvSpPr>
              <p:nvPr/>
            </p:nvSpPr>
            <p:spPr bwMode="auto">
              <a:xfrm>
                <a:off x="1513" y="2397"/>
                <a:ext cx="230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Sphingobacteriaceae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bacterium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Gu-R-29 (AB545763)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Freeform 145"/>
              <p:cNvSpPr>
                <a:spLocks/>
              </p:cNvSpPr>
              <p:nvPr/>
            </p:nvSpPr>
            <p:spPr bwMode="auto">
              <a:xfrm>
                <a:off x="1510" y="2444"/>
                <a:ext cx="0" cy="141"/>
              </a:xfrm>
              <a:custGeom>
                <a:avLst/>
                <a:gdLst>
                  <a:gd name="T0" fmla="*/ 141 h 141"/>
                  <a:gd name="T1" fmla="*/ 0 h 141"/>
                  <a:gd name="T2" fmla="*/ 0 h 14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1">
                    <a:moveTo>
                      <a:pt x="0" y="141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36" name="Rectangle 146"/>
              <p:cNvSpPr>
                <a:spLocks noChangeArrowheads="1"/>
              </p:cNvSpPr>
              <p:nvPr/>
            </p:nvSpPr>
            <p:spPr bwMode="auto">
              <a:xfrm>
                <a:off x="1920" y="2541"/>
                <a:ext cx="145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4236 (EU024300)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Freeform 147"/>
              <p:cNvSpPr>
                <a:spLocks/>
              </p:cNvSpPr>
              <p:nvPr/>
            </p:nvSpPr>
            <p:spPr bwMode="auto">
              <a:xfrm>
                <a:off x="1510" y="2588"/>
                <a:ext cx="407" cy="69"/>
              </a:xfrm>
              <a:custGeom>
                <a:avLst/>
                <a:gdLst>
                  <a:gd name="T0" fmla="*/ 0 w 407"/>
                  <a:gd name="T1" fmla="*/ 69 h 69"/>
                  <a:gd name="T2" fmla="*/ 0 w 407"/>
                  <a:gd name="T3" fmla="*/ 0 h 69"/>
                  <a:gd name="T4" fmla="*/ 407 w 407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7" h="69">
                    <a:moveTo>
                      <a:pt x="0" y="69"/>
                    </a:moveTo>
                    <a:lnTo>
                      <a:pt x="0" y="0"/>
                    </a:lnTo>
                    <a:lnTo>
                      <a:pt x="407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38" name="Rectangle 148"/>
              <p:cNvSpPr>
                <a:spLocks noChangeArrowheads="1"/>
              </p:cNvSpPr>
              <p:nvPr/>
            </p:nvSpPr>
            <p:spPr bwMode="auto">
              <a:xfrm>
                <a:off x="1513" y="2685"/>
                <a:ext cx="143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JL22 (KY476617)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Freeform 149"/>
              <p:cNvSpPr>
                <a:spLocks/>
              </p:cNvSpPr>
              <p:nvPr/>
            </p:nvSpPr>
            <p:spPr bwMode="auto">
              <a:xfrm>
                <a:off x="1510" y="2663"/>
                <a:ext cx="0" cy="69"/>
              </a:xfrm>
              <a:custGeom>
                <a:avLst/>
                <a:gdLst>
                  <a:gd name="T0" fmla="*/ 0 h 69"/>
                  <a:gd name="T1" fmla="*/ 69 h 69"/>
                  <a:gd name="T2" fmla="*/ 69 h 6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9">
                    <a:moveTo>
                      <a:pt x="0" y="0"/>
                    </a:moveTo>
                    <a:lnTo>
                      <a:pt x="0" y="69"/>
                    </a:lnTo>
                    <a:lnTo>
                      <a:pt x="0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0" name="Line 150"/>
              <p:cNvSpPr>
                <a:spLocks noChangeShapeType="1"/>
              </p:cNvSpPr>
              <p:nvPr/>
            </p:nvSpPr>
            <p:spPr bwMode="auto">
              <a:xfrm>
                <a:off x="1510" y="2591"/>
                <a:ext cx="0" cy="141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1" name="Freeform 151"/>
              <p:cNvSpPr>
                <a:spLocks/>
              </p:cNvSpPr>
              <p:nvPr/>
            </p:nvSpPr>
            <p:spPr bwMode="auto">
              <a:xfrm>
                <a:off x="1486" y="2447"/>
                <a:ext cx="24" cy="141"/>
              </a:xfrm>
              <a:custGeom>
                <a:avLst/>
                <a:gdLst>
                  <a:gd name="T0" fmla="*/ 0 w 24"/>
                  <a:gd name="T1" fmla="*/ 0 h 141"/>
                  <a:gd name="T2" fmla="*/ 0 w 24"/>
                  <a:gd name="T3" fmla="*/ 141 h 141"/>
                  <a:gd name="T4" fmla="*/ 24 w 24"/>
                  <a:gd name="T5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" h="141">
                    <a:moveTo>
                      <a:pt x="0" y="0"/>
                    </a:moveTo>
                    <a:lnTo>
                      <a:pt x="0" y="141"/>
                    </a:lnTo>
                    <a:lnTo>
                      <a:pt x="24" y="141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2" name="Freeform 152"/>
              <p:cNvSpPr>
                <a:spLocks/>
              </p:cNvSpPr>
              <p:nvPr/>
            </p:nvSpPr>
            <p:spPr bwMode="auto">
              <a:xfrm>
                <a:off x="1224" y="2096"/>
                <a:ext cx="262" cy="348"/>
              </a:xfrm>
              <a:custGeom>
                <a:avLst/>
                <a:gdLst>
                  <a:gd name="T0" fmla="*/ 0 w 262"/>
                  <a:gd name="T1" fmla="*/ 0 h 348"/>
                  <a:gd name="T2" fmla="*/ 0 w 262"/>
                  <a:gd name="T3" fmla="*/ 348 h 348"/>
                  <a:gd name="T4" fmla="*/ 262 w 262"/>
                  <a:gd name="T5" fmla="*/ 348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2" h="348">
                    <a:moveTo>
                      <a:pt x="0" y="0"/>
                    </a:moveTo>
                    <a:lnTo>
                      <a:pt x="0" y="348"/>
                    </a:lnTo>
                    <a:lnTo>
                      <a:pt x="262" y="348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3" name="Freeform 153"/>
              <p:cNvSpPr>
                <a:spLocks/>
              </p:cNvSpPr>
              <p:nvPr/>
            </p:nvSpPr>
            <p:spPr bwMode="auto">
              <a:xfrm>
                <a:off x="1161" y="2093"/>
                <a:ext cx="63" cy="452"/>
              </a:xfrm>
              <a:custGeom>
                <a:avLst/>
                <a:gdLst>
                  <a:gd name="T0" fmla="*/ 0 w 63"/>
                  <a:gd name="T1" fmla="*/ 452 h 452"/>
                  <a:gd name="T2" fmla="*/ 0 w 63"/>
                  <a:gd name="T3" fmla="*/ 0 h 452"/>
                  <a:gd name="T4" fmla="*/ 63 w 63"/>
                  <a:gd name="T5" fmla="*/ 0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3" h="452">
                    <a:moveTo>
                      <a:pt x="0" y="452"/>
                    </a:moveTo>
                    <a:lnTo>
                      <a:pt x="0" y="0"/>
                    </a:lnTo>
                    <a:lnTo>
                      <a:pt x="63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4" name="Rectangle 154"/>
              <p:cNvSpPr>
                <a:spLocks noChangeArrowheads="1"/>
              </p:cNvSpPr>
              <p:nvPr/>
            </p:nvSpPr>
            <p:spPr bwMode="auto">
              <a:xfrm>
                <a:off x="1773" y="2829"/>
                <a:ext cx="138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JL7 (KY476608)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Freeform 155"/>
              <p:cNvSpPr>
                <a:spLocks/>
              </p:cNvSpPr>
              <p:nvPr/>
            </p:nvSpPr>
            <p:spPr bwMode="auto">
              <a:xfrm>
                <a:off x="1458" y="2876"/>
                <a:ext cx="312" cy="123"/>
              </a:xfrm>
              <a:custGeom>
                <a:avLst/>
                <a:gdLst>
                  <a:gd name="T0" fmla="*/ 0 w 312"/>
                  <a:gd name="T1" fmla="*/ 123 h 123"/>
                  <a:gd name="T2" fmla="*/ 0 w 312"/>
                  <a:gd name="T3" fmla="*/ 0 h 123"/>
                  <a:gd name="T4" fmla="*/ 312 w 312"/>
                  <a:gd name="T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2" h="123">
                    <a:moveTo>
                      <a:pt x="0" y="123"/>
                    </a:moveTo>
                    <a:lnTo>
                      <a:pt x="0" y="0"/>
                    </a:lnTo>
                    <a:lnTo>
                      <a:pt x="312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6" name="Rectangle 156"/>
              <p:cNvSpPr>
                <a:spLocks noChangeArrowheads="1"/>
              </p:cNvSpPr>
              <p:nvPr/>
            </p:nvSpPr>
            <p:spPr bwMode="auto">
              <a:xfrm>
                <a:off x="1674" y="2973"/>
                <a:ext cx="208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lusitanus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NL19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(JXRA01000009)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Freeform 157"/>
              <p:cNvSpPr>
                <a:spLocks/>
              </p:cNvSpPr>
              <p:nvPr/>
            </p:nvSpPr>
            <p:spPr bwMode="auto">
              <a:xfrm>
                <a:off x="1606" y="3020"/>
                <a:ext cx="65" cy="105"/>
              </a:xfrm>
              <a:custGeom>
                <a:avLst/>
                <a:gdLst>
                  <a:gd name="T0" fmla="*/ 0 w 65"/>
                  <a:gd name="T1" fmla="*/ 105 h 105"/>
                  <a:gd name="T2" fmla="*/ 0 w 65"/>
                  <a:gd name="T3" fmla="*/ 0 h 105"/>
                  <a:gd name="T4" fmla="*/ 65 w 65"/>
                  <a:gd name="T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105">
                    <a:moveTo>
                      <a:pt x="0" y="105"/>
                    </a:moveTo>
                    <a:lnTo>
                      <a:pt x="0" y="0"/>
                    </a:lnTo>
                    <a:lnTo>
                      <a:pt x="65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48" name="Rectangle 158"/>
              <p:cNvSpPr>
                <a:spLocks noChangeArrowheads="1"/>
              </p:cNvSpPr>
              <p:nvPr/>
            </p:nvSpPr>
            <p:spPr bwMode="auto">
              <a:xfrm>
                <a:off x="2292" y="3117"/>
                <a:ext cx="21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himalayensis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HHS22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(AJ583425)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Freeform 159"/>
              <p:cNvSpPr>
                <a:spLocks/>
              </p:cNvSpPr>
              <p:nvPr/>
            </p:nvSpPr>
            <p:spPr bwMode="auto">
              <a:xfrm>
                <a:off x="1848" y="3164"/>
                <a:ext cx="441" cy="69"/>
              </a:xfrm>
              <a:custGeom>
                <a:avLst/>
                <a:gdLst>
                  <a:gd name="T0" fmla="*/ 0 w 441"/>
                  <a:gd name="T1" fmla="*/ 69 h 69"/>
                  <a:gd name="T2" fmla="*/ 0 w 441"/>
                  <a:gd name="T3" fmla="*/ 0 h 69"/>
                  <a:gd name="T4" fmla="*/ 441 w 441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1" h="69">
                    <a:moveTo>
                      <a:pt x="0" y="69"/>
                    </a:moveTo>
                    <a:lnTo>
                      <a:pt x="0" y="0"/>
                    </a:lnTo>
                    <a:lnTo>
                      <a:pt x="441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50" name="Rectangle 160"/>
              <p:cNvSpPr>
                <a:spLocks noChangeArrowheads="1"/>
              </p:cNvSpPr>
              <p:nvPr/>
            </p:nvSpPr>
            <p:spPr bwMode="auto">
              <a:xfrm>
                <a:off x="1918" y="3261"/>
                <a:ext cx="178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. SANK 72003 (AB522429)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Freeform 161"/>
              <p:cNvSpPr>
                <a:spLocks/>
              </p:cNvSpPr>
              <p:nvPr/>
            </p:nvSpPr>
            <p:spPr bwMode="auto">
              <a:xfrm>
                <a:off x="1848" y="3239"/>
                <a:ext cx="67" cy="69"/>
              </a:xfrm>
              <a:custGeom>
                <a:avLst/>
                <a:gdLst>
                  <a:gd name="T0" fmla="*/ 0 w 67"/>
                  <a:gd name="T1" fmla="*/ 0 h 69"/>
                  <a:gd name="T2" fmla="*/ 0 w 67"/>
                  <a:gd name="T3" fmla="*/ 69 h 69"/>
                  <a:gd name="T4" fmla="*/ 67 w 67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69">
                    <a:moveTo>
                      <a:pt x="0" y="0"/>
                    </a:moveTo>
                    <a:lnTo>
                      <a:pt x="0" y="69"/>
                    </a:lnTo>
                    <a:lnTo>
                      <a:pt x="67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52" name="Freeform 162"/>
              <p:cNvSpPr>
                <a:spLocks/>
              </p:cNvSpPr>
              <p:nvPr/>
            </p:nvSpPr>
            <p:spPr bwMode="auto">
              <a:xfrm>
                <a:off x="1606" y="3131"/>
                <a:ext cx="242" cy="105"/>
              </a:xfrm>
              <a:custGeom>
                <a:avLst/>
                <a:gdLst>
                  <a:gd name="T0" fmla="*/ 0 w 242"/>
                  <a:gd name="T1" fmla="*/ 0 h 105"/>
                  <a:gd name="T2" fmla="*/ 0 w 242"/>
                  <a:gd name="T3" fmla="*/ 105 h 105"/>
                  <a:gd name="T4" fmla="*/ 242 w 242"/>
                  <a:gd name="T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2" h="105">
                    <a:moveTo>
                      <a:pt x="0" y="0"/>
                    </a:moveTo>
                    <a:lnTo>
                      <a:pt x="0" y="105"/>
                    </a:lnTo>
                    <a:lnTo>
                      <a:pt x="242" y="105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53" name="Freeform 163"/>
              <p:cNvSpPr>
                <a:spLocks/>
              </p:cNvSpPr>
              <p:nvPr/>
            </p:nvSpPr>
            <p:spPr bwMode="auto">
              <a:xfrm>
                <a:off x="1458" y="3005"/>
                <a:ext cx="148" cy="123"/>
              </a:xfrm>
              <a:custGeom>
                <a:avLst/>
                <a:gdLst>
                  <a:gd name="T0" fmla="*/ 0 w 148"/>
                  <a:gd name="T1" fmla="*/ 0 h 123"/>
                  <a:gd name="T2" fmla="*/ 0 w 148"/>
                  <a:gd name="T3" fmla="*/ 123 h 123"/>
                  <a:gd name="T4" fmla="*/ 148 w 148"/>
                  <a:gd name="T5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8" h="123">
                    <a:moveTo>
                      <a:pt x="0" y="0"/>
                    </a:moveTo>
                    <a:lnTo>
                      <a:pt x="0" y="123"/>
                    </a:lnTo>
                    <a:lnTo>
                      <a:pt x="148" y="12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54" name="Freeform 164"/>
              <p:cNvSpPr>
                <a:spLocks/>
              </p:cNvSpPr>
              <p:nvPr/>
            </p:nvSpPr>
            <p:spPr bwMode="auto">
              <a:xfrm>
                <a:off x="1161" y="2551"/>
                <a:ext cx="297" cy="451"/>
              </a:xfrm>
              <a:custGeom>
                <a:avLst/>
                <a:gdLst>
                  <a:gd name="T0" fmla="*/ 0 w 297"/>
                  <a:gd name="T1" fmla="*/ 0 h 451"/>
                  <a:gd name="T2" fmla="*/ 0 w 297"/>
                  <a:gd name="T3" fmla="*/ 451 h 451"/>
                  <a:gd name="T4" fmla="*/ 297 w 297"/>
                  <a:gd name="T5" fmla="*/ 451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7" h="451">
                    <a:moveTo>
                      <a:pt x="0" y="0"/>
                    </a:moveTo>
                    <a:lnTo>
                      <a:pt x="0" y="451"/>
                    </a:lnTo>
                    <a:lnTo>
                      <a:pt x="297" y="451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55" name="Freeform 165"/>
              <p:cNvSpPr>
                <a:spLocks/>
              </p:cNvSpPr>
              <p:nvPr/>
            </p:nvSpPr>
            <p:spPr bwMode="auto">
              <a:xfrm>
                <a:off x="1093" y="2548"/>
                <a:ext cx="68" cy="484"/>
              </a:xfrm>
              <a:custGeom>
                <a:avLst/>
                <a:gdLst>
                  <a:gd name="T0" fmla="*/ 0 w 68"/>
                  <a:gd name="T1" fmla="*/ 484 h 484"/>
                  <a:gd name="T2" fmla="*/ 0 w 68"/>
                  <a:gd name="T3" fmla="*/ 0 h 484"/>
                  <a:gd name="T4" fmla="*/ 68 w 68"/>
                  <a:gd name="T5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484">
                    <a:moveTo>
                      <a:pt x="0" y="484"/>
                    </a:moveTo>
                    <a:lnTo>
                      <a:pt x="0" y="0"/>
                    </a:lnTo>
                    <a:lnTo>
                      <a:pt x="68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56" name="Rectangle 166"/>
              <p:cNvSpPr>
                <a:spLocks noChangeArrowheads="1"/>
              </p:cNvSpPr>
              <p:nvPr/>
            </p:nvSpPr>
            <p:spPr bwMode="auto">
              <a:xfrm>
                <a:off x="1497" y="3405"/>
                <a:ext cx="233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westerhofensis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WB3.3-22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(AM491369)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Freeform 167"/>
              <p:cNvSpPr>
                <a:spLocks/>
              </p:cNvSpPr>
              <p:nvPr/>
            </p:nvSpPr>
            <p:spPr bwMode="auto">
              <a:xfrm>
                <a:off x="1297" y="3452"/>
                <a:ext cx="197" cy="69"/>
              </a:xfrm>
              <a:custGeom>
                <a:avLst/>
                <a:gdLst>
                  <a:gd name="T0" fmla="*/ 0 w 197"/>
                  <a:gd name="T1" fmla="*/ 69 h 69"/>
                  <a:gd name="T2" fmla="*/ 0 w 197"/>
                  <a:gd name="T3" fmla="*/ 0 h 69"/>
                  <a:gd name="T4" fmla="*/ 197 w 197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" h="69">
                    <a:moveTo>
                      <a:pt x="0" y="69"/>
                    </a:moveTo>
                    <a:lnTo>
                      <a:pt x="0" y="0"/>
                    </a:lnTo>
                    <a:lnTo>
                      <a:pt x="197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58" name="Rectangle 168"/>
              <p:cNvSpPr>
                <a:spLocks noChangeArrowheads="1"/>
              </p:cNvSpPr>
              <p:nvPr/>
            </p:nvSpPr>
            <p:spPr bwMode="auto">
              <a:xfrm>
                <a:off x="2128" y="3549"/>
                <a:ext cx="220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hartonius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DSM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19033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(jgi.1107912)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169"/>
              <p:cNvSpPr>
                <a:spLocks/>
              </p:cNvSpPr>
              <p:nvPr/>
            </p:nvSpPr>
            <p:spPr bwMode="auto">
              <a:xfrm>
                <a:off x="1297" y="3527"/>
                <a:ext cx="828" cy="69"/>
              </a:xfrm>
              <a:custGeom>
                <a:avLst/>
                <a:gdLst>
                  <a:gd name="T0" fmla="*/ 0 w 828"/>
                  <a:gd name="T1" fmla="*/ 0 h 69"/>
                  <a:gd name="T2" fmla="*/ 0 w 828"/>
                  <a:gd name="T3" fmla="*/ 69 h 69"/>
                  <a:gd name="T4" fmla="*/ 828 w 828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8" h="69">
                    <a:moveTo>
                      <a:pt x="0" y="0"/>
                    </a:moveTo>
                    <a:lnTo>
                      <a:pt x="0" y="69"/>
                    </a:lnTo>
                    <a:lnTo>
                      <a:pt x="828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0" name="Freeform 170"/>
              <p:cNvSpPr>
                <a:spLocks/>
              </p:cNvSpPr>
              <p:nvPr/>
            </p:nvSpPr>
            <p:spPr bwMode="auto">
              <a:xfrm>
                <a:off x="1093" y="3038"/>
                <a:ext cx="204" cy="486"/>
              </a:xfrm>
              <a:custGeom>
                <a:avLst/>
                <a:gdLst>
                  <a:gd name="T0" fmla="*/ 0 w 204"/>
                  <a:gd name="T1" fmla="*/ 0 h 486"/>
                  <a:gd name="T2" fmla="*/ 0 w 204"/>
                  <a:gd name="T3" fmla="*/ 486 h 486"/>
                  <a:gd name="T4" fmla="*/ 204 w 204"/>
                  <a:gd name="T5" fmla="*/ 486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4" h="486">
                    <a:moveTo>
                      <a:pt x="0" y="0"/>
                    </a:moveTo>
                    <a:lnTo>
                      <a:pt x="0" y="486"/>
                    </a:lnTo>
                    <a:lnTo>
                      <a:pt x="204" y="486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1" name="Freeform 171"/>
              <p:cNvSpPr>
                <a:spLocks/>
              </p:cNvSpPr>
              <p:nvPr/>
            </p:nvSpPr>
            <p:spPr bwMode="auto">
              <a:xfrm>
                <a:off x="931" y="3035"/>
                <a:ext cx="162" cy="404"/>
              </a:xfrm>
              <a:custGeom>
                <a:avLst/>
                <a:gdLst>
                  <a:gd name="T0" fmla="*/ 0 w 162"/>
                  <a:gd name="T1" fmla="*/ 404 h 404"/>
                  <a:gd name="T2" fmla="*/ 0 w 162"/>
                  <a:gd name="T3" fmla="*/ 0 h 404"/>
                  <a:gd name="T4" fmla="*/ 162 w 162"/>
                  <a:gd name="T5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" h="404">
                    <a:moveTo>
                      <a:pt x="0" y="404"/>
                    </a:moveTo>
                    <a:lnTo>
                      <a:pt x="0" y="0"/>
                    </a:lnTo>
                    <a:lnTo>
                      <a:pt x="162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2" name="Rectangle 172"/>
              <p:cNvSpPr>
                <a:spLocks noChangeArrowheads="1"/>
              </p:cNvSpPr>
              <p:nvPr/>
            </p:nvSpPr>
            <p:spPr bwMode="auto">
              <a:xfrm>
                <a:off x="1267" y="3693"/>
                <a:ext cx="230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Sphingobacteriaceae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bacterium</a:t>
                </a:r>
                <a:r>
                  <a:rPr kumimoji="0" lang="es-UY" altLang="es-UY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Gu-R-26 (AB545760)</a:t>
                </a:r>
                <a:endParaRPr kumimoji="0" lang="es-UY" altLang="es-UY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Freeform 173"/>
              <p:cNvSpPr>
                <a:spLocks/>
              </p:cNvSpPr>
              <p:nvPr/>
            </p:nvSpPr>
            <p:spPr bwMode="auto">
              <a:xfrm>
                <a:off x="1002" y="3740"/>
                <a:ext cx="262" cy="105"/>
              </a:xfrm>
              <a:custGeom>
                <a:avLst/>
                <a:gdLst>
                  <a:gd name="T0" fmla="*/ 0 w 262"/>
                  <a:gd name="T1" fmla="*/ 105 h 105"/>
                  <a:gd name="T2" fmla="*/ 0 w 262"/>
                  <a:gd name="T3" fmla="*/ 0 h 105"/>
                  <a:gd name="T4" fmla="*/ 262 w 262"/>
                  <a:gd name="T5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2" h="105">
                    <a:moveTo>
                      <a:pt x="0" y="105"/>
                    </a:moveTo>
                    <a:lnTo>
                      <a:pt x="0" y="0"/>
                    </a:lnTo>
                    <a:lnTo>
                      <a:pt x="262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4" name="Rectangle 174"/>
              <p:cNvSpPr>
                <a:spLocks noChangeArrowheads="1"/>
              </p:cNvSpPr>
              <p:nvPr/>
            </p:nvSpPr>
            <p:spPr bwMode="auto">
              <a:xfrm>
                <a:off x="2398" y="3837"/>
                <a:ext cx="221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antarcticus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DSM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15311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(FR733711)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Freeform 175"/>
              <p:cNvSpPr>
                <a:spLocks/>
              </p:cNvSpPr>
              <p:nvPr/>
            </p:nvSpPr>
            <p:spPr bwMode="auto">
              <a:xfrm>
                <a:off x="2395" y="3884"/>
                <a:ext cx="0" cy="69"/>
              </a:xfrm>
              <a:custGeom>
                <a:avLst/>
                <a:gdLst>
                  <a:gd name="T0" fmla="*/ 69 h 69"/>
                  <a:gd name="T1" fmla="*/ 0 h 69"/>
                  <a:gd name="T2" fmla="*/ 0 h 6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9">
                    <a:moveTo>
                      <a:pt x="0" y="69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6" name="Rectangle 176"/>
              <p:cNvSpPr>
                <a:spLocks noChangeArrowheads="1"/>
              </p:cNvSpPr>
              <p:nvPr/>
            </p:nvSpPr>
            <p:spPr bwMode="auto">
              <a:xfrm>
                <a:off x="2398" y="3981"/>
                <a:ext cx="206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/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piscium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DSM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11725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s-UY" altLang="es-UY" sz="1000" b="1" dirty="0">
                    <a:solidFill>
                      <a:srgbClr val="000000"/>
                    </a:solidFill>
                  </a:rPr>
                  <a:t> </a:t>
                </a:r>
                <a:r>
                  <a:rPr lang="es-UY" altLang="es-UY" sz="1000" b="1" dirty="0" smtClean="0">
                    <a:solidFill>
                      <a:srgbClr val="000000"/>
                    </a:solidFill>
                  </a:rPr>
                  <a:t>(AJ438174)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Freeform 177"/>
              <p:cNvSpPr>
                <a:spLocks/>
              </p:cNvSpPr>
              <p:nvPr/>
            </p:nvSpPr>
            <p:spPr bwMode="auto">
              <a:xfrm>
                <a:off x="2395" y="3959"/>
                <a:ext cx="0" cy="69"/>
              </a:xfrm>
              <a:custGeom>
                <a:avLst/>
                <a:gdLst>
                  <a:gd name="T0" fmla="*/ 0 h 69"/>
                  <a:gd name="T1" fmla="*/ 69 h 69"/>
                  <a:gd name="T2" fmla="*/ 69 h 6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9">
                    <a:moveTo>
                      <a:pt x="0" y="0"/>
                    </a:moveTo>
                    <a:lnTo>
                      <a:pt x="0" y="69"/>
                    </a:lnTo>
                    <a:lnTo>
                      <a:pt x="0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8" name="Freeform 178"/>
              <p:cNvSpPr>
                <a:spLocks/>
              </p:cNvSpPr>
              <p:nvPr/>
            </p:nvSpPr>
            <p:spPr bwMode="auto">
              <a:xfrm>
                <a:off x="1002" y="3851"/>
                <a:ext cx="1393" cy="105"/>
              </a:xfrm>
              <a:custGeom>
                <a:avLst/>
                <a:gdLst>
                  <a:gd name="T0" fmla="*/ 0 w 1393"/>
                  <a:gd name="T1" fmla="*/ 0 h 105"/>
                  <a:gd name="T2" fmla="*/ 0 w 1393"/>
                  <a:gd name="T3" fmla="*/ 105 h 105"/>
                  <a:gd name="T4" fmla="*/ 1393 w 1393"/>
                  <a:gd name="T5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3" h="105">
                    <a:moveTo>
                      <a:pt x="0" y="0"/>
                    </a:moveTo>
                    <a:lnTo>
                      <a:pt x="0" y="105"/>
                    </a:lnTo>
                    <a:lnTo>
                      <a:pt x="1393" y="105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69" name="Freeform 179"/>
              <p:cNvSpPr>
                <a:spLocks/>
              </p:cNvSpPr>
              <p:nvPr/>
            </p:nvSpPr>
            <p:spPr bwMode="auto">
              <a:xfrm>
                <a:off x="931" y="3445"/>
                <a:ext cx="71" cy="403"/>
              </a:xfrm>
              <a:custGeom>
                <a:avLst/>
                <a:gdLst>
                  <a:gd name="T0" fmla="*/ 0 w 71"/>
                  <a:gd name="T1" fmla="*/ 0 h 403"/>
                  <a:gd name="T2" fmla="*/ 0 w 71"/>
                  <a:gd name="T3" fmla="*/ 403 h 403"/>
                  <a:gd name="T4" fmla="*/ 71 w 71"/>
                  <a:gd name="T5" fmla="*/ 40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403">
                    <a:moveTo>
                      <a:pt x="0" y="0"/>
                    </a:moveTo>
                    <a:lnTo>
                      <a:pt x="0" y="403"/>
                    </a:lnTo>
                    <a:lnTo>
                      <a:pt x="71" y="40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70" name="Freeform 180"/>
              <p:cNvSpPr>
                <a:spLocks/>
              </p:cNvSpPr>
              <p:nvPr/>
            </p:nvSpPr>
            <p:spPr bwMode="auto">
              <a:xfrm>
                <a:off x="-8" y="3442"/>
                <a:ext cx="939" cy="451"/>
              </a:xfrm>
              <a:custGeom>
                <a:avLst/>
                <a:gdLst>
                  <a:gd name="T0" fmla="*/ 0 w 939"/>
                  <a:gd name="T1" fmla="*/ 451 h 451"/>
                  <a:gd name="T2" fmla="*/ 0 w 939"/>
                  <a:gd name="T3" fmla="*/ 0 h 451"/>
                  <a:gd name="T4" fmla="*/ 939 w 939"/>
                  <a:gd name="T5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9" h="451">
                    <a:moveTo>
                      <a:pt x="0" y="451"/>
                    </a:moveTo>
                    <a:lnTo>
                      <a:pt x="0" y="0"/>
                    </a:lnTo>
                    <a:lnTo>
                      <a:pt x="939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71" name="Rectangle 181"/>
              <p:cNvSpPr>
                <a:spLocks noChangeArrowheads="1"/>
              </p:cNvSpPr>
              <p:nvPr/>
            </p:nvSpPr>
            <p:spPr bwMode="auto">
              <a:xfrm>
                <a:off x="1504" y="4125"/>
                <a:ext cx="209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quisquiliarum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C62-2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(KU973598)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Freeform 182"/>
              <p:cNvSpPr>
                <a:spLocks/>
              </p:cNvSpPr>
              <p:nvPr/>
            </p:nvSpPr>
            <p:spPr bwMode="auto">
              <a:xfrm>
                <a:off x="109" y="4172"/>
                <a:ext cx="1392" cy="177"/>
              </a:xfrm>
              <a:custGeom>
                <a:avLst/>
                <a:gdLst>
                  <a:gd name="T0" fmla="*/ 0 w 1392"/>
                  <a:gd name="T1" fmla="*/ 177 h 177"/>
                  <a:gd name="T2" fmla="*/ 0 w 1392"/>
                  <a:gd name="T3" fmla="*/ 0 h 177"/>
                  <a:gd name="T4" fmla="*/ 1392 w 1392"/>
                  <a:gd name="T5" fmla="*/ 0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92" h="177">
                    <a:moveTo>
                      <a:pt x="0" y="177"/>
                    </a:moveTo>
                    <a:lnTo>
                      <a:pt x="0" y="0"/>
                    </a:lnTo>
                    <a:lnTo>
                      <a:pt x="1392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73" name="Rectangle 183"/>
              <p:cNvSpPr>
                <a:spLocks noChangeArrowheads="1"/>
              </p:cNvSpPr>
              <p:nvPr/>
            </p:nvSpPr>
            <p:spPr bwMode="auto">
              <a:xfrm>
                <a:off x="1938" y="4269"/>
                <a:ext cx="2193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ginsengisoli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Gsoil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104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(AB245371)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Freeform 184"/>
              <p:cNvSpPr>
                <a:spLocks/>
              </p:cNvSpPr>
              <p:nvPr/>
            </p:nvSpPr>
            <p:spPr bwMode="auto">
              <a:xfrm>
                <a:off x="438" y="4316"/>
                <a:ext cx="1497" cy="213"/>
              </a:xfrm>
              <a:custGeom>
                <a:avLst/>
                <a:gdLst>
                  <a:gd name="T0" fmla="*/ 0 w 1497"/>
                  <a:gd name="T1" fmla="*/ 213 h 213"/>
                  <a:gd name="T2" fmla="*/ 0 w 1497"/>
                  <a:gd name="T3" fmla="*/ 0 h 213"/>
                  <a:gd name="T4" fmla="*/ 1497 w 1497"/>
                  <a:gd name="T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97" h="213">
                    <a:moveTo>
                      <a:pt x="0" y="213"/>
                    </a:moveTo>
                    <a:lnTo>
                      <a:pt x="0" y="0"/>
                    </a:lnTo>
                    <a:lnTo>
                      <a:pt x="1497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75" name="Rectangle 185"/>
              <p:cNvSpPr>
                <a:spLocks noChangeArrowheads="1"/>
              </p:cNvSpPr>
              <p:nvPr/>
            </p:nvSpPr>
            <p:spPr bwMode="auto">
              <a:xfrm>
                <a:off x="1948" y="4413"/>
                <a:ext cx="228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nyackensis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DSM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19625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(jgi.1059012)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Freeform 186"/>
              <p:cNvSpPr>
                <a:spLocks/>
              </p:cNvSpPr>
              <p:nvPr/>
            </p:nvSpPr>
            <p:spPr bwMode="auto">
              <a:xfrm>
                <a:off x="697" y="4460"/>
                <a:ext cx="1248" cy="69"/>
              </a:xfrm>
              <a:custGeom>
                <a:avLst/>
                <a:gdLst>
                  <a:gd name="T0" fmla="*/ 0 w 1248"/>
                  <a:gd name="T1" fmla="*/ 69 h 69"/>
                  <a:gd name="T2" fmla="*/ 0 w 1248"/>
                  <a:gd name="T3" fmla="*/ 0 h 69"/>
                  <a:gd name="T4" fmla="*/ 1248 w 1248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48" h="69">
                    <a:moveTo>
                      <a:pt x="0" y="69"/>
                    </a:moveTo>
                    <a:lnTo>
                      <a:pt x="0" y="0"/>
                    </a:lnTo>
                    <a:lnTo>
                      <a:pt x="1248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77" name="Rectangle 187"/>
              <p:cNvSpPr>
                <a:spLocks noChangeArrowheads="1"/>
              </p:cNvSpPr>
              <p:nvPr/>
            </p:nvSpPr>
            <p:spPr bwMode="auto">
              <a:xfrm>
                <a:off x="2302" y="4557"/>
                <a:ext cx="214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bambusae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THG-G118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(KF150694)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Freeform 188"/>
              <p:cNvSpPr>
                <a:spLocks/>
              </p:cNvSpPr>
              <p:nvPr/>
            </p:nvSpPr>
            <p:spPr bwMode="auto">
              <a:xfrm>
                <a:off x="697" y="4535"/>
                <a:ext cx="1602" cy="69"/>
              </a:xfrm>
              <a:custGeom>
                <a:avLst/>
                <a:gdLst>
                  <a:gd name="T0" fmla="*/ 0 w 1602"/>
                  <a:gd name="T1" fmla="*/ 0 h 69"/>
                  <a:gd name="T2" fmla="*/ 0 w 1602"/>
                  <a:gd name="T3" fmla="*/ 69 h 69"/>
                  <a:gd name="T4" fmla="*/ 1602 w 1602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02" h="69">
                    <a:moveTo>
                      <a:pt x="0" y="0"/>
                    </a:moveTo>
                    <a:lnTo>
                      <a:pt x="0" y="69"/>
                    </a:lnTo>
                    <a:lnTo>
                      <a:pt x="1602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79" name="Freeform 189"/>
              <p:cNvSpPr>
                <a:spLocks/>
              </p:cNvSpPr>
              <p:nvPr/>
            </p:nvSpPr>
            <p:spPr bwMode="auto">
              <a:xfrm>
                <a:off x="483" y="4532"/>
                <a:ext cx="214" cy="213"/>
              </a:xfrm>
              <a:custGeom>
                <a:avLst/>
                <a:gdLst>
                  <a:gd name="T0" fmla="*/ 0 w 214"/>
                  <a:gd name="T1" fmla="*/ 213 h 213"/>
                  <a:gd name="T2" fmla="*/ 0 w 214"/>
                  <a:gd name="T3" fmla="*/ 0 h 213"/>
                  <a:gd name="T4" fmla="*/ 214 w 214"/>
                  <a:gd name="T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" h="213">
                    <a:moveTo>
                      <a:pt x="0" y="213"/>
                    </a:moveTo>
                    <a:lnTo>
                      <a:pt x="0" y="0"/>
                    </a:lnTo>
                    <a:lnTo>
                      <a:pt x="214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80" name="Rectangle 190"/>
              <p:cNvSpPr>
                <a:spLocks noChangeArrowheads="1"/>
              </p:cNvSpPr>
              <p:nvPr/>
            </p:nvSpPr>
            <p:spPr bwMode="auto">
              <a:xfrm>
                <a:off x="1390" y="4701"/>
                <a:ext cx="208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duraquae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WB2.1-25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(AM491368)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Freeform 191"/>
              <p:cNvSpPr>
                <a:spLocks/>
              </p:cNvSpPr>
              <p:nvPr/>
            </p:nvSpPr>
            <p:spPr bwMode="auto">
              <a:xfrm>
                <a:off x="1009" y="4748"/>
                <a:ext cx="378" cy="69"/>
              </a:xfrm>
              <a:custGeom>
                <a:avLst/>
                <a:gdLst>
                  <a:gd name="T0" fmla="*/ 0 w 378"/>
                  <a:gd name="T1" fmla="*/ 69 h 69"/>
                  <a:gd name="T2" fmla="*/ 0 w 378"/>
                  <a:gd name="T3" fmla="*/ 0 h 69"/>
                  <a:gd name="T4" fmla="*/ 378 w 378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8" h="69">
                    <a:moveTo>
                      <a:pt x="0" y="69"/>
                    </a:moveTo>
                    <a:lnTo>
                      <a:pt x="0" y="0"/>
                    </a:lnTo>
                    <a:lnTo>
                      <a:pt x="378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82" name="Rectangle 192"/>
              <p:cNvSpPr>
                <a:spLocks noChangeArrowheads="1"/>
              </p:cNvSpPr>
              <p:nvPr/>
            </p:nvSpPr>
            <p:spPr bwMode="auto">
              <a:xfrm>
                <a:off x="2398" y="4845"/>
                <a:ext cx="246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metabolipauper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DSM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19035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(jgi.1068054)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Freeform 193"/>
              <p:cNvSpPr>
                <a:spLocks/>
              </p:cNvSpPr>
              <p:nvPr/>
            </p:nvSpPr>
            <p:spPr bwMode="auto">
              <a:xfrm>
                <a:off x="1009" y="4823"/>
                <a:ext cx="1386" cy="69"/>
              </a:xfrm>
              <a:custGeom>
                <a:avLst/>
                <a:gdLst>
                  <a:gd name="T0" fmla="*/ 0 w 1386"/>
                  <a:gd name="T1" fmla="*/ 0 h 69"/>
                  <a:gd name="T2" fmla="*/ 0 w 1386"/>
                  <a:gd name="T3" fmla="*/ 69 h 69"/>
                  <a:gd name="T4" fmla="*/ 1386 w 1386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6" h="69">
                    <a:moveTo>
                      <a:pt x="0" y="0"/>
                    </a:moveTo>
                    <a:lnTo>
                      <a:pt x="0" y="69"/>
                    </a:lnTo>
                    <a:lnTo>
                      <a:pt x="1386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84" name="Freeform 194"/>
              <p:cNvSpPr>
                <a:spLocks/>
              </p:cNvSpPr>
              <p:nvPr/>
            </p:nvSpPr>
            <p:spPr bwMode="auto">
              <a:xfrm>
                <a:off x="906" y="4820"/>
                <a:ext cx="103" cy="141"/>
              </a:xfrm>
              <a:custGeom>
                <a:avLst/>
                <a:gdLst>
                  <a:gd name="T0" fmla="*/ 0 w 103"/>
                  <a:gd name="T1" fmla="*/ 141 h 141"/>
                  <a:gd name="T2" fmla="*/ 0 w 103"/>
                  <a:gd name="T3" fmla="*/ 0 h 141"/>
                  <a:gd name="T4" fmla="*/ 103 w 103"/>
                  <a:gd name="T5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3" h="141">
                    <a:moveTo>
                      <a:pt x="0" y="141"/>
                    </a:moveTo>
                    <a:lnTo>
                      <a:pt x="0" y="0"/>
                    </a:lnTo>
                    <a:lnTo>
                      <a:pt x="103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85" name="Rectangle 195"/>
              <p:cNvSpPr>
                <a:spLocks noChangeArrowheads="1"/>
              </p:cNvSpPr>
              <p:nvPr/>
            </p:nvSpPr>
            <p:spPr bwMode="auto">
              <a:xfrm>
                <a:off x="1467" y="4989"/>
                <a:ext cx="206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steynii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DSM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19110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(jgi.1085793)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Freeform 196"/>
              <p:cNvSpPr>
                <a:spLocks/>
              </p:cNvSpPr>
              <p:nvPr/>
            </p:nvSpPr>
            <p:spPr bwMode="auto">
              <a:xfrm>
                <a:off x="1431" y="5036"/>
                <a:ext cx="33" cy="69"/>
              </a:xfrm>
              <a:custGeom>
                <a:avLst/>
                <a:gdLst>
                  <a:gd name="T0" fmla="*/ 0 w 33"/>
                  <a:gd name="T1" fmla="*/ 69 h 69"/>
                  <a:gd name="T2" fmla="*/ 0 w 33"/>
                  <a:gd name="T3" fmla="*/ 0 h 69"/>
                  <a:gd name="T4" fmla="*/ 33 w 33"/>
                  <a:gd name="T5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" h="69">
                    <a:moveTo>
                      <a:pt x="0" y="69"/>
                    </a:moveTo>
                    <a:lnTo>
                      <a:pt x="0" y="0"/>
                    </a:lnTo>
                    <a:lnTo>
                      <a:pt x="33" y="0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87" name="Rectangle 197"/>
              <p:cNvSpPr>
                <a:spLocks noChangeArrowheads="1"/>
              </p:cNvSpPr>
              <p:nvPr/>
            </p:nvSpPr>
            <p:spPr bwMode="auto">
              <a:xfrm>
                <a:off x="1501" y="5133"/>
                <a:ext cx="194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Pedobacter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1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caeni</a:t>
                </a:r>
                <a:r>
                  <a:rPr kumimoji="0" lang="es-UY" altLang="es-UY" sz="10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LMG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22862</a:t>
                </a:r>
                <a:r>
                  <a:rPr kumimoji="0" lang="es-UY" altLang="es-UY" sz="1000" b="1" i="0" u="none" strike="noStrike" cap="none" normalizeH="0" baseline="30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s-UY" altLang="es-UY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(AJ786798)</a:t>
                </a:r>
                <a:endParaRPr kumimoji="0" lang="es-UY" altLang="es-UY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Freeform 198"/>
              <p:cNvSpPr>
                <a:spLocks/>
              </p:cNvSpPr>
              <p:nvPr/>
            </p:nvSpPr>
            <p:spPr bwMode="auto">
              <a:xfrm>
                <a:off x="1431" y="5111"/>
                <a:ext cx="67" cy="69"/>
              </a:xfrm>
              <a:custGeom>
                <a:avLst/>
                <a:gdLst>
                  <a:gd name="T0" fmla="*/ 0 w 67"/>
                  <a:gd name="T1" fmla="*/ 0 h 69"/>
                  <a:gd name="T2" fmla="*/ 0 w 67"/>
                  <a:gd name="T3" fmla="*/ 69 h 69"/>
                  <a:gd name="T4" fmla="*/ 67 w 67"/>
                  <a:gd name="T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69">
                    <a:moveTo>
                      <a:pt x="0" y="0"/>
                    </a:moveTo>
                    <a:lnTo>
                      <a:pt x="0" y="69"/>
                    </a:lnTo>
                    <a:lnTo>
                      <a:pt x="67" y="69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89" name="Freeform 199"/>
              <p:cNvSpPr>
                <a:spLocks/>
              </p:cNvSpPr>
              <p:nvPr/>
            </p:nvSpPr>
            <p:spPr bwMode="auto">
              <a:xfrm>
                <a:off x="906" y="4967"/>
                <a:ext cx="525" cy="141"/>
              </a:xfrm>
              <a:custGeom>
                <a:avLst/>
                <a:gdLst>
                  <a:gd name="T0" fmla="*/ 0 w 525"/>
                  <a:gd name="T1" fmla="*/ 0 h 141"/>
                  <a:gd name="T2" fmla="*/ 0 w 525"/>
                  <a:gd name="T3" fmla="*/ 141 h 141"/>
                  <a:gd name="T4" fmla="*/ 525 w 525"/>
                  <a:gd name="T5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5" h="141">
                    <a:moveTo>
                      <a:pt x="0" y="0"/>
                    </a:moveTo>
                    <a:lnTo>
                      <a:pt x="0" y="141"/>
                    </a:lnTo>
                    <a:lnTo>
                      <a:pt x="525" y="141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90" name="Freeform 200"/>
              <p:cNvSpPr>
                <a:spLocks/>
              </p:cNvSpPr>
              <p:nvPr/>
            </p:nvSpPr>
            <p:spPr bwMode="auto">
              <a:xfrm>
                <a:off x="483" y="4751"/>
                <a:ext cx="423" cy="213"/>
              </a:xfrm>
              <a:custGeom>
                <a:avLst/>
                <a:gdLst>
                  <a:gd name="T0" fmla="*/ 0 w 423"/>
                  <a:gd name="T1" fmla="*/ 0 h 213"/>
                  <a:gd name="T2" fmla="*/ 0 w 423"/>
                  <a:gd name="T3" fmla="*/ 213 h 213"/>
                  <a:gd name="T4" fmla="*/ 423 w 423"/>
                  <a:gd name="T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3" h="213">
                    <a:moveTo>
                      <a:pt x="0" y="0"/>
                    </a:moveTo>
                    <a:lnTo>
                      <a:pt x="0" y="213"/>
                    </a:lnTo>
                    <a:lnTo>
                      <a:pt x="423" y="21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91" name="Freeform 201"/>
              <p:cNvSpPr>
                <a:spLocks/>
              </p:cNvSpPr>
              <p:nvPr/>
            </p:nvSpPr>
            <p:spPr bwMode="auto">
              <a:xfrm>
                <a:off x="438" y="4535"/>
                <a:ext cx="45" cy="213"/>
              </a:xfrm>
              <a:custGeom>
                <a:avLst/>
                <a:gdLst>
                  <a:gd name="T0" fmla="*/ 0 w 45"/>
                  <a:gd name="T1" fmla="*/ 0 h 213"/>
                  <a:gd name="T2" fmla="*/ 0 w 45"/>
                  <a:gd name="T3" fmla="*/ 213 h 213"/>
                  <a:gd name="T4" fmla="*/ 45 w 45"/>
                  <a:gd name="T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13">
                    <a:moveTo>
                      <a:pt x="0" y="0"/>
                    </a:moveTo>
                    <a:lnTo>
                      <a:pt x="0" y="213"/>
                    </a:lnTo>
                    <a:lnTo>
                      <a:pt x="45" y="21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92" name="Freeform 202"/>
              <p:cNvSpPr>
                <a:spLocks/>
              </p:cNvSpPr>
              <p:nvPr/>
            </p:nvSpPr>
            <p:spPr bwMode="auto">
              <a:xfrm>
                <a:off x="109" y="4355"/>
                <a:ext cx="329" cy="177"/>
              </a:xfrm>
              <a:custGeom>
                <a:avLst/>
                <a:gdLst>
                  <a:gd name="T0" fmla="*/ 0 w 329"/>
                  <a:gd name="T1" fmla="*/ 0 h 177"/>
                  <a:gd name="T2" fmla="*/ 0 w 329"/>
                  <a:gd name="T3" fmla="*/ 177 h 177"/>
                  <a:gd name="T4" fmla="*/ 329 w 329"/>
                  <a:gd name="T5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9" h="177">
                    <a:moveTo>
                      <a:pt x="0" y="0"/>
                    </a:moveTo>
                    <a:lnTo>
                      <a:pt x="0" y="177"/>
                    </a:lnTo>
                    <a:lnTo>
                      <a:pt x="329" y="177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93" name="Freeform 203"/>
              <p:cNvSpPr>
                <a:spLocks/>
              </p:cNvSpPr>
              <p:nvPr/>
            </p:nvSpPr>
            <p:spPr bwMode="auto">
              <a:xfrm>
                <a:off x="-8" y="3899"/>
                <a:ext cx="117" cy="453"/>
              </a:xfrm>
              <a:custGeom>
                <a:avLst/>
                <a:gdLst>
                  <a:gd name="T0" fmla="*/ 0 w 117"/>
                  <a:gd name="T1" fmla="*/ 0 h 453"/>
                  <a:gd name="T2" fmla="*/ 0 w 117"/>
                  <a:gd name="T3" fmla="*/ 453 h 453"/>
                  <a:gd name="T4" fmla="*/ 117 w 117"/>
                  <a:gd name="T5" fmla="*/ 45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453">
                    <a:moveTo>
                      <a:pt x="0" y="0"/>
                    </a:moveTo>
                    <a:lnTo>
                      <a:pt x="0" y="453"/>
                    </a:lnTo>
                    <a:lnTo>
                      <a:pt x="117" y="453"/>
                    </a:lnTo>
                  </a:path>
                </a:pathLst>
              </a:custGeom>
              <a:noFill/>
              <a:ln w="952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94" name="Rectangle 204"/>
              <p:cNvSpPr>
                <a:spLocks noChangeArrowheads="1"/>
              </p:cNvSpPr>
              <p:nvPr/>
            </p:nvSpPr>
            <p:spPr bwMode="auto">
              <a:xfrm>
                <a:off x="1332" y="5127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99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Rectangle 205"/>
              <p:cNvSpPr>
                <a:spLocks noChangeArrowheads="1"/>
              </p:cNvSpPr>
              <p:nvPr/>
            </p:nvSpPr>
            <p:spPr bwMode="auto">
              <a:xfrm>
                <a:off x="2260" y="3975"/>
                <a:ext cx="149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100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Rectangle 206"/>
              <p:cNvSpPr>
                <a:spLocks noChangeArrowheads="1"/>
              </p:cNvSpPr>
              <p:nvPr/>
            </p:nvSpPr>
            <p:spPr bwMode="auto">
              <a:xfrm>
                <a:off x="1749" y="3255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87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Rectangle 207"/>
              <p:cNvSpPr>
                <a:spLocks noChangeArrowheads="1"/>
              </p:cNvSpPr>
              <p:nvPr/>
            </p:nvSpPr>
            <p:spPr bwMode="auto">
              <a:xfrm>
                <a:off x="832" y="3348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98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Rectangle 208"/>
              <p:cNvSpPr>
                <a:spLocks noChangeArrowheads="1"/>
              </p:cNvSpPr>
              <p:nvPr/>
            </p:nvSpPr>
            <p:spPr bwMode="auto">
              <a:xfrm>
                <a:off x="1411" y="2607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69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Rectangle 209"/>
              <p:cNvSpPr>
                <a:spLocks noChangeArrowheads="1"/>
              </p:cNvSpPr>
              <p:nvPr/>
            </p:nvSpPr>
            <p:spPr bwMode="auto">
              <a:xfrm>
                <a:off x="1387" y="2463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76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Rectangle 210"/>
              <p:cNvSpPr>
                <a:spLocks noChangeArrowheads="1"/>
              </p:cNvSpPr>
              <p:nvPr/>
            </p:nvSpPr>
            <p:spPr bwMode="auto">
              <a:xfrm>
                <a:off x="1407" y="1995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64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Rectangle 211"/>
              <p:cNvSpPr>
                <a:spLocks noChangeArrowheads="1"/>
              </p:cNvSpPr>
              <p:nvPr/>
            </p:nvSpPr>
            <p:spPr bwMode="auto">
              <a:xfrm>
                <a:off x="1296" y="1527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62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Rectangle 212"/>
              <p:cNvSpPr>
                <a:spLocks noChangeArrowheads="1"/>
              </p:cNvSpPr>
              <p:nvPr/>
            </p:nvSpPr>
            <p:spPr bwMode="auto">
              <a:xfrm>
                <a:off x="1362" y="982"/>
                <a:ext cx="1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ahoma" pitchFamily="34" charset="0"/>
                    <a:cs typeface="Arial" pitchFamily="34" charset="0"/>
                  </a:rPr>
                  <a:t>63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Line 213"/>
              <p:cNvSpPr>
                <a:spLocks noChangeShapeType="1"/>
              </p:cNvSpPr>
              <p:nvPr/>
            </p:nvSpPr>
            <p:spPr bwMode="auto">
              <a:xfrm>
                <a:off x="292" y="5389"/>
                <a:ext cx="255" cy="0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04" name="Line 214"/>
              <p:cNvSpPr>
                <a:spLocks noChangeShapeType="1"/>
              </p:cNvSpPr>
              <p:nvPr/>
            </p:nvSpPr>
            <p:spPr bwMode="auto">
              <a:xfrm>
                <a:off x="292" y="5365"/>
                <a:ext cx="0" cy="48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05" name="Line 215"/>
              <p:cNvSpPr>
                <a:spLocks noChangeShapeType="1"/>
              </p:cNvSpPr>
              <p:nvPr/>
            </p:nvSpPr>
            <p:spPr bwMode="auto">
              <a:xfrm>
                <a:off x="547" y="5365"/>
                <a:ext cx="0" cy="48"/>
              </a:xfrm>
              <a:prstGeom prst="line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Y"/>
              </a:p>
            </p:txBody>
          </p:sp>
          <p:sp>
            <p:nvSpPr>
              <p:cNvPr id="106" name="Rectangle 216"/>
              <p:cNvSpPr>
                <a:spLocks noChangeArrowheads="1"/>
              </p:cNvSpPr>
              <p:nvPr/>
            </p:nvSpPr>
            <p:spPr bwMode="auto">
              <a:xfrm>
                <a:off x="339" y="5413"/>
                <a:ext cx="21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UY" altLang="es-UY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S Sans Serif"/>
                    <a:cs typeface="Arial" pitchFamily="34" charset="0"/>
                  </a:rPr>
                  <a:t>0.002</a:t>
                </a:r>
                <a:endParaRPr kumimoji="0" lang="es-UY" altLang="es-UY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7" name="106 Flecha izquierda"/>
            <p:cNvSpPr/>
            <p:nvPr/>
          </p:nvSpPr>
          <p:spPr>
            <a:xfrm>
              <a:off x="4421559" y="2982943"/>
              <a:ext cx="257817" cy="113476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388908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253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MS Sans Serif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prueba</dc:creator>
  <cp:lastModifiedBy>w10</cp:lastModifiedBy>
  <cp:revision>8</cp:revision>
  <cp:lastPrinted>2019-02-01T17:55:25Z</cp:lastPrinted>
  <dcterms:created xsi:type="dcterms:W3CDTF">2019-02-01T17:48:18Z</dcterms:created>
  <dcterms:modified xsi:type="dcterms:W3CDTF">2020-11-28T23:56:49Z</dcterms:modified>
</cp:coreProperties>
</file>