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85" r:id="rId4"/>
    <p:sldId id="290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15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76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01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7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02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69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14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08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40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2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72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3957-FED5-440B-85D3-D7A70DC07723}" type="datetimeFigureOut">
              <a:rPr lang="it-IT" smtClean="0"/>
              <a:pPr/>
              <a:t>29/11/2020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2643-F88E-4BC3-BE21-C3EDFF1BE4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104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2EFB16AF-9E03-48E8-B2F0-308AC8B0545B}"/>
              </a:ext>
            </a:extLst>
          </p:cNvPr>
          <p:cNvSpPr txBox="1"/>
          <p:nvPr/>
        </p:nvSpPr>
        <p:spPr>
          <a:xfrm>
            <a:off x="991508" y="3159778"/>
            <a:ext cx="4277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Local COVID-19 </a:t>
            </a:r>
            <a:r>
              <a:rPr lang="it-IT" sz="1200" b="1" dirty="0" err="1"/>
              <a:t>cases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303C5D-38F3-4CCA-BF90-E5F25D29C24E}"/>
              </a:ext>
            </a:extLst>
          </p:cNvPr>
          <p:cNvSpPr txBox="1"/>
          <p:nvPr/>
        </p:nvSpPr>
        <p:spPr>
          <a:xfrm rot="16200000">
            <a:off x="-614689" y="616741"/>
            <a:ext cx="2863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4917" y="29139"/>
            <a:ext cx="3526771" cy="3195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-17931" y="46664"/>
            <a:ext cx="138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Figure 1S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D1C35AB-1311-4A01-8F4B-8CEC09142671}"/>
              </a:ext>
            </a:extLst>
          </p:cNvPr>
          <p:cNvSpPr txBox="1"/>
          <p:nvPr/>
        </p:nvSpPr>
        <p:spPr>
          <a:xfrm rot="16200000">
            <a:off x="3513611" y="645932"/>
            <a:ext cx="280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EF49151-669F-49D0-8193-7E37871F32C2}"/>
              </a:ext>
            </a:extLst>
          </p:cNvPr>
          <p:cNvSpPr txBox="1"/>
          <p:nvPr/>
        </p:nvSpPr>
        <p:spPr>
          <a:xfrm>
            <a:off x="5013122" y="3152520"/>
            <a:ext cx="4155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National COVID-19 </a:t>
            </a:r>
            <a:r>
              <a:rPr lang="it-IT" sz="1200" b="1" dirty="0" err="1"/>
              <a:t>cases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B7514E04-8060-48F7-955E-6709F4047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2261" y="35902"/>
            <a:ext cx="3510338" cy="312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2DED3FA-DFA8-430A-B917-0CB91C97E3E2}"/>
              </a:ext>
            </a:extLst>
          </p:cNvPr>
          <p:cNvSpPr txBox="1"/>
          <p:nvPr/>
        </p:nvSpPr>
        <p:spPr>
          <a:xfrm rot="16200000">
            <a:off x="-639069" y="4118782"/>
            <a:ext cx="2796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24CA86C-738D-44DE-BDD9-521950B061E1}"/>
              </a:ext>
            </a:extLst>
          </p:cNvPr>
          <p:cNvSpPr txBox="1"/>
          <p:nvPr/>
        </p:nvSpPr>
        <p:spPr>
          <a:xfrm>
            <a:off x="940619" y="6586211"/>
            <a:ext cx="3997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Local COVID-19 </a:t>
            </a:r>
            <a:r>
              <a:rPr lang="it-IT" sz="1200" b="1" dirty="0" err="1"/>
              <a:t>deaths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05F9B890-22A8-4A31-B943-031D2B504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4648" y="3371900"/>
            <a:ext cx="3577040" cy="328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A88B9B0-50B8-4033-A237-AEA0048F84A0}"/>
              </a:ext>
            </a:extLst>
          </p:cNvPr>
          <p:cNvSpPr txBox="1"/>
          <p:nvPr/>
        </p:nvSpPr>
        <p:spPr>
          <a:xfrm rot="16200000">
            <a:off x="3584549" y="4146976"/>
            <a:ext cx="2706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ECA4B98-5809-4EE3-A9E7-1021C9271672}"/>
              </a:ext>
            </a:extLst>
          </p:cNvPr>
          <p:cNvSpPr txBox="1"/>
          <p:nvPr/>
        </p:nvSpPr>
        <p:spPr>
          <a:xfrm>
            <a:off x="4862074" y="6588392"/>
            <a:ext cx="4163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National COVID-19 </a:t>
            </a:r>
            <a:r>
              <a:rPr lang="it-IT" sz="1200" b="1" dirty="0" err="1"/>
              <a:t>deaths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23" name="Picture 2">
            <a:extLst>
              <a:ext uri="{FF2B5EF4-FFF2-40B4-BE49-F238E27FC236}">
                <a16:creationId xmlns:a16="http://schemas.microsoft.com/office/drawing/2014/main" id="{28AE38F0-9AFD-4F71-9AE3-24D53247C7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5833" y="3380699"/>
            <a:ext cx="3506766" cy="321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646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0BBA75-66F0-44E2-B8B6-EFB63DADD9C4}"/>
              </a:ext>
            </a:extLst>
          </p:cNvPr>
          <p:cNvSpPr txBox="1"/>
          <p:nvPr/>
        </p:nvSpPr>
        <p:spPr>
          <a:xfrm rot="16200000">
            <a:off x="-743447" y="313867"/>
            <a:ext cx="3289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8EA1336-476B-43CA-8CF7-F1016AEA98EE}"/>
              </a:ext>
            </a:extLst>
          </p:cNvPr>
          <p:cNvSpPr txBox="1"/>
          <p:nvPr/>
        </p:nvSpPr>
        <p:spPr>
          <a:xfrm>
            <a:off x="1091849" y="3167709"/>
            <a:ext cx="3866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Local COVID-19 </a:t>
            </a:r>
            <a:r>
              <a:rPr lang="it-IT" sz="1200" b="1" dirty="0" err="1"/>
              <a:t>cases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2361" y="53247"/>
            <a:ext cx="3630971" cy="318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-17930" y="71716"/>
            <a:ext cx="114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Figure 2S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6CFAA7B-F355-4AED-A746-7CFB11FACD52}"/>
              </a:ext>
            </a:extLst>
          </p:cNvPr>
          <p:cNvSpPr txBox="1"/>
          <p:nvPr/>
        </p:nvSpPr>
        <p:spPr>
          <a:xfrm rot="16200000">
            <a:off x="3356923" y="240388"/>
            <a:ext cx="3442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EBEDCE9-912B-426F-BC10-3602AE07DCD1}"/>
              </a:ext>
            </a:extLst>
          </p:cNvPr>
          <p:cNvSpPr txBox="1"/>
          <p:nvPr/>
        </p:nvSpPr>
        <p:spPr>
          <a:xfrm>
            <a:off x="5175719" y="3157674"/>
            <a:ext cx="5058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National COVID-19 </a:t>
            </a:r>
            <a:r>
              <a:rPr lang="it-IT" sz="1200" b="1" dirty="0" err="1"/>
              <a:t>cases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F9C70685-DF01-4BDE-9445-90F500390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94" y="-21787"/>
            <a:ext cx="3630972" cy="326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9B60F27-A7C7-466A-A5AA-3E3185D6A841}"/>
              </a:ext>
            </a:extLst>
          </p:cNvPr>
          <p:cNvSpPr txBox="1"/>
          <p:nvPr/>
        </p:nvSpPr>
        <p:spPr>
          <a:xfrm rot="16200000">
            <a:off x="-810631" y="3654082"/>
            <a:ext cx="3334739" cy="281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F1251C4-34C4-4766-91F8-B5C20D8DF66D}"/>
              </a:ext>
            </a:extLst>
          </p:cNvPr>
          <p:cNvSpPr txBox="1"/>
          <p:nvPr/>
        </p:nvSpPr>
        <p:spPr>
          <a:xfrm>
            <a:off x="1062617" y="6610163"/>
            <a:ext cx="4736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Local COVID-19 </a:t>
            </a:r>
            <a:r>
              <a:rPr lang="it-IT" sz="1200" b="1" dirty="0" err="1"/>
              <a:t>deaths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D0CA84AC-10C3-4E4B-8838-1D8DEF805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4373" y="3372154"/>
            <a:ext cx="3630971" cy="328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8C8E026-32E3-46C5-8FEE-A27BF96E8256}"/>
              </a:ext>
            </a:extLst>
          </p:cNvPr>
          <p:cNvSpPr txBox="1"/>
          <p:nvPr/>
        </p:nvSpPr>
        <p:spPr>
          <a:xfrm rot="16200000">
            <a:off x="3699763" y="3929178"/>
            <a:ext cx="28607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Incidence</a:t>
            </a:r>
            <a:r>
              <a:rPr lang="it-IT" sz="1200" b="1" dirty="0"/>
              <a:t> rate ratio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B9BB3E7-3F4A-4757-99F7-875658311BD3}"/>
              </a:ext>
            </a:extLst>
          </p:cNvPr>
          <p:cNvSpPr txBox="1"/>
          <p:nvPr/>
        </p:nvSpPr>
        <p:spPr>
          <a:xfrm>
            <a:off x="5087249" y="6577104"/>
            <a:ext cx="4191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 err="1"/>
              <a:t>Number</a:t>
            </a:r>
            <a:r>
              <a:rPr lang="it-IT" sz="1200" b="1" dirty="0"/>
              <a:t> of National COVID-19 </a:t>
            </a:r>
            <a:r>
              <a:rPr lang="it-IT" sz="1200" b="1" dirty="0" err="1"/>
              <a:t>deaths</a:t>
            </a:r>
            <a:r>
              <a:rPr lang="it-IT" sz="1200" b="1" dirty="0"/>
              <a:t> per </a:t>
            </a:r>
            <a:r>
              <a:rPr lang="it-IT" sz="1200" b="1" dirty="0" err="1"/>
              <a:t>Million</a:t>
            </a:r>
            <a:r>
              <a:rPr lang="it-IT" sz="1200" b="1" dirty="0"/>
              <a:t> </a:t>
            </a:r>
            <a:r>
              <a:rPr lang="it-IT" sz="1200" b="1" dirty="0" err="1"/>
              <a:t>Residents</a:t>
            </a:r>
            <a:endParaRPr lang="it-IT" sz="1200" b="1" dirty="0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0C078764-805C-425A-8C02-C894E82AF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3895" y="3385290"/>
            <a:ext cx="3697230" cy="323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3468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DF023E8-5E5E-4F33-AA9D-4D1A7259A89B}"/>
              </a:ext>
            </a:extLst>
          </p:cNvPr>
          <p:cNvSpPr txBox="1"/>
          <p:nvPr/>
        </p:nvSpPr>
        <p:spPr>
          <a:xfrm>
            <a:off x="870856" y="-29030"/>
            <a:ext cx="317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 DIABETES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CCE699-2B2C-4204-AC8B-09A9933591CD}"/>
              </a:ext>
            </a:extLst>
          </p:cNvPr>
          <p:cNvSpPr txBox="1"/>
          <p:nvPr/>
        </p:nvSpPr>
        <p:spPr>
          <a:xfrm>
            <a:off x="5442857" y="0"/>
            <a:ext cx="317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WITHOUT DIABETES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3112"/>
          <a:stretch>
            <a:fillRect/>
          </a:stretch>
        </p:blipFill>
        <p:spPr bwMode="auto">
          <a:xfrm>
            <a:off x="4921624" y="403418"/>
            <a:ext cx="4186515" cy="58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645" y="421341"/>
            <a:ext cx="4361292" cy="586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-17930" y="71716"/>
            <a:ext cx="14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Figure 3S</a:t>
            </a:r>
          </a:p>
        </p:txBody>
      </p:sp>
      <p:sp>
        <p:nvSpPr>
          <p:cNvPr id="8" name="CasellaDiTesto 7"/>
          <p:cNvSpPr txBox="1"/>
          <p:nvPr/>
        </p:nvSpPr>
        <p:spPr>
          <a:xfrm rot="16200000">
            <a:off x="-1187820" y="2985248"/>
            <a:ext cx="2554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Incidence</a:t>
            </a:r>
            <a:r>
              <a:rPr lang="it-IT" b="1" dirty="0"/>
              <a:t> Rate </a:t>
            </a:r>
            <a:r>
              <a:rPr lang="it-IT" b="1" dirty="0" err="1"/>
              <a:t>Ratio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 rot="16200000">
            <a:off x="3518650" y="2976281"/>
            <a:ext cx="2554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Incidence</a:t>
            </a:r>
            <a:r>
              <a:rPr lang="it-IT" b="1" dirty="0"/>
              <a:t> Rate </a:t>
            </a:r>
            <a:r>
              <a:rPr lang="it-IT" b="1" dirty="0" err="1"/>
              <a:t>Ratio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4644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DF023E8-5E5E-4F33-AA9D-4D1A7259A89B}"/>
              </a:ext>
            </a:extLst>
          </p:cNvPr>
          <p:cNvSpPr txBox="1"/>
          <p:nvPr/>
        </p:nvSpPr>
        <p:spPr>
          <a:xfrm>
            <a:off x="938799" y="992346"/>
            <a:ext cx="314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 DIABETES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68363C0-82D3-4B95-B32C-8D342D6E43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4" t="6474" b="5705"/>
          <a:stretch/>
        </p:blipFill>
        <p:spPr>
          <a:xfrm>
            <a:off x="417014" y="1391433"/>
            <a:ext cx="4275607" cy="323162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3C0FA0-4381-4046-883C-95E73EAFFEC6}"/>
              </a:ext>
            </a:extLst>
          </p:cNvPr>
          <p:cNvSpPr txBox="1"/>
          <p:nvPr/>
        </p:nvSpPr>
        <p:spPr>
          <a:xfrm rot="16200000">
            <a:off x="-1401407" y="2695329"/>
            <a:ext cx="3326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/>
              <a:t>Number</a:t>
            </a:r>
            <a:r>
              <a:rPr lang="it-IT" sz="1400" dirty="0"/>
              <a:t> of </a:t>
            </a:r>
            <a:r>
              <a:rPr lang="it-IT" sz="1400" dirty="0" err="1"/>
              <a:t>Primary</a:t>
            </a:r>
            <a:r>
              <a:rPr lang="it-IT" sz="1400" dirty="0"/>
              <a:t> PCI per </a:t>
            </a:r>
            <a:r>
              <a:rPr lang="it-IT" sz="1400" dirty="0" err="1"/>
              <a:t>million</a:t>
            </a:r>
            <a:r>
              <a:rPr lang="it-IT" sz="1400" dirty="0"/>
              <a:t> </a:t>
            </a:r>
            <a:r>
              <a:rPr lang="it-IT" sz="1400" dirty="0" err="1"/>
              <a:t>residents</a:t>
            </a:r>
            <a:r>
              <a:rPr lang="it-IT" sz="1400" dirty="0"/>
              <a:t> with </a:t>
            </a:r>
            <a:r>
              <a:rPr lang="it-IT" sz="1400" dirty="0" err="1"/>
              <a:t>diabetes</a:t>
            </a:r>
            <a:r>
              <a:rPr lang="it-IT" sz="1400" dirty="0"/>
              <a:t>/</a:t>
            </a:r>
            <a:r>
              <a:rPr lang="it-IT" sz="1400" dirty="0" err="1"/>
              <a:t>year</a:t>
            </a:r>
            <a:r>
              <a:rPr lang="it-IT" sz="1400" dirty="0"/>
              <a:t> (2020)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257C421-BF3C-4B20-AF19-F598D786BF7F}"/>
              </a:ext>
            </a:extLst>
          </p:cNvPr>
          <p:cNvSpPr txBox="1"/>
          <p:nvPr/>
        </p:nvSpPr>
        <p:spPr>
          <a:xfrm>
            <a:off x="497093" y="4661373"/>
            <a:ext cx="4075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/>
              <a:t>Number</a:t>
            </a:r>
            <a:r>
              <a:rPr lang="it-IT" sz="1400" dirty="0"/>
              <a:t> of </a:t>
            </a:r>
            <a:r>
              <a:rPr lang="it-IT" sz="1400" dirty="0" err="1"/>
              <a:t>Primary</a:t>
            </a:r>
            <a:r>
              <a:rPr lang="it-IT" sz="1400" dirty="0"/>
              <a:t> PCI per </a:t>
            </a:r>
            <a:r>
              <a:rPr lang="it-IT" sz="1400" dirty="0" err="1"/>
              <a:t>million</a:t>
            </a:r>
            <a:r>
              <a:rPr lang="it-IT" sz="1400" dirty="0"/>
              <a:t> </a:t>
            </a:r>
            <a:r>
              <a:rPr lang="it-IT" sz="1400" dirty="0" err="1"/>
              <a:t>residents</a:t>
            </a:r>
            <a:r>
              <a:rPr lang="it-IT" sz="1400" dirty="0"/>
              <a:t> with </a:t>
            </a:r>
            <a:r>
              <a:rPr lang="it-IT" sz="1400" dirty="0" err="1"/>
              <a:t>diabetes</a:t>
            </a:r>
            <a:r>
              <a:rPr lang="it-IT" sz="1400" dirty="0"/>
              <a:t>/</a:t>
            </a:r>
            <a:r>
              <a:rPr lang="it-IT" sz="1400" dirty="0" err="1"/>
              <a:t>year</a:t>
            </a:r>
            <a:r>
              <a:rPr lang="it-IT" sz="1400" dirty="0"/>
              <a:t> (2019)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-17930" y="71716"/>
            <a:ext cx="134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Figure 4S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FB2CE3B-2959-4880-854B-07314506189F}"/>
              </a:ext>
            </a:extLst>
          </p:cNvPr>
          <p:cNvSpPr txBox="1"/>
          <p:nvPr/>
        </p:nvSpPr>
        <p:spPr>
          <a:xfrm>
            <a:off x="5350914" y="992346"/>
            <a:ext cx="342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WITHOUT DIABETES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80C0745-3738-4B99-9DD1-B8C7A699B6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79" t="6701" b="5040"/>
          <a:stretch/>
        </p:blipFill>
        <p:spPr>
          <a:xfrm>
            <a:off x="4960924" y="1446754"/>
            <a:ext cx="4268009" cy="3254243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E65ACC5-7843-4CAB-AD6A-71F07C53F9D1}"/>
              </a:ext>
            </a:extLst>
          </p:cNvPr>
          <p:cNvSpPr txBox="1"/>
          <p:nvPr/>
        </p:nvSpPr>
        <p:spPr>
          <a:xfrm rot="16200000">
            <a:off x="2982159" y="2852472"/>
            <a:ext cx="3761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/>
              <a:t>Number</a:t>
            </a:r>
            <a:r>
              <a:rPr lang="it-IT" sz="1400" dirty="0"/>
              <a:t> of </a:t>
            </a:r>
            <a:r>
              <a:rPr lang="it-IT" sz="1400" dirty="0" err="1"/>
              <a:t>Primary</a:t>
            </a:r>
            <a:r>
              <a:rPr lang="it-IT" sz="1400" dirty="0"/>
              <a:t> PCI per </a:t>
            </a:r>
            <a:r>
              <a:rPr lang="it-IT" sz="1400" dirty="0" err="1"/>
              <a:t>million</a:t>
            </a:r>
            <a:r>
              <a:rPr lang="it-IT" sz="1400" dirty="0"/>
              <a:t> </a:t>
            </a:r>
            <a:r>
              <a:rPr lang="it-IT" sz="1400" dirty="0" err="1"/>
              <a:t>residents</a:t>
            </a:r>
            <a:r>
              <a:rPr lang="it-IT" sz="1400" dirty="0"/>
              <a:t> </a:t>
            </a:r>
            <a:r>
              <a:rPr lang="it-IT" sz="1400" dirty="0" err="1"/>
              <a:t>without</a:t>
            </a:r>
            <a:r>
              <a:rPr lang="it-IT" sz="1400" dirty="0"/>
              <a:t> </a:t>
            </a:r>
            <a:r>
              <a:rPr lang="it-IT" sz="1400" dirty="0" err="1"/>
              <a:t>diabetes</a:t>
            </a:r>
            <a:r>
              <a:rPr lang="it-IT" sz="1400" dirty="0"/>
              <a:t>/</a:t>
            </a:r>
            <a:r>
              <a:rPr lang="it-IT" sz="1400" dirty="0" err="1"/>
              <a:t>year</a:t>
            </a:r>
            <a:r>
              <a:rPr lang="it-IT" sz="1400" dirty="0"/>
              <a:t> (2020)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92A0E29-2DBA-4DC0-BF3A-869A66504B68}"/>
              </a:ext>
            </a:extLst>
          </p:cNvPr>
          <p:cNvSpPr txBox="1"/>
          <p:nvPr/>
        </p:nvSpPr>
        <p:spPr>
          <a:xfrm>
            <a:off x="4834945" y="4692151"/>
            <a:ext cx="4343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/>
              <a:t>Number</a:t>
            </a:r>
            <a:r>
              <a:rPr lang="it-IT" sz="1400" dirty="0"/>
              <a:t> of </a:t>
            </a:r>
            <a:r>
              <a:rPr lang="it-IT" sz="1400" dirty="0" err="1"/>
              <a:t>Primary</a:t>
            </a:r>
            <a:r>
              <a:rPr lang="it-IT" sz="1400" dirty="0"/>
              <a:t> PCI per </a:t>
            </a:r>
            <a:r>
              <a:rPr lang="it-IT" sz="1400" dirty="0" err="1"/>
              <a:t>million</a:t>
            </a:r>
            <a:r>
              <a:rPr lang="it-IT" sz="1400" dirty="0"/>
              <a:t> </a:t>
            </a:r>
            <a:r>
              <a:rPr lang="it-IT" sz="1400" dirty="0" err="1"/>
              <a:t>residents</a:t>
            </a:r>
            <a:r>
              <a:rPr lang="it-IT" sz="1400" dirty="0"/>
              <a:t> </a:t>
            </a:r>
            <a:r>
              <a:rPr lang="it-IT" sz="1400" dirty="0" err="1"/>
              <a:t>without</a:t>
            </a:r>
            <a:r>
              <a:rPr lang="it-IT" sz="1400" dirty="0"/>
              <a:t> </a:t>
            </a:r>
            <a:r>
              <a:rPr lang="it-IT" sz="1400" dirty="0" err="1"/>
              <a:t>diabetes</a:t>
            </a:r>
            <a:r>
              <a:rPr lang="it-IT" sz="1400" dirty="0"/>
              <a:t>/</a:t>
            </a:r>
            <a:r>
              <a:rPr lang="it-IT" sz="1400" dirty="0" err="1"/>
              <a:t>year</a:t>
            </a:r>
            <a:r>
              <a:rPr lang="it-IT" sz="1400" dirty="0"/>
              <a:t> (2019)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C2CFD6AB-6021-4F27-BC48-84AD1D8161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2" t="7122" r="52028" b="84130"/>
          <a:stretch/>
        </p:blipFill>
        <p:spPr>
          <a:xfrm>
            <a:off x="5184640" y="1454157"/>
            <a:ext cx="2560929" cy="523220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A1856971-E93A-4ACA-A71F-6B86F7E83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62" t="7122" r="52028" b="84130"/>
          <a:stretch/>
        </p:blipFill>
        <p:spPr>
          <a:xfrm>
            <a:off x="625858" y="1432911"/>
            <a:ext cx="2664919" cy="54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15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DF023E8-5E5E-4F33-AA9D-4D1A7259A89B}"/>
              </a:ext>
            </a:extLst>
          </p:cNvPr>
          <p:cNvSpPr txBox="1"/>
          <p:nvPr/>
        </p:nvSpPr>
        <p:spPr>
          <a:xfrm>
            <a:off x="965014" y="33600"/>
            <a:ext cx="317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 DIABETES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27F83A4-D311-41B0-9A39-46AD2BBD3A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47" r="11183" b="4051"/>
          <a:stretch/>
        </p:blipFill>
        <p:spPr>
          <a:xfrm>
            <a:off x="591114" y="479685"/>
            <a:ext cx="3898380" cy="594416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95F1FD-4BEF-4361-A143-84413C6C135D}"/>
              </a:ext>
            </a:extLst>
          </p:cNvPr>
          <p:cNvSpPr txBox="1"/>
          <p:nvPr/>
        </p:nvSpPr>
        <p:spPr>
          <a:xfrm>
            <a:off x="2060107" y="6510278"/>
            <a:ext cx="27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GENDER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88F429E-9F1A-4084-989C-348944B9B9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39" r="10092" b="3977"/>
          <a:stretch/>
        </p:blipFill>
        <p:spPr>
          <a:xfrm>
            <a:off x="5269731" y="524655"/>
            <a:ext cx="3898379" cy="594416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9F818DE-32E8-47E2-B41C-4E5CC3EB0930}"/>
              </a:ext>
            </a:extLst>
          </p:cNvPr>
          <p:cNvSpPr txBox="1"/>
          <p:nvPr/>
        </p:nvSpPr>
        <p:spPr>
          <a:xfrm>
            <a:off x="5666804" y="26038"/>
            <a:ext cx="317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WITHOUT DIABATES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AACC7CB-7BA7-4B99-A26C-91C027622B4D}"/>
              </a:ext>
            </a:extLst>
          </p:cNvPr>
          <p:cNvSpPr txBox="1"/>
          <p:nvPr/>
        </p:nvSpPr>
        <p:spPr>
          <a:xfrm>
            <a:off x="1286759" y="6297813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Female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F69E3E8-3B6D-4FA1-BCD2-789B11C5B5E0}"/>
              </a:ext>
            </a:extLst>
          </p:cNvPr>
          <p:cNvSpPr txBox="1"/>
          <p:nvPr/>
        </p:nvSpPr>
        <p:spPr>
          <a:xfrm>
            <a:off x="3144830" y="6297813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Male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51310CD-AF04-4E47-B344-111660F290DD}"/>
              </a:ext>
            </a:extLst>
          </p:cNvPr>
          <p:cNvSpPr txBox="1"/>
          <p:nvPr/>
        </p:nvSpPr>
        <p:spPr>
          <a:xfrm>
            <a:off x="6703357" y="6547418"/>
            <a:ext cx="273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GENDER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CBA608F-51CC-4FD8-B58F-EE521CAAEBAD}"/>
              </a:ext>
            </a:extLst>
          </p:cNvPr>
          <p:cNvSpPr txBox="1"/>
          <p:nvPr/>
        </p:nvSpPr>
        <p:spPr>
          <a:xfrm>
            <a:off x="5930009" y="6334953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Female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ED5ED40-F69E-4C7C-9E6F-B5449BB215F8}"/>
              </a:ext>
            </a:extLst>
          </p:cNvPr>
          <p:cNvSpPr txBox="1"/>
          <p:nvPr/>
        </p:nvSpPr>
        <p:spPr>
          <a:xfrm>
            <a:off x="7788080" y="6334953"/>
            <a:ext cx="107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Male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9FA343B-F92A-49F7-AADC-F39E42DBE904}"/>
              </a:ext>
            </a:extLst>
          </p:cNvPr>
          <p:cNvSpPr/>
          <p:nvPr/>
        </p:nvSpPr>
        <p:spPr>
          <a:xfrm>
            <a:off x="4523804" y="322230"/>
            <a:ext cx="227742" cy="1767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B70413E-B2A2-4CA2-984B-4891D1570D24}"/>
              </a:ext>
            </a:extLst>
          </p:cNvPr>
          <p:cNvSpPr/>
          <p:nvPr/>
        </p:nvSpPr>
        <p:spPr>
          <a:xfrm>
            <a:off x="4523804" y="29735"/>
            <a:ext cx="227742" cy="17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0CE6BC6-7DD2-4539-85BD-701E3CF3EA01}"/>
              </a:ext>
            </a:extLst>
          </p:cNvPr>
          <p:cNvSpPr txBox="1"/>
          <p:nvPr/>
        </p:nvSpPr>
        <p:spPr>
          <a:xfrm>
            <a:off x="4772847" y="-70624"/>
            <a:ext cx="83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2019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91FFBDC-409F-48D0-9A00-980A6F151B40}"/>
              </a:ext>
            </a:extLst>
          </p:cNvPr>
          <p:cNvSpPr txBox="1"/>
          <p:nvPr/>
        </p:nvSpPr>
        <p:spPr>
          <a:xfrm>
            <a:off x="4769133" y="237890"/>
            <a:ext cx="83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2020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F679FAFF-2BBC-43F3-8199-6A229506870A}"/>
              </a:ext>
            </a:extLst>
          </p:cNvPr>
          <p:cNvSpPr txBox="1"/>
          <p:nvPr/>
        </p:nvSpPr>
        <p:spPr>
          <a:xfrm rot="16200000">
            <a:off x="-2723806" y="3039458"/>
            <a:ext cx="5701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Number</a:t>
            </a:r>
            <a:r>
              <a:rPr lang="it-IT" sz="1600" dirty="0"/>
              <a:t> of </a:t>
            </a:r>
            <a:r>
              <a:rPr lang="it-IT" sz="1600" dirty="0" err="1"/>
              <a:t>Primary</a:t>
            </a:r>
            <a:r>
              <a:rPr lang="it-IT" sz="1600" dirty="0"/>
              <a:t> PCI per </a:t>
            </a:r>
            <a:r>
              <a:rPr lang="it-IT" sz="1600" dirty="0" err="1"/>
              <a:t>million</a:t>
            </a:r>
            <a:r>
              <a:rPr lang="it-IT" sz="1600" dirty="0"/>
              <a:t> </a:t>
            </a:r>
            <a:r>
              <a:rPr lang="it-IT" sz="1600" dirty="0" err="1"/>
              <a:t>diabetic</a:t>
            </a:r>
            <a:r>
              <a:rPr lang="it-IT" sz="1600" dirty="0"/>
              <a:t> </a:t>
            </a:r>
            <a:r>
              <a:rPr lang="it-IT" sz="1600" dirty="0" err="1"/>
              <a:t>residents</a:t>
            </a:r>
            <a:r>
              <a:rPr lang="it-IT" sz="1600" dirty="0"/>
              <a:t>/</a:t>
            </a:r>
            <a:r>
              <a:rPr lang="it-IT" sz="1600" dirty="0" err="1"/>
              <a:t>year</a:t>
            </a:r>
            <a:endParaRPr lang="it-IT" sz="16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3D10BCAC-2067-4020-859A-5F4CD7E02327}"/>
              </a:ext>
            </a:extLst>
          </p:cNvPr>
          <p:cNvSpPr txBox="1"/>
          <p:nvPr/>
        </p:nvSpPr>
        <p:spPr>
          <a:xfrm>
            <a:off x="189383" y="4944848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1000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5235310A-AB53-4D0E-9F3C-BB38F62FD34A}"/>
              </a:ext>
            </a:extLst>
          </p:cNvPr>
          <p:cNvSpPr txBox="1"/>
          <p:nvPr/>
        </p:nvSpPr>
        <p:spPr>
          <a:xfrm>
            <a:off x="205152" y="3925353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2000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BFFF749-596B-43BA-99EF-94D657E07D76}"/>
              </a:ext>
            </a:extLst>
          </p:cNvPr>
          <p:cNvSpPr txBox="1"/>
          <p:nvPr/>
        </p:nvSpPr>
        <p:spPr>
          <a:xfrm>
            <a:off x="191568" y="2903760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3000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2B2970C5-9E67-4D32-A2F1-CB58DBAD1A24}"/>
              </a:ext>
            </a:extLst>
          </p:cNvPr>
          <p:cNvSpPr txBox="1"/>
          <p:nvPr/>
        </p:nvSpPr>
        <p:spPr>
          <a:xfrm>
            <a:off x="198109" y="1873114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4000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6BFED29-831E-4A8B-9C06-86FA316CD2B6}"/>
              </a:ext>
            </a:extLst>
          </p:cNvPr>
          <p:cNvSpPr txBox="1"/>
          <p:nvPr/>
        </p:nvSpPr>
        <p:spPr>
          <a:xfrm>
            <a:off x="220505" y="842381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5000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E7CE6B7-FDD1-4275-B125-74C357FC4802}"/>
              </a:ext>
            </a:extLst>
          </p:cNvPr>
          <p:cNvSpPr txBox="1"/>
          <p:nvPr/>
        </p:nvSpPr>
        <p:spPr>
          <a:xfrm>
            <a:off x="420955" y="5985944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0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9AF7E70-C4A5-4FB9-BE59-ACC7F45054D3}"/>
              </a:ext>
            </a:extLst>
          </p:cNvPr>
          <p:cNvSpPr txBox="1"/>
          <p:nvPr/>
        </p:nvSpPr>
        <p:spPr>
          <a:xfrm>
            <a:off x="4799664" y="1279111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1500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B1128870-AB84-493E-8BE9-FC9DC3E784C6}"/>
              </a:ext>
            </a:extLst>
          </p:cNvPr>
          <p:cNvSpPr txBox="1"/>
          <p:nvPr/>
        </p:nvSpPr>
        <p:spPr>
          <a:xfrm>
            <a:off x="4816658" y="2870606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1000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315E5993-5B3E-44AD-A9C0-20791DAFE4CE}"/>
              </a:ext>
            </a:extLst>
          </p:cNvPr>
          <p:cNvSpPr txBox="1"/>
          <p:nvPr/>
        </p:nvSpPr>
        <p:spPr>
          <a:xfrm>
            <a:off x="4880826" y="4429611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500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EB38308C-78DC-4151-A6FF-B8E664BF65FF}"/>
              </a:ext>
            </a:extLst>
          </p:cNvPr>
          <p:cNvSpPr txBox="1"/>
          <p:nvPr/>
        </p:nvSpPr>
        <p:spPr>
          <a:xfrm rot="16200000">
            <a:off x="1849488" y="3168390"/>
            <a:ext cx="5701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Number</a:t>
            </a:r>
            <a:r>
              <a:rPr lang="it-IT" sz="1600" dirty="0"/>
              <a:t> of </a:t>
            </a:r>
            <a:r>
              <a:rPr lang="it-IT" sz="1600" dirty="0" err="1"/>
              <a:t>Primary</a:t>
            </a:r>
            <a:r>
              <a:rPr lang="it-IT" sz="1600" dirty="0"/>
              <a:t> PCI per </a:t>
            </a:r>
            <a:r>
              <a:rPr lang="it-IT" sz="1600" dirty="0" err="1"/>
              <a:t>million</a:t>
            </a:r>
            <a:r>
              <a:rPr lang="it-IT" sz="1600" dirty="0"/>
              <a:t> non-</a:t>
            </a:r>
            <a:r>
              <a:rPr lang="it-IT" sz="1600" dirty="0" err="1"/>
              <a:t>diabetic</a:t>
            </a:r>
            <a:r>
              <a:rPr lang="it-IT" sz="1600" dirty="0"/>
              <a:t> </a:t>
            </a:r>
            <a:r>
              <a:rPr lang="it-IT" sz="1600" dirty="0" err="1"/>
              <a:t>residents</a:t>
            </a:r>
            <a:r>
              <a:rPr lang="it-IT" sz="1600" dirty="0"/>
              <a:t>/</a:t>
            </a:r>
            <a:r>
              <a:rPr lang="it-IT" sz="1600" dirty="0" err="1"/>
              <a:t>year</a:t>
            </a:r>
            <a:endParaRPr lang="it-IT" sz="1600" dirty="0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2D1CF99-5D1F-4B4A-939D-4E82B84E88AB}"/>
              </a:ext>
            </a:extLst>
          </p:cNvPr>
          <p:cNvSpPr txBox="1"/>
          <p:nvPr/>
        </p:nvSpPr>
        <p:spPr>
          <a:xfrm>
            <a:off x="5047473" y="6010120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0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6A8A91D-AF6E-4FD7-8248-716D6D4CA5E8}"/>
              </a:ext>
            </a:extLst>
          </p:cNvPr>
          <p:cNvSpPr txBox="1"/>
          <p:nvPr/>
        </p:nvSpPr>
        <p:spPr>
          <a:xfrm>
            <a:off x="781203" y="2424557"/>
            <a:ext cx="161086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IRR 0.86 </a:t>
            </a:r>
          </a:p>
          <a:p>
            <a:pPr algn="ctr"/>
            <a:r>
              <a:rPr lang="it-IT" sz="1300" b="1" dirty="0">
                <a:latin typeface="+mj-lt"/>
                <a:ea typeface="Times New Roman" panose="02020603050405020304" pitchFamily="18" charset="0"/>
              </a:rPr>
              <a:t>95% CI </a:t>
            </a:r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(0.74 - 0.98)                   p =   0.041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178DAA76-2C19-486E-B35F-932605276FEF}"/>
              </a:ext>
            </a:extLst>
          </p:cNvPr>
          <p:cNvSpPr txBox="1"/>
          <p:nvPr/>
        </p:nvSpPr>
        <p:spPr>
          <a:xfrm>
            <a:off x="2611610" y="2125061"/>
            <a:ext cx="160898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IRR 0.76 </a:t>
            </a:r>
          </a:p>
          <a:p>
            <a:pPr algn="ctr"/>
            <a:r>
              <a:rPr lang="it-IT" sz="1300" b="1" dirty="0">
                <a:latin typeface="+mj-lt"/>
                <a:ea typeface="Times New Roman" panose="02020603050405020304" pitchFamily="18" charset="0"/>
              </a:rPr>
              <a:t>95% CI </a:t>
            </a:r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(0.68 - 0.83)      p &lt; 0.001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D201AAA9-89E9-4C49-8A48-522CDA84411F}"/>
              </a:ext>
            </a:extLst>
          </p:cNvPr>
          <p:cNvSpPr txBox="1"/>
          <p:nvPr/>
        </p:nvSpPr>
        <p:spPr>
          <a:xfrm>
            <a:off x="2117391" y="766033"/>
            <a:ext cx="96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 = 0.14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201AAA9-89E9-4C49-8A48-522CDA84411F}"/>
              </a:ext>
            </a:extLst>
          </p:cNvPr>
          <p:cNvSpPr txBox="1"/>
          <p:nvPr/>
        </p:nvSpPr>
        <p:spPr>
          <a:xfrm>
            <a:off x="6814896" y="792922"/>
            <a:ext cx="96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 = 0.06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-17931" y="71716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Figure 5S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DAD30427-A3E1-4707-915E-94C4F712AEE2}"/>
              </a:ext>
            </a:extLst>
          </p:cNvPr>
          <p:cNvSpPr txBox="1"/>
          <p:nvPr/>
        </p:nvSpPr>
        <p:spPr>
          <a:xfrm>
            <a:off x="5343398" y="2277140"/>
            <a:ext cx="178410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IRR 0.76</a:t>
            </a:r>
          </a:p>
          <a:p>
            <a:pPr algn="ctr"/>
            <a:r>
              <a:rPr lang="it-IT" sz="1300" b="1" dirty="0">
                <a:latin typeface="+mj-lt"/>
                <a:ea typeface="Times New Roman" panose="02020603050405020304" pitchFamily="18" charset="0"/>
              </a:rPr>
              <a:t>95% CI </a:t>
            </a:r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(0.70 - 0.82)                   p  &lt; 0.001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CEFDF0AA-85A1-488C-B275-D37F2B8F17A9}"/>
              </a:ext>
            </a:extLst>
          </p:cNvPr>
          <p:cNvSpPr txBox="1"/>
          <p:nvPr/>
        </p:nvSpPr>
        <p:spPr>
          <a:xfrm>
            <a:off x="7473786" y="2164727"/>
            <a:ext cx="1572867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IRR 0..83</a:t>
            </a:r>
          </a:p>
          <a:p>
            <a:pPr algn="ctr"/>
            <a:r>
              <a:rPr lang="it-IT" sz="1300" b="1" dirty="0">
                <a:latin typeface="+mj-lt"/>
                <a:ea typeface="Times New Roman" panose="02020603050405020304" pitchFamily="18" charset="0"/>
              </a:rPr>
              <a:t>95% CI </a:t>
            </a:r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 (0.79 - 0.87)              p &lt; 0.001</a:t>
            </a:r>
          </a:p>
        </p:txBody>
      </p:sp>
    </p:spTree>
    <p:extLst>
      <p:ext uri="{BB962C8B-B14F-4D97-AF65-F5344CB8AC3E}">
        <p14:creationId xmlns:p14="http://schemas.microsoft.com/office/powerpoint/2010/main" val="365946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BDF023E8-5E5E-4F33-AA9D-4D1A7259A89B}"/>
              </a:ext>
            </a:extLst>
          </p:cNvPr>
          <p:cNvSpPr txBox="1"/>
          <p:nvPr/>
        </p:nvSpPr>
        <p:spPr>
          <a:xfrm>
            <a:off x="991803" y="57629"/>
            <a:ext cx="317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 DIABETES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BDC74EDC-FCA7-4772-83C0-8EFE29CDF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24" r="9441" b="4365"/>
          <a:stretch/>
        </p:blipFill>
        <p:spPr>
          <a:xfrm>
            <a:off x="825500" y="514960"/>
            <a:ext cx="3709826" cy="560187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14C2114-5876-48BC-B773-2DB9EA952AFB}"/>
              </a:ext>
            </a:extLst>
          </p:cNvPr>
          <p:cNvSpPr txBox="1"/>
          <p:nvPr/>
        </p:nvSpPr>
        <p:spPr>
          <a:xfrm>
            <a:off x="2530628" y="6391070"/>
            <a:ext cx="8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AGE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2337E9-43BF-431F-94E0-DB4C7C494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65" r="9938" b="4365"/>
          <a:stretch/>
        </p:blipFill>
        <p:spPr>
          <a:xfrm>
            <a:off x="5422899" y="537672"/>
            <a:ext cx="3672971" cy="560187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BFDE0B-E905-459E-BB19-3163D6D831DB}"/>
              </a:ext>
            </a:extLst>
          </p:cNvPr>
          <p:cNvSpPr txBox="1"/>
          <p:nvPr/>
        </p:nvSpPr>
        <p:spPr>
          <a:xfrm>
            <a:off x="5687906" y="49014"/>
            <a:ext cx="317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PATIENTS WITHOUT DIABETES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5C7DFFE-70A2-4E51-8DFA-59555FA5076C}"/>
              </a:ext>
            </a:extLst>
          </p:cNvPr>
          <p:cNvSpPr txBox="1"/>
          <p:nvPr/>
        </p:nvSpPr>
        <p:spPr>
          <a:xfrm>
            <a:off x="1583792" y="6049633"/>
            <a:ext cx="89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&gt; 75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FAA2C3-5253-4D1C-8A06-648FC9CC7E6F}"/>
              </a:ext>
            </a:extLst>
          </p:cNvPr>
          <p:cNvSpPr txBox="1"/>
          <p:nvPr/>
        </p:nvSpPr>
        <p:spPr>
          <a:xfrm>
            <a:off x="3257630" y="6055520"/>
            <a:ext cx="89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&lt;</a:t>
            </a:r>
            <a:r>
              <a:rPr lang="it-IT" dirty="0"/>
              <a:t> 75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0882824-2203-4139-92D7-6E5EA3D8B559}"/>
              </a:ext>
            </a:extLst>
          </p:cNvPr>
          <p:cNvSpPr txBox="1"/>
          <p:nvPr/>
        </p:nvSpPr>
        <p:spPr>
          <a:xfrm>
            <a:off x="7082884" y="6389790"/>
            <a:ext cx="8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AGE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AB28E24-4F36-40C0-865E-254916A30C61}"/>
              </a:ext>
            </a:extLst>
          </p:cNvPr>
          <p:cNvSpPr txBox="1"/>
          <p:nvPr/>
        </p:nvSpPr>
        <p:spPr>
          <a:xfrm>
            <a:off x="6136048" y="6048353"/>
            <a:ext cx="89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&gt; 75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2C910A81-4D8A-40FC-B5E1-8C6B89DFD1C6}"/>
              </a:ext>
            </a:extLst>
          </p:cNvPr>
          <p:cNvSpPr txBox="1"/>
          <p:nvPr/>
        </p:nvSpPr>
        <p:spPr>
          <a:xfrm>
            <a:off x="7809886" y="6054240"/>
            <a:ext cx="891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&lt;</a:t>
            </a:r>
            <a:r>
              <a:rPr lang="it-IT" dirty="0"/>
              <a:t> 75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7C63621-82BC-45CD-8DD4-5146F558206F}"/>
              </a:ext>
            </a:extLst>
          </p:cNvPr>
          <p:cNvSpPr/>
          <p:nvPr/>
        </p:nvSpPr>
        <p:spPr>
          <a:xfrm>
            <a:off x="4553252" y="322230"/>
            <a:ext cx="227742" cy="17671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37904D6E-3A8A-411E-8EA5-3463F274E893}"/>
              </a:ext>
            </a:extLst>
          </p:cNvPr>
          <p:cNvSpPr/>
          <p:nvPr/>
        </p:nvSpPr>
        <p:spPr>
          <a:xfrm>
            <a:off x="4553252" y="29735"/>
            <a:ext cx="227742" cy="17671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297FFAE-5160-4E2D-ADD8-2F1971F7AAAF}"/>
              </a:ext>
            </a:extLst>
          </p:cNvPr>
          <p:cNvSpPr txBox="1"/>
          <p:nvPr/>
        </p:nvSpPr>
        <p:spPr>
          <a:xfrm>
            <a:off x="4802295" y="-70624"/>
            <a:ext cx="83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2019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3AE8247A-4F63-4F49-8EFE-F9AAB346FCA8}"/>
              </a:ext>
            </a:extLst>
          </p:cNvPr>
          <p:cNvSpPr txBox="1"/>
          <p:nvPr/>
        </p:nvSpPr>
        <p:spPr>
          <a:xfrm>
            <a:off x="4798581" y="237890"/>
            <a:ext cx="836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2020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B59EC95-8A66-421F-AAFF-8885C9BCFB56}"/>
              </a:ext>
            </a:extLst>
          </p:cNvPr>
          <p:cNvSpPr txBox="1"/>
          <p:nvPr/>
        </p:nvSpPr>
        <p:spPr>
          <a:xfrm>
            <a:off x="5053236" y="1279111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1500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DA5EBDE-1F18-4DAE-B34F-B4FA0AF4EA94}"/>
              </a:ext>
            </a:extLst>
          </p:cNvPr>
          <p:cNvSpPr txBox="1"/>
          <p:nvPr/>
        </p:nvSpPr>
        <p:spPr>
          <a:xfrm>
            <a:off x="5031810" y="2747662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1000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D3A94D67-C164-44C8-8B24-A2F3702614A9}"/>
              </a:ext>
            </a:extLst>
          </p:cNvPr>
          <p:cNvSpPr txBox="1"/>
          <p:nvPr/>
        </p:nvSpPr>
        <p:spPr>
          <a:xfrm>
            <a:off x="5095978" y="4237511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500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803BC4E2-C935-41BE-8283-F7ECB0138023}"/>
              </a:ext>
            </a:extLst>
          </p:cNvPr>
          <p:cNvSpPr txBox="1"/>
          <p:nvPr/>
        </p:nvSpPr>
        <p:spPr>
          <a:xfrm rot="16200000">
            <a:off x="2080008" y="3168390"/>
            <a:ext cx="5701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Number</a:t>
            </a:r>
            <a:r>
              <a:rPr lang="it-IT" sz="1600" dirty="0"/>
              <a:t> of </a:t>
            </a:r>
            <a:r>
              <a:rPr lang="it-IT" sz="1600" dirty="0" err="1"/>
              <a:t>Primary</a:t>
            </a:r>
            <a:r>
              <a:rPr lang="it-IT" sz="1600" dirty="0"/>
              <a:t> PCI per </a:t>
            </a:r>
            <a:r>
              <a:rPr lang="it-IT" sz="1600" dirty="0" err="1"/>
              <a:t>million</a:t>
            </a:r>
            <a:r>
              <a:rPr lang="it-IT" sz="1600" dirty="0"/>
              <a:t> </a:t>
            </a:r>
            <a:r>
              <a:rPr lang="it-IT" sz="1600" dirty="0" err="1"/>
              <a:t>residents</a:t>
            </a:r>
            <a:r>
              <a:rPr lang="it-IT" sz="1600" dirty="0"/>
              <a:t> </a:t>
            </a:r>
            <a:r>
              <a:rPr lang="it-IT" sz="1600" dirty="0" err="1"/>
              <a:t>without</a:t>
            </a:r>
            <a:r>
              <a:rPr lang="it-IT" sz="1600" dirty="0"/>
              <a:t> </a:t>
            </a:r>
            <a:r>
              <a:rPr lang="it-IT" sz="1600" dirty="0" err="1"/>
              <a:t>diabetes</a:t>
            </a:r>
            <a:r>
              <a:rPr lang="it-IT" sz="1600" dirty="0"/>
              <a:t>/</a:t>
            </a:r>
            <a:r>
              <a:rPr lang="it-IT" sz="1600" dirty="0" err="1"/>
              <a:t>year</a:t>
            </a:r>
            <a:endParaRPr lang="it-IT" sz="1600" dirty="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A1CA8EB-742E-4A03-B444-2F419558DD1F}"/>
              </a:ext>
            </a:extLst>
          </p:cNvPr>
          <p:cNvSpPr txBox="1"/>
          <p:nvPr/>
        </p:nvSpPr>
        <p:spPr>
          <a:xfrm>
            <a:off x="5248605" y="5705322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0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5C4E9D88-63BD-4A33-869E-D9B5429F48A7}"/>
              </a:ext>
            </a:extLst>
          </p:cNvPr>
          <p:cNvSpPr txBox="1"/>
          <p:nvPr/>
        </p:nvSpPr>
        <p:spPr>
          <a:xfrm rot="16200000">
            <a:off x="-2571406" y="3039458"/>
            <a:ext cx="5701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Number</a:t>
            </a:r>
            <a:r>
              <a:rPr lang="it-IT" sz="1600" dirty="0"/>
              <a:t> of </a:t>
            </a:r>
            <a:r>
              <a:rPr lang="it-IT" sz="1600" dirty="0" err="1"/>
              <a:t>Primary</a:t>
            </a:r>
            <a:r>
              <a:rPr lang="it-IT" sz="1600" dirty="0"/>
              <a:t> PCI per </a:t>
            </a:r>
            <a:r>
              <a:rPr lang="it-IT" sz="1600" dirty="0" err="1"/>
              <a:t>million</a:t>
            </a:r>
            <a:r>
              <a:rPr lang="it-IT" sz="1600" dirty="0"/>
              <a:t> </a:t>
            </a:r>
            <a:r>
              <a:rPr lang="it-IT" sz="1600" dirty="0" err="1"/>
              <a:t>residents</a:t>
            </a:r>
            <a:r>
              <a:rPr lang="it-IT" sz="1600" dirty="0"/>
              <a:t> with </a:t>
            </a:r>
            <a:r>
              <a:rPr lang="it-IT" sz="1600" dirty="0" err="1"/>
              <a:t>diabetes</a:t>
            </a:r>
            <a:r>
              <a:rPr lang="it-IT" sz="1600" dirty="0"/>
              <a:t>/</a:t>
            </a:r>
            <a:r>
              <a:rPr lang="it-IT" sz="1600" dirty="0" err="1"/>
              <a:t>year</a:t>
            </a:r>
            <a:endParaRPr lang="it-IT" sz="1600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FC233C8-FE70-4CB9-AD95-2CD59AF6904B}"/>
              </a:ext>
            </a:extLst>
          </p:cNvPr>
          <p:cNvSpPr txBox="1"/>
          <p:nvPr/>
        </p:nvSpPr>
        <p:spPr>
          <a:xfrm>
            <a:off x="392583" y="4741648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1000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3FBB9BA4-A27C-4BF0-B49C-613CA5883F0A}"/>
              </a:ext>
            </a:extLst>
          </p:cNvPr>
          <p:cNvSpPr txBox="1"/>
          <p:nvPr/>
        </p:nvSpPr>
        <p:spPr>
          <a:xfrm>
            <a:off x="395652" y="3760253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2000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DC7C6C71-EDBA-47C4-977B-EA9572BCCD29}"/>
              </a:ext>
            </a:extLst>
          </p:cNvPr>
          <p:cNvSpPr txBox="1"/>
          <p:nvPr/>
        </p:nvSpPr>
        <p:spPr>
          <a:xfrm>
            <a:off x="407468" y="2802160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3000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316AC358-1D0D-44F8-9123-641A2987B423}"/>
              </a:ext>
            </a:extLst>
          </p:cNvPr>
          <p:cNvSpPr txBox="1"/>
          <p:nvPr/>
        </p:nvSpPr>
        <p:spPr>
          <a:xfrm>
            <a:off x="414009" y="1809614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4000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1FE59C3-7859-49A2-99FF-B95AEB1A1C8B}"/>
              </a:ext>
            </a:extLst>
          </p:cNvPr>
          <p:cNvSpPr txBox="1"/>
          <p:nvPr/>
        </p:nvSpPr>
        <p:spPr>
          <a:xfrm>
            <a:off x="411005" y="842381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5000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1960E51B-3F53-45C0-B009-8AEE552EF22F}"/>
              </a:ext>
            </a:extLst>
          </p:cNvPr>
          <p:cNvSpPr txBox="1"/>
          <p:nvPr/>
        </p:nvSpPr>
        <p:spPr>
          <a:xfrm>
            <a:off x="624155" y="5706544"/>
            <a:ext cx="729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0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EC301654-9B44-4375-8F19-F2233FCFD951}"/>
              </a:ext>
            </a:extLst>
          </p:cNvPr>
          <p:cNvSpPr txBox="1"/>
          <p:nvPr/>
        </p:nvSpPr>
        <p:spPr>
          <a:xfrm>
            <a:off x="2629450" y="1862477"/>
            <a:ext cx="1688082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IRR 0.77 </a:t>
            </a:r>
          </a:p>
          <a:p>
            <a:pPr algn="ctr"/>
            <a:r>
              <a:rPr lang="it-IT" sz="1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95% CI </a:t>
            </a:r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(0.70 - 0.85) </a:t>
            </a:r>
          </a:p>
          <a:p>
            <a:pPr algn="ctr"/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p  &lt; 0.001</a:t>
            </a:r>
            <a:endParaRPr lang="it-IT" sz="1300" b="1" dirty="0">
              <a:latin typeface="+mj-lt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36C63EC1-E989-4089-815D-911C238B0CE8}"/>
              </a:ext>
            </a:extLst>
          </p:cNvPr>
          <p:cNvSpPr txBox="1"/>
          <p:nvPr/>
        </p:nvSpPr>
        <p:spPr>
          <a:xfrm>
            <a:off x="982764" y="2413034"/>
            <a:ext cx="164668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IRR 0.82 </a:t>
            </a:r>
          </a:p>
          <a:p>
            <a:pPr algn="ctr"/>
            <a:r>
              <a:rPr lang="it-IT" sz="1300" b="1" dirty="0">
                <a:latin typeface="+mj-lt"/>
                <a:ea typeface="Times New Roman" panose="02020603050405020304" pitchFamily="18" charset="0"/>
              </a:rPr>
              <a:t>95% CI </a:t>
            </a:r>
            <a:r>
              <a:rPr lang="it-IT" sz="1300" b="1" dirty="0">
                <a:effectLst/>
                <a:latin typeface="+mj-lt"/>
                <a:ea typeface="Times New Roman" panose="02020603050405020304" pitchFamily="18" charset="0"/>
              </a:rPr>
              <a:t>(0.7 - 0.94)           p = 0.010</a:t>
            </a:r>
          </a:p>
          <a:p>
            <a:pPr algn="ctr"/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D201AAA9-89E9-4C49-8A48-522CDA84411F}"/>
              </a:ext>
            </a:extLst>
          </p:cNvPr>
          <p:cNvSpPr txBox="1"/>
          <p:nvPr/>
        </p:nvSpPr>
        <p:spPr>
          <a:xfrm>
            <a:off x="2117391" y="703278"/>
            <a:ext cx="96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 = 0.59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D201AAA9-89E9-4C49-8A48-522CDA84411F}"/>
              </a:ext>
            </a:extLst>
          </p:cNvPr>
          <p:cNvSpPr txBox="1"/>
          <p:nvPr/>
        </p:nvSpPr>
        <p:spPr>
          <a:xfrm>
            <a:off x="6725249" y="712243"/>
            <a:ext cx="96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 = 0.19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-17930" y="71716"/>
            <a:ext cx="134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Figure 6S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23E4EA-72BD-4400-8792-058B167F149E}"/>
              </a:ext>
            </a:extLst>
          </p:cNvPr>
          <p:cNvSpPr txBox="1"/>
          <p:nvPr/>
        </p:nvSpPr>
        <p:spPr>
          <a:xfrm>
            <a:off x="5467447" y="2562996"/>
            <a:ext cx="1567883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IRR 0.77 </a:t>
            </a:r>
          </a:p>
          <a:p>
            <a:pPr algn="ctr"/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95% CI (0.70 - 0.84) </a:t>
            </a:r>
          </a:p>
          <a:p>
            <a:pPr algn="ctr"/>
            <a:r>
              <a:rPr lang="it-IT" sz="1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p  &lt; 0.001</a:t>
            </a:r>
            <a:endParaRPr lang="it-IT" sz="1300" b="1" dirty="0">
              <a:latin typeface="+mj-lt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E3D9EC98-A227-4055-BC9E-DD9D48B1C6A2}"/>
              </a:ext>
            </a:extLst>
          </p:cNvPr>
          <p:cNvSpPr txBox="1"/>
          <p:nvPr/>
        </p:nvSpPr>
        <p:spPr>
          <a:xfrm>
            <a:off x="7333488" y="2129272"/>
            <a:ext cx="1407786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200" b="1" dirty="0">
                <a:effectLst/>
                <a:latin typeface="+mj-lt"/>
                <a:ea typeface="Times New Roman" panose="02020603050405020304" pitchFamily="18" charset="0"/>
              </a:rPr>
              <a:t>IRR 0.82 </a:t>
            </a:r>
          </a:p>
          <a:p>
            <a:pPr algn="ctr"/>
            <a:r>
              <a:rPr lang="it-IT" sz="1200" b="1" dirty="0">
                <a:latin typeface="+mj-lt"/>
                <a:ea typeface="Times New Roman" panose="02020603050405020304" pitchFamily="18" charset="0"/>
              </a:rPr>
              <a:t>95% </a:t>
            </a:r>
            <a:r>
              <a:rPr lang="it-IT" sz="1300" b="1" dirty="0">
                <a:latin typeface="+mj-lt"/>
                <a:ea typeface="Times New Roman" panose="02020603050405020304" pitchFamily="18" charset="0"/>
              </a:rPr>
              <a:t>CI</a:t>
            </a:r>
            <a:r>
              <a:rPr lang="it-IT" sz="1200" b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it-IT" sz="1200" b="1" dirty="0">
                <a:effectLst/>
                <a:latin typeface="+mj-lt"/>
                <a:ea typeface="Times New Roman" panose="02020603050405020304" pitchFamily="18" charset="0"/>
              </a:rPr>
              <a:t>(0.79 - 0.86)      p = 0.010</a:t>
            </a:r>
          </a:p>
          <a:p>
            <a:pPr algn="ctr"/>
            <a:r>
              <a:rPr lang="it-IT" sz="1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774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</TotalTime>
  <Words>390</Words>
  <Application>Microsoft Office PowerPoint</Application>
  <PresentationFormat>Presentazione su schermo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De Luca</dc:creator>
  <cp:lastModifiedBy>Giuseppe De Luca</cp:lastModifiedBy>
  <cp:revision>56</cp:revision>
  <dcterms:created xsi:type="dcterms:W3CDTF">2020-08-21T15:05:46Z</dcterms:created>
  <dcterms:modified xsi:type="dcterms:W3CDTF">2020-11-29T15:45:19Z</dcterms:modified>
</cp:coreProperties>
</file>