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2B684-80F1-4685-AE89-9FF99687B990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EAB57-C526-4ACA-92A3-6D3E94645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394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0A286E-D008-4AC3-BBF2-B9DC1518E66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361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BCB2-DB19-47A8-AB43-0AB64C430634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019D-9541-4FE8-A413-CD6B6ABB7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77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BCB2-DB19-47A8-AB43-0AB64C430634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019D-9541-4FE8-A413-CD6B6ABB7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47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BCB2-DB19-47A8-AB43-0AB64C430634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019D-9541-4FE8-A413-CD6B6ABB7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06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BCB2-DB19-47A8-AB43-0AB64C430634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019D-9541-4FE8-A413-CD6B6ABB7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58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BCB2-DB19-47A8-AB43-0AB64C430634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019D-9541-4FE8-A413-CD6B6ABB7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61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BCB2-DB19-47A8-AB43-0AB64C430634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019D-9541-4FE8-A413-CD6B6ABB7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18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BCB2-DB19-47A8-AB43-0AB64C430634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019D-9541-4FE8-A413-CD6B6ABB7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0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BCB2-DB19-47A8-AB43-0AB64C430634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019D-9541-4FE8-A413-CD6B6ABB7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04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BCB2-DB19-47A8-AB43-0AB64C430634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019D-9541-4FE8-A413-CD6B6ABB7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11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BCB2-DB19-47A8-AB43-0AB64C430634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019D-9541-4FE8-A413-CD6B6ABB7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27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BCB2-DB19-47A8-AB43-0AB64C430634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019D-9541-4FE8-A413-CD6B6ABB7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9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4BCB2-DB19-47A8-AB43-0AB64C430634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A019D-9541-4FE8-A413-CD6B6ABB7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32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559497" y="620688"/>
          <a:ext cx="9145017" cy="590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15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6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00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74295" marR="74295" marT="37148" marB="3714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Resources/inputs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Processes/activities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Qualitative Outputs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Qualitative Outcomes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Qualitative Impacts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4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Qualitative </a:t>
                      </a:r>
                      <a:r>
                        <a:rPr lang="en-GB" sz="1000" baseline="0" dirty="0" smtClean="0"/>
                        <a:t>data unknown/to be collected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aseline="0" dirty="0" smtClean="0"/>
                    </a:p>
                  </a:txBody>
                  <a:tcPr marL="74295" marR="74295" marT="37148" marB="37148" vert="vert270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NICE PH48 (2013)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RCP Report (2013)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The</a:t>
                      </a:r>
                      <a:r>
                        <a:rPr lang="en-GB" sz="1000" baseline="0" dirty="0" smtClean="0"/>
                        <a:t> Stolen Years (2016)</a:t>
                      </a:r>
                      <a:endParaRPr lang="en-GB" sz="10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Support of Trust boards and medical directors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Support of Clinical Networks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Support of partnering organisations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NTW and TEWV trusts agreed to work together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Health Improvement Lead appointed (NTW)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Trust smoke-free strategy agreed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Review of existing trust smoking policies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Smoking status recorded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Smoking cessation and nicotine replacement treatments (NRT)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Staff workforce e.g. medical, nursing, allied, ancillary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Staff training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Staff surveys about smoking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Materials to support quit attempts e.g. leaflets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Community stop smoking services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Evaluation team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Analytical support</a:t>
                      </a:r>
                    </a:p>
                  </a:txBody>
                  <a:tcPr marL="74295" marR="74295" marT="37148" marB="37148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Communication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a) pathways to staff,</a:t>
                      </a:r>
                      <a:r>
                        <a:rPr lang="en-GB" sz="1000" baseline="0" dirty="0" smtClean="0"/>
                        <a:t> patients and visitors</a:t>
                      </a:r>
                      <a:endParaRPr lang="en-GB" sz="10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b) Physical Health link workers monthly meetings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c) Ward based staff meetings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Increased buy-in to smoke-free policy by all staff groups and patient groups and visitors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Increased prioritisation of SS messages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Link offered into community SSS for staff, patients and visitors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Health and wellbeing survey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/>
                    </a:p>
                  </a:txBody>
                  <a:tcPr marL="74295" marR="74295" marT="37148" marB="37148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Brief SS interventions offered by all staff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Motivational interviewing by staff trained to Level 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Increased speed with which NRT is provided on admission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Continued support throughout hospital stay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Increased availability of NRT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Reduced availability of tobacco products on-site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Involvement of family and carers of patients in smoke-free messages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 smtClean="0"/>
                    </a:p>
                  </a:txBody>
                  <a:tcPr marL="74295" marR="74295" marT="37148" marB="37148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SS brief interventions</a:t>
                      </a:r>
                      <a:r>
                        <a:rPr lang="en-GB" sz="1000" baseline="0" dirty="0" smtClean="0"/>
                        <a:t> consistently delivered</a:t>
                      </a:r>
                      <a:endParaRPr lang="en-GB" sz="10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SS </a:t>
                      </a:r>
                      <a:r>
                        <a:rPr lang="en-GB" sz="1000" baseline="0" dirty="0" smtClean="0"/>
                        <a:t>Level 2 training consistently applied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Smoke-free policy ‘normalised’ for all staff and patient groups and visitors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Acceptability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a) requirement to change behaviour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b) requirement to use NRT or not smoke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c) enforcement of strategies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Increased motivation amongst patients and staff to quit smoking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Increased confidence amongst patients and staff to quit smoking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More attempts amongst patients and staff to quit smoking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Fewer withdrawal symptoms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Smoking dependency reduced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Physical harm from smoking reduced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Fewer admissions for smoking related physical problems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Physicians and nurses have increased confidence in their ability to help smokers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The facilitators for introducing a smoke-free policy are understood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The hindrances to introducing a smoke-free policy are understood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Assess acceptability of smoke-free policy to patients, staff and visitors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Assess sustainability of smoke-free policy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Improvements in health care services as a result of smoke-free policy are identified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Unintended consequences as a result of smoke-free policy are identified</a:t>
                      </a:r>
                      <a:endParaRPr lang="en-GB" sz="10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Trust reputation for holistic health care improves</a:t>
                      </a:r>
                      <a:endParaRPr lang="en-GB" sz="1000" dirty="0"/>
                    </a:p>
                  </a:txBody>
                  <a:tcPr marL="74295" marR="74295" marT="37148" marB="37148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Smoke-free policy and strategies sustained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Increase in staff time available for therapeutic activities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Trusts’ reputation enhanced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Improved health and wellbeing of patients, staff and visitors</a:t>
                      </a:r>
                    </a:p>
                    <a:p>
                      <a:endParaRPr lang="en-GB" sz="1000" dirty="0"/>
                    </a:p>
                  </a:txBody>
                  <a:tcPr marL="74295" marR="74295" marT="37148" marB="3714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59496" y="260649"/>
            <a:ext cx="9489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prstClr val="black"/>
                </a:solidFill>
                <a:latin typeface="Calibri"/>
              </a:rPr>
              <a:t>Table 3: Logic </a:t>
            </a:r>
            <a:r>
              <a:rPr lang="en-GB" sz="1400" b="1" dirty="0" smtClean="0">
                <a:solidFill>
                  <a:prstClr val="black"/>
                </a:solidFill>
                <a:latin typeface="Calibri"/>
              </a:rPr>
              <a:t>model: 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Qualitative Aspects – </a:t>
            </a:r>
            <a:r>
              <a:rPr lang="en-GB" sz="1400" b="1" dirty="0" smtClean="0">
                <a:solidFill>
                  <a:prstClr val="black"/>
                </a:solidFill>
                <a:latin typeface="Calibri"/>
              </a:rPr>
              <a:t>resources, processes, outputs, outcomes and impacts</a:t>
            </a:r>
            <a:endParaRPr lang="en-GB" sz="14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03708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435</Words>
  <Application>Microsoft Office PowerPoint</Application>
  <PresentationFormat>Widescreen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Teesside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Susan</dc:creator>
  <cp:lastModifiedBy>Jones, Susan</cp:lastModifiedBy>
  <cp:revision>1</cp:revision>
  <dcterms:created xsi:type="dcterms:W3CDTF">2020-07-20T14:00:46Z</dcterms:created>
  <dcterms:modified xsi:type="dcterms:W3CDTF">2020-07-20T14:04:09Z</dcterms:modified>
</cp:coreProperties>
</file>