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9" r:id="rId4"/>
    <p:sldId id="270" r:id="rId5"/>
    <p:sldId id="271" r:id="rId6"/>
    <p:sldId id="264" r:id="rId7"/>
    <p:sldId id="265" r:id="rId8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398" y="-2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我的坚果云\功成不必在我\序列\2019-nCoV sequence\genome mapp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416496"/>
            <a:ext cx="5538192" cy="313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740633" y="3872880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>
                <a:latin typeface="Calibri" panose="020F0502020204030204" pitchFamily="34" charset="0"/>
                <a:cs typeface="Times New Roman" pitchFamily="18" charset="0"/>
              </a:rPr>
              <a:t>Supplementary Figure 1</a:t>
            </a:r>
            <a:r>
              <a:rPr lang="en-US" altLang="zh-CN" sz="1600" smtClean="0">
                <a:latin typeface="Calibri" panose="020F0502020204030204" pitchFamily="34" charset="0"/>
                <a:cs typeface="Times New Roman" pitchFamily="18" charset="0"/>
              </a:rPr>
              <a:t>.  Map of the predicted ORFs in the SARS-CoV-2 genome sequence. </a:t>
            </a:r>
            <a:endParaRPr lang="zh-CN" altLang="en-US" sz="160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28464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+mj-lt"/>
                <a:cs typeface="Times New Roman" pitchFamily="18" charset="0"/>
              </a:rPr>
              <a:t>Supplementary Table 1. Conserved domains in the predicted </a:t>
            </a:r>
            <a:r>
              <a:rPr lang="en-US" altLang="zh-CN" sz="1600" dirty="0" err="1" smtClean="0">
                <a:latin typeface="+mj-lt"/>
                <a:cs typeface="Times New Roman" pitchFamily="18" charset="0"/>
              </a:rPr>
              <a:t>polyproteins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 and polypeptides</a:t>
            </a:r>
            <a:endParaRPr lang="zh-CN" altLang="en-US" sz="1600" dirty="0">
              <a:latin typeface="+mj-lt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48544"/>
            <a:ext cx="6248400" cy="689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10" y="2216696"/>
            <a:ext cx="6552728" cy="15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0" y="1496616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+mj-lt"/>
                <a:cs typeface="Times New Roman" pitchFamily="18" charset="0"/>
              </a:rPr>
              <a:t>Supplementary Table 2 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B-cell 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epitope in SARS-CoV-2 spike protein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predicted via </a:t>
            </a:r>
            <a:r>
              <a:rPr lang="en-US" altLang="zh-CN" sz="1600" dirty="0" err="1">
                <a:latin typeface="+mj-lt"/>
                <a:cs typeface="Times New Roman" pitchFamily="18" charset="0"/>
              </a:rPr>
              <a:t>ABCpred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 server are presented along with 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antigenicity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scores</a:t>
            </a:r>
            <a:endParaRPr lang="zh-CN" altLang="zh-CN" sz="16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0163"/>
              </p:ext>
            </p:extLst>
          </p:nvPr>
        </p:nvGraphicFramePr>
        <p:xfrm>
          <a:off x="342900" y="5889104"/>
          <a:ext cx="6172199" cy="2870544"/>
        </p:xfrm>
        <a:graphic>
          <a:graphicData uri="http://schemas.openxmlformats.org/drawingml/2006/table">
            <a:tbl>
              <a:tblPr/>
              <a:tblGrid>
                <a:gridCol w="904275"/>
                <a:gridCol w="567800"/>
                <a:gridCol w="199782"/>
                <a:gridCol w="746552"/>
                <a:gridCol w="567800"/>
                <a:gridCol w="178752"/>
                <a:gridCol w="788612"/>
                <a:gridCol w="567800"/>
                <a:gridCol w="168237"/>
                <a:gridCol w="914789"/>
                <a:gridCol w="567800"/>
              </a:tblGrid>
              <a:tr h="2917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peptide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vaxijen score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peptide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vaxijen score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peptide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vaxijen score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peptide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vaxijen score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SKRVDFCGK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1.7321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TSNFRVQPTE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1.3571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EVRQIAPGQTGKIADYNYKLP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1.3005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ASFSTFKCYGVSPTKLNDLCFTNVYA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1.288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GKYEQY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1.2821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TNLCPF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1.2508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PTNGVG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1.1441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GFNCYFPLQSY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0.9224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LDSKVGGNYNYLY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0.8331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DPSKPSKRSF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0.8148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QLTPTWRVYSTGSNVFQTRA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0.7725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EPQIITTDNT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0.7545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CKFDEDDSEPVLKGVKLHY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0.7324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PINLVRDLPQGFSALE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0.724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TMSLGAENSVAYSNNS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0.6687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NSYECDIPIG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0.6533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VNLTTRTQLPPAYTNSFTRGVYY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0.6474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NVTWFHAIHVSGTNGTKRFDNPV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0.5663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EGKQGNFKNLREFV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0.3419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VYYHKNNKSWMESEFRVYSSANN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0.3028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RKSNLKPFERDISTEIYQAGSTPC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0.2884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EVFNATRFASVYAWNRKRI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0.2655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NTVYDPLQPELDSFKEELDKYFKNHTSPDVDLGDISGINA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0.1853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DAGFIKQYGDCLGDIA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0.1826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TPGDSSSGWTAGA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0.1212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QTQTNSPRRARSVASQSII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0.0809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LHAPATVCGPKKSTNLVKNK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0.0777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IYKTPPIKDFGGFNF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0.0696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CTEVPVA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-0.0348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AEVQIDR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-0.4355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NIIR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VEKG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FLPFQ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TSNQ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NTQEV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NA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7886" marR="7886" marT="788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0" y="4728265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+mj-lt"/>
                <a:cs typeface="Times New Roman" pitchFamily="18" charset="0"/>
              </a:rPr>
              <a:t>Supplementary Table 3 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B-cell epitope 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in SARS-CoV-2 spike protein predicted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via </a:t>
            </a:r>
            <a:r>
              <a:rPr lang="en-US" altLang="zh-CN" sz="1600" dirty="0" err="1">
                <a:latin typeface="+mj-lt"/>
                <a:cs typeface="Times New Roman" pitchFamily="18" charset="0"/>
              </a:rPr>
              <a:t>BepiPred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 server are presented along 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antigenicity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scores</a:t>
            </a:r>
            <a:endParaRPr lang="zh-CN" altLang="zh-CN" sz="16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7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ython27\PyMOL\data\2019-nCoV\2019 spike\sup fig2a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0940" y="128464"/>
            <a:ext cx="3024044" cy="38307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4864" y="100691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/>
            </a:lvl1pPr>
          </a:lstStyle>
          <a:p>
            <a:r>
              <a:rPr lang="en-US" altLang="zh-CN" smtClean="0"/>
              <a:t>Spike</a:t>
            </a:r>
            <a:r>
              <a:rPr lang="en-US" altLang="zh-CN" baseline="-25000" smtClean="0"/>
              <a:t>406-426</a:t>
            </a:r>
            <a:endParaRPr lang="zh-CN" altLang="en-US" baseline="-25000"/>
          </a:p>
        </p:txBody>
      </p:sp>
      <p:sp>
        <p:nvSpPr>
          <p:cNvPr id="4" name="TextBox 3"/>
          <p:cNvSpPr txBox="1"/>
          <p:nvPr/>
        </p:nvSpPr>
        <p:spPr>
          <a:xfrm>
            <a:off x="1052736" y="28683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/>
            </a:lvl1pPr>
          </a:lstStyle>
          <a:p>
            <a:r>
              <a:rPr lang="en-US" altLang="zh-CN" smtClean="0"/>
              <a:t>Spike</a:t>
            </a:r>
            <a:r>
              <a:rPr lang="en-US" altLang="zh-CN" baseline="-25000" smtClean="0"/>
              <a:t>333-338</a:t>
            </a:r>
            <a:endParaRPr lang="zh-CN" altLang="en-US" baseline="-25000"/>
          </a:p>
        </p:txBody>
      </p:sp>
      <p:sp>
        <p:nvSpPr>
          <p:cNvPr id="5" name="TextBox 4"/>
          <p:cNvSpPr txBox="1"/>
          <p:nvPr/>
        </p:nvSpPr>
        <p:spPr>
          <a:xfrm>
            <a:off x="260648" y="151096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 b="1"/>
            </a:lvl1pPr>
          </a:lstStyle>
          <a:p>
            <a:r>
              <a:rPr lang="en-US" altLang="zh-CN" sz="1200" smtClean="0"/>
              <a:t>Spike</a:t>
            </a:r>
            <a:r>
              <a:rPr lang="en-US" altLang="zh-CN" sz="1200" baseline="-25000" smtClean="0"/>
              <a:t>315-324</a:t>
            </a:r>
            <a:endParaRPr lang="zh-CN" altLang="en-US" sz="1200" baseline="-25000"/>
          </a:p>
        </p:txBody>
      </p:sp>
      <p:pic>
        <p:nvPicPr>
          <p:cNvPr id="6" name="Picture 2" descr="C:\Python27\PyMOL\data\2019-nCoV\2019 spike\sup fig2b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29000" y="128464"/>
            <a:ext cx="3024044" cy="38307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57192" y="2314089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/>
            </a:lvl1pPr>
          </a:lstStyle>
          <a:p>
            <a:r>
              <a:rPr lang="en-US" altLang="zh-CN" smtClean="0"/>
              <a:t>Spike</a:t>
            </a:r>
            <a:r>
              <a:rPr lang="en-US" altLang="zh-CN" baseline="-25000" smtClean="0"/>
              <a:t>648-663</a:t>
            </a:r>
            <a:endParaRPr lang="zh-CN" altLang="en-US" baseline="-25000"/>
          </a:p>
        </p:txBody>
      </p:sp>
      <p:sp>
        <p:nvSpPr>
          <p:cNvPr id="8" name="TextBox 7"/>
          <p:cNvSpPr txBox="1"/>
          <p:nvPr/>
        </p:nvSpPr>
        <p:spPr>
          <a:xfrm>
            <a:off x="4509120" y="297865"/>
            <a:ext cx="1035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/>
            </a:lvl1pPr>
          </a:lstStyle>
          <a:p>
            <a:r>
              <a:rPr lang="en-US" altLang="zh-CN" smtClean="0"/>
              <a:t>Spike</a:t>
            </a:r>
            <a:r>
              <a:rPr lang="en-US" altLang="zh-CN" baseline="-25000" smtClean="0"/>
              <a:t>372-397</a:t>
            </a:r>
            <a:endParaRPr lang="zh-CN" altLang="en-US" baseline="-25000"/>
          </a:p>
        </p:txBody>
      </p:sp>
      <p:pic>
        <p:nvPicPr>
          <p:cNvPr id="9" name="Picture 2" descr="C:\Python27\PyMOL\data\2019-nCoV\2019 spike\sup fig2c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0648" y="4175264"/>
            <a:ext cx="3024044" cy="383077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4664" y="656256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/>
            </a:lvl1pPr>
          </a:lstStyle>
          <a:p>
            <a:r>
              <a:rPr lang="en-US" altLang="zh-CN" smtClean="0"/>
              <a:t>Spike</a:t>
            </a:r>
            <a:r>
              <a:rPr lang="en-US" altLang="zh-CN" baseline="-25000" smtClean="0"/>
              <a:t>1037-1045</a:t>
            </a:r>
            <a:endParaRPr lang="zh-CN" altLang="en-US" baseline="-25000"/>
          </a:p>
        </p:txBody>
      </p:sp>
      <p:sp>
        <p:nvSpPr>
          <p:cNvPr id="11" name="TextBox 10"/>
          <p:cNvSpPr txBox="1"/>
          <p:nvPr/>
        </p:nvSpPr>
        <p:spPr>
          <a:xfrm>
            <a:off x="1916832" y="71996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/>
            </a:lvl1pPr>
          </a:lstStyle>
          <a:p>
            <a:r>
              <a:rPr lang="en-US" altLang="zh-CN" smtClean="0"/>
              <a:t>Spike</a:t>
            </a:r>
            <a:r>
              <a:rPr lang="en-US" altLang="zh-CN" baseline="-25000" smtClean="0"/>
              <a:t>898-913</a:t>
            </a:r>
            <a:endParaRPr lang="zh-CN" altLang="en-US" baseline="-25000"/>
          </a:p>
        </p:txBody>
      </p:sp>
      <p:pic>
        <p:nvPicPr>
          <p:cNvPr id="12" name="Picture 2" descr="C:\Python27\PyMOL\data\2019-nCoV\2019 spike\sup fig2d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20880" y="4175264"/>
            <a:ext cx="3023752" cy="383040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013176" y="656256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/>
            </a:lvl1pPr>
          </a:lstStyle>
          <a:p>
            <a:r>
              <a:rPr lang="en-US" altLang="zh-CN" smtClean="0"/>
              <a:t>Spike</a:t>
            </a:r>
            <a:r>
              <a:rPr lang="en-US" altLang="zh-CN" baseline="-25000" smtClean="0"/>
              <a:t>1058-1073</a:t>
            </a:r>
            <a:endParaRPr lang="zh-CN" altLang="en-US" baseline="-25000"/>
          </a:p>
        </p:txBody>
      </p:sp>
      <p:sp>
        <p:nvSpPr>
          <p:cNvPr id="14" name="TextBox 13"/>
          <p:cNvSpPr txBox="1"/>
          <p:nvPr/>
        </p:nvSpPr>
        <p:spPr>
          <a:xfrm>
            <a:off x="3573016" y="7210633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/>
            </a:lvl1pPr>
          </a:lstStyle>
          <a:p>
            <a:r>
              <a:rPr lang="en-US" altLang="zh-CN" smtClean="0"/>
              <a:t>Spike</a:t>
            </a:r>
            <a:r>
              <a:rPr lang="en-US" altLang="zh-CN" baseline="-25000" smtClean="0"/>
              <a:t>1064-1079</a:t>
            </a:r>
            <a:endParaRPr lang="zh-CN" altLang="en-US" baseline="-25000"/>
          </a:p>
        </p:txBody>
      </p:sp>
      <p:sp>
        <p:nvSpPr>
          <p:cNvPr id="15" name="TextBox 14"/>
          <p:cNvSpPr txBox="1"/>
          <p:nvPr/>
        </p:nvSpPr>
        <p:spPr>
          <a:xfrm>
            <a:off x="260648" y="3549838"/>
            <a:ext cx="60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zh-CN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6462" y="3527192"/>
            <a:ext cx="60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sz="2000"/>
              <a:t>B</a:t>
            </a:r>
            <a:endParaRPr lang="zh-CN" alt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260648" y="7582286"/>
            <a:ext cx="60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sz="2000"/>
              <a:t>C</a:t>
            </a:r>
            <a:endParaRPr lang="zh-CN" altLang="en-US" sz="2000"/>
          </a:p>
        </p:txBody>
      </p:sp>
      <p:sp>
        <p:nvSpPr>
          <p:cNvPr id="18" name="TextBox 17"/>
          <p:cNvSpPr txBox="1"/>
          <p:nvPr/>
        </p:nvSpPr>
        <p:spPr>
          <a:xfrm>
            <a:off x="3476462" y="7591578"/>
            <a:ext cx="60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sz="2000"/>
              <a:t>D</a:t>
            </a:r>
            <a:endParaRPr lang="zh-CN" altLang="en-US" sz="2000"/>
          </a:p>
        </p:txBody>
      </p:sp>
      <p:sp>
        <p:nvSpPr>
          <p:cNvPr id="19" name="矩形 18"/>
          <p:cNvSpPr/>
          <p:nvPr/>
        </p:nvSpPr>
        <p:spPr>
          <a:xfrm>
            <a:off x="27384" y="8121352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/>
              <a:t>Supplementary Figure </a:t>
            </a:r>
            <a:r>
              <a:rPr lang="en-US" altLang="zh-CN" b="1" smtClean="0"/>
              <a:t>2. </a:t>
            </a:r>
            <a:r>
              <a:rPr lang="en-US" altLang="zh-CN" b="1"/>
              <a:t>Site of </a:t>
            </a:r>
            <a:r>
              <a:rPr lang="en-US" altLang="zh-CN" b="1" smtClean="0"/>
              <a:t>linear B-cell </a:t>
            </a:r>
            <a:r>
              <a:rPr lang="en-US" altLang="zh-CN" b="1"/>
              <a:t>epitopes predicted in SARS-CoV2 spike protein monomer</a:t>
            </a:r>
            <a:endParaRPr lang="zh-CN" altLang="zh-CN"/>
          </a:p>
          <a:p>
            <a:pPr lvl="0"/>
            <a:r>
              <a:rPr lang="en-US" altLang="zh-CN" smtClean="0"/>
              <a:t>B-cell epitopes predicted were </a:t>
            </a:r>
            <a:r>
              <a:rPr lang="en-US" altLang="zh-CN"/>
              <a:t>highlighted in </a:t>
            </a:r>
            <a:r>
              <a:rPr lang="en-US" altLang="zh-CN" smtClean="0"/>
              <a:t>sphere with sequence information indicated. Colors </a:t>
            </a:r>
            <a:r>
              <a:rPr lang="en-US" altLang="zh-CN"/>
              <a:t>of elements presented in the sphere of protein structure </a:t>
            </a:r>
            <a:r>
              <a:rPr lang="en-US" altLang="zh-CN" smtClean="0"/>
              <a:t>of spike monomer: </a:t>
            </a:r>
            <a:r>
              <a:rPr lang="en-US" altLang="zh-CN"/>
              <a:t>carbon, tint; hydrogen, gray; nitrogen, blue; oxygen, red; sulfur, yellow</a:t>
            </a: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559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40" y="6393160"/>
            <a:ext cx="6503050" cy="275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0" y="5664369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+mj-lt"/>
                <a:cs typeface="Times New Roman" pitchFamily="18" charset="0"/>
              </a:rPr>
              <a:t>Supplementary Table 5. 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HLA class-II alleles binding epitopes 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on SARS-CoV-2 </a:t>
            </a:r>
            <a:r>
              <a:rPr lang="en-US" altLang="zh-CN" sz="1600" dirty="0" err="1" smtClean="0">
                <a:latin typeface="+mj-lt"/>
                <a:cs typeface="Times New Roman" pitchFamily="18" charset="0"/>
              </a:rPr>
              <a:t>nucleocapsid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 protein predicted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by IEDB server</a:t>
            </a:r>
            <a:endParaRPr lang="zh-CN" altLang="zh-CN" sz="1600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70" y="1372582"/>
            <a:ext cx="6503050" cy="360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0" y="416496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latin typeface="+mj-lt"/>
                <a:cs typeface="Times New Roman" pitchFamily="18" charset="0"/>
              </a:rPr>
              <a:t>Supplementary Table 4. 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HLA 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class-I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alleles binding epitopes 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on SARS-CoV-2 </a:t>
            </a:r>
            <a:r>
              <a:rPr lang="en-US" altLang="zh-CN" sz="1600" dirty="0" err="1" smtClean="0">
                <a:latin typeface="+mj-lt"/>
                <a:cs typeface="Times New Roman" pitchFamily="18" charset="0"/>
              </a:rPr>
              <a:t>nucleocapsid</a:t>
            </a:r>
            <a:r>
              <a:rPr lang="en-US" altLang="zh-CN" sz="1600" dirty="0" smtClean="0">
                <a:latin typeface="+mj-lt"/>
                <a:cs typeface="Times New Roman" pitchFamily="18" charset="0"/>
              </a:rPr>
              <a:t> protein predicted </a:t>
            </a:r>
            <a:r>
              <a:rPr lang="en-US" altLang="zh-CN" sz="1600" dirty="0">
                <a:latin typeface="+mj-lt"/>
                <a:cs typeface="Times New Roman" pitchFamily="18" charset="0"/>
              </a:rPr>
              <a:t>by IEDB server</a:t>
            </a:r>
            <a:endParaRPr lang="zh-CN" altLang="zh-CN" sz="16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0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000576" y="1990966"/>
            <a:ext cx="9407834" cy="6021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-4595084" y="4660612"/>
            <a:ext cx="990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dirty="0" smtClean="0">
                <a:latin typeface="+mj-lt"/>
              </a:rPr>
              <a:t>Supplementary Table 6  </a:t>
            </a:r>
            <a:r>
              <a:rPr lang="en-US" altLang="zh-CN" dirty="0">
                <a:latin typeface="+mj-lt"/>
              </a:rPr>
              <a:t>Digestion, mutation, toxicity, </a:t>
            </a:r>
            <a:r>
              <a:rPr lang="en-US" altLang="zh-CN" dirty="0" err="1">
                <a:latin typeface="+mj-lt"/>
              </a:rPr>
              <a:t>allergenicity</a:t>
            </a:r>
            <a:r>
              <a:rPr lang="en-US" altLang="zh-CN" dirty="0">
                <a:latin typeface="+mj-lt"/>
              </a:rPr>
              <a:t>, hydro and physiochemical profiling of selected peptides.</a:t>
            </a:r>
            <a:endParaRPr lang="zh-CN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97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632" y="48850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+mj-lt"/>
                <a:cs typeface="Times New Roman" pitchFamily="18" charset="0"/>
              </a:rPr>
              <a:t>Supplementary Table 7. Experimentally verified epitopes  contained in the vaccine construct.</a:t>
            </a:r>
            <a:endParaRPr lang="zh-CN" altLang="en-US" sz="1600" dirty="0">
              <a:latin typeface="+mj-lt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652588"/>
            <a:ext cx="6073276" cy="337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5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287</Words>
  <Application>Microsoft Office PowerPoint</Application>
  <PresentationFormat>A4 纸张(210x297 毫米)</PresentationFormat>
  <Paragraphs>133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YP</cp:lastModifiedBy>
  <cp:revision>30</cp:revision>
  <dcterms:created xsi:type="dcterms:W3CDTF">2020-03-30T12:53:46Z</dcterms:created>
  <dcterms:modified xsi:type="dcterms:W3CDTF">2020-07-02T05:56:29Z</dcterms:modified>
</cp:coreProperties>
</file>