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8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2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7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7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8293-123D-4918-AA95-2E9412033511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5D9C-A1B9-43C9-A718-1A76BAB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n.reed@hdt.bi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365" y="499965"/>
            <a:ext cx="84081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 Express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The single recombinant </a:t>
            </a:r>
            <a:r>
              <a:rPr lang="en-US" b="1" i="1" dirty="0"/>
              <a:t>M. tuberculosis</a:t>
            </a:r>
            <a:r>
              <a:rPr lang="en-US" b="1" dirty="0"/>
              <a:t> protein DPPD provides enhanced performance of skin testing among HIV-infected tuberculosis patients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pt-BR" dirty="0"/>
              <a:t>Roberto Badaro</a:t>
            </a:r>
            <a:r>
              <a:rPr lang="pt-BR" baseline="30000" dirty="0"/>
              <a:t>1,2</a:t>
            </a:r>
            <a:r>
              <a:rPr lang="pt-BR" dirty="0"/>
              <a:t>, Bruna. A. S. Machado</a:t>
            </a:r>
            <a:r>
              <a:rPr lang="pt-BR" baseline="30000" dirty="0"/>
              <a:t>1</a:t>
            </a:r>
            <a:r>
              <a:rPr lang="pt-BR" dirty="0"/>
              <a:t>, Malcolm S Duthie</a:t>
            </a:r>
            <a:r>
              <a:rPr lang="pt-BR" baseline="30000" dirty="0"/>
              <a:t>3,4</a:t>
            </a:r>
            <a:r>
              <a:rPr lang="pt-BR" dirty="0"/>
              <a:t>, C.A. Araujo-Neto</a:t>
            </a:r>
            <a:r>
              <a:rPr lang="pt-BR" baseline="30000" dirty="0"/>
              <a:t>1</a:t>
            </a:r>
            <a:r>
              <a:rPr lang="pt-BR" dirty="0"/>
              <a:t>, D. Pedral-Sampaio</a:t>
            </a:r>
            <a:r>
              <a:rPr lang="pt-BR" baseline="30000" dirty="0"/>
              <a:t>1</a:t>
            </a:r>
            <a:r>
              <a:rPr lang="pt-BR" dirty="0"/>
              <a:t>, Maria Nakatani</a:t>
            </a:r>
            <a:r>
              <a:rPr lang="pt-BR" baseline="30000" dirty="0"/>
              <a:t>1</a:t>
            </a:r>
            <a:r>
              <a:rPr lang="pt-BR" dirty="0"/>
              <a:t>, and Steven G. Reed</a:t>
            </a:r>
            <a:r>
              <a:rPr lang="pt-BR" baseline="30000" dirty="0"/>
              <a:t>3,4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en-US" dirty="0"/>
              <a:t>From </a:t>
            </a:r>
            <a:r>
              <a:rPr lang="en-US" baseline="30000" dirty="0"/>
              <a:t>1</a:t>
            </a:r>
            <a:r>
              <a:rPr lang="en-US" dirty="0"/>
              <a:t>SENAI Institute of Innovation (ISI) in Advanced Health Systems (CIMATEC ISI SAS), University Center SENAI/CIMATEC, National Service of Industrial Learning – SENAI, Bahia, Brazil; </a:t>
            </a:r>
            <a:r>
              <a:rPr lang="en-US" baseline="30000" dirty="0"/>
              <a:t>2</a:t>
            </a:r>
            <a:r>
              <a:rPr lang="en-US" dirty="0"/>
              <a:t>Department of Medicine, Federal University of Bahia, Brazil; </a:t>
            </a:r>
            <a:r>
              <a:rPr lang="en-US" baseline="30000" dirty="0"/>
              <a:t>3</a:t>
            </a:r>
            <a:r>
              <a:rPr lang="en-US" dirty="0"/>
              <a:t>Infectious Disease Research Institute, Seattle, Washington, USA and </a:t>
            </a:r>
            <a:r>
              <a:rPr lang="en-US" baseline="30000" dirty="0" smtClean="0"/>
              <a:t>4</a:t>
            </a:r>
            <a:r>
              <a:rPr lang="en-US" dirty="0" smtClean="0"/>
              <a:t>HDT </a:t>
            </a:r>
            <a:r>
              <a:rPr lang="en-US" dirty="0"/>
              <a:t>Bio Corp, Seattle, Washington, USA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b="1" dirty="0"/>
              <a:t>Address correspondence and reprint requests</a:t>
            </a:r>
            <a:endParaRPr lang="en-US" dirty="0"/>
          </a:p>
          <a:p>
            <a:r>
              <a:rPr lang="en-US" dirty="0"/>
              <a:t>HDT Bio Corp, 1616 Eastlake Ave E, Seattle, WA 98102</a:t>
            </a:r>
          </a:p>
          <a:p>
            <a:r>
              <a:rPr lang="en-US" dirty="0"/>
              <a:t>e-mail address: </a:t>
            </a:r>
            <a:r>
              <a:rPr lang="en-US" u="sng" dirty="0" err="1">
                <a:hlinkClick r:id="rId2"/>
              </a:rPr>
              <a:t>steven.reed@hdt.bio</a:t>
            </a:r>
            <a:r>
              <a:rPr lang="en-US" dirty="0"/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1255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Badaro et al., Fig S1</a:t>
            </a:r>
            <a:endParaRPr lang="en-US" sz="1350" dirty="0"/>
          </a:p>
        </p:txBody>
      </p:sp>
      <p:sp>
        <p:nvSpPr>
          <p:cNvPr id="2" name="Rectangle 1"/>
          <p:cNvSpPr/>
          <p:nvPr/>
        </p:nvSpPr>
        <p:spPr>
          <a:xfrm>
            <a:off x="1902822" y="4907879"/>
            <a:ext cx="49508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ea typeface="MS Mincho"/>
              </a:rPr>
              <a:t>Fig S1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. Active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TB was defined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by clinical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signs and symptoms of pulmonary disease consistent with active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tuberculosis and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a chest radiograph prior to treatment consistent with active pulmonary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TB. Among such patients, a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sputum sample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was evaluated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for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the presence of </a:t>
            </a:r>
            <a:r>
              <a:rPr lang="en-US" sz="1200" i="1" dirty="0" smtClean="0">
                <a:latin typeface="Times New Roman" panose="02020603050405020304" pitchFamily="18" charset="0"/>
                <a:ea typeface="MS Mincho"/>
              </a:rPr>
              <a:t>M</a:t>
            </a:r>
            <a:r>
              <a:rPr lang="en-US" sz="1200" i="1" dirty="0">
                <a:latin typeface="Times New Roman" panose="02020603050405020304" pitchFamily="18" charset="0"/>
                <a:ea typeface="MS Mincho"/>
              </a:rPr>
              <a:t>. tuberculosis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 by either </a:t>
            </a:r>
            <a:r>
              <a:rPr lang="en-US" sz="1200" dirty="0" err="1">
                <a:latin typeface="Times New Roman" panose="02020603050405020304" pitchFamily="18" charset="0"/>
                <a:ea typeface="MS Mincho"/>
              </a:rPr>
              <a:t>Ziehl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–</a:t>
            </a:r>
            <a:r>
              <a:rPr lang="en-US" sz="1200" dirty="0" err="1">
                <a:latin typeface="Times New Roman" panose="02020603050405020304" pitchFamily="18" charset="0"/>
                <a:ea typeface="MS Mincho"/>
              </a:rPr>
              <a:t>Neelsen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 staining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(microscopy)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or outgrowth from culture in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Lowenstein-Jensen medium </a:t>
            </a:r>
            <a:r>
              <a:rPr lang="en-US" sz="1200" dirty="0" smtClean="0">
                <a:latin typeface="Times New Roman" panose="02020603050405020304" pitchFamily="18" charset="0"/>
                <a:ea typeface="MS Mincho"/>
              </a:rPr>
              <a:t>(culture). Per cent positive among HIV-negative and HIV-positive TB patients is shown.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076" y="1052133"/>
            <a:ext cx="3452752" cy="34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34641</TotalTime>
  <Words>59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  <vt:lpstr>PowerPoint Presentation</vt:lpstr>
    </vt:vector>
  </TitlesOfParts>
  <Company>IDRI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Duthie</dc:creator>
  <cp:lastModifiedBy>Malcolm Duthie</cp:lastModifiedBy>
  <cp:revision>95</cp:revision>
  <dcterms:created xsi:type="dcterms:W3CDTF">2018-05-01T21:54:30Z</dcterms:created>
  <dcterms:modified xsi:type="dcterms:W3CDTF">2020-06-30T21:26:38Z</dcterms:modified>
</cp:coreProperties>
</file>