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1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6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1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0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7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2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3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8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8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2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E87C-26A5-4D2D-956F-20C07C6FC73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FFF35-15AA-4342-A007-FF43980794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9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81703" y="20356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142445" y="28333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5" name="Grupo 44"/>
          <p:cNvGrpSpPr/>
          <p:nvPr/>
        </p:nvGrpSpPr>
        <p:grpSpPr>
          <a:xfrm>
            <a:off x="2223659" y="519575"/>
            <a:ext cx="8025809" cy="6188297"/>
            <a:chOff x="2223659" y="669703"/>
            <a:chExt cx="8025809" cy="6188297"/>
          </a:xfrm>
        </p:grpSpPr>
        <p:graphicFrame>
          <p:nvGraphicFramePr>
            <p:cNvPr id="13" name="Objeto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8621686"/>
                </p:ext>
              </p:extLst>
            </p:nvPr>
          </p:nvGraphicFramePr>
          <p:xfrm>
            <a:off x="2627290" y="669703"/>
            <a:ext cx="7582398" cy="3056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r:id="rId3" imgW="7844484" imgH="3172702" progId="Prism8.Document">
                    <p:embed/>
                  </p:oleObj>
                </mc:Choice>
                <mc:Fallback>
                  <p:oleObj r:id="rId3" imgW="7844484" imgH="3172702" progId="Prism8.Document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7290" y="669703"/>
                          <a:ext cx="7582398" cy="305698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4" name="Picture 10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0254" y="3984107"/>
              <a:ext cx="6688177" cy="287389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CuadroTexto 14"/>
            <p:cNvSpPr txBox="1"/>
            <p:nvPr/>
          </p:nvSpPr>
          <p:spPr>
            <a:xfrm>
              <a:off x="3850783" y="3052293"/>
              <a:ext cx="1589082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err="1" smtClean="0"/>
                <a:t>hsRDT</a:t>
              </a:r>
              <a:r>
                <a:rPr lang="en-US" sz="1300" b="1" dirty="0" smtClean="0"/>
                <a:t> worse performance</a:t>
              </a:r>
              <a:endParaRPr lang="en-US" sz="1300" b="1" dirty="0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6978201" y="3063025"/>
              <a:ext cx="1589082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err="1" smtClean="0"/>
                <a:t>hsRDT</a:t>
              </a:r>
              <a:r>
                <a:rPr lang="en-US" sz="1300" b="1" dirty="0" smtClean="0"/>
                <a:t> better performance</a:t>
              </a:r>
              <a:endParaRPr lang="en-US" sz="1300" b="1" dirty="0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5370812" y="3051521"/>
              <a:ext cx="1589082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/>
                <a:t>Difference (sensitivity; %)</a:t>
              </a:r>
              <a:endParaRPr lang="en-US" sz="1300" b="1" dirty="0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8297312" y="800755"/>
              <a:ext cx="1733792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u="sng" dirty="0" smtClean="0"/>
                <a:t>Difference [95% CI]</a:t>
              </a:r>
              <a:endParaRPr lang="en-US" sz="1300" b="1" u="sng" dirty="0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8323920" y="1363619"/>
              <a:ext cx="1830612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/>
                <a:t>5.1% [-16.4%, 32.0%]*</a:t>
              </a:r>
              <a:endParaRPr lang="en-US" sz="1300" b="1" dirty="0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8329671" y="2061671"/>
              <a:ext cx="1830612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/>
                <a:t>10.3% [-11.5%, 32.0%]*</a:t>
              </a:r>
              <a:endParaRPr lang="en-US" sz="1300" b="1" dirty="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6437611" y="771271"/>
              <a:ext cx="64173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solidFill>
                    <a:srgbClr val="0070C0"/>
                  </a:solidFill>
                </a:rPr>
                <a:t>[15%]</a:t>
              </a:r>
              <a:endParaRPr lang="en-US" sz="1300" b="1" dirty="0">
                <a:solidFill>
                  <a:srgbClr val="0070C0"/>
                </a:solidFill>
              </a:endParaRPr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2223659" y="1407531"/>
              <a:ext cx="1716087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err="1" smtClean="0"/>
                <a:t>hsRDT</a:t>
              </a:r>
              <a:r>
                <a:rPr lang="en-US" sz="1300" b="1" dirty="0" smtClean="0"/>
                <a:t> - </a:t>
              </a:r>
              <a:r>
                <a:rPr lang="en-US" sz="1300" b="1" dirty="0" smtClean="0"/>
                <a:t>Microscopy</a:t>
              </a:r>
              <a:endParaRPr lang="en-US" sz="1300" b="1" dirty="0"/>
            </a:p>
          </p:txBody>
        </p:sp>
        <p:sp>
          <p:nvSpPr>
            <p:cNvPr id="23" name="CuadroTexto 22"/>
            <p:cNvSpPr txBox="1"/>
            <p:nvPr/>
          </p:nvSpPr>
          <p:spPr>
            <a:xfrm>
              <a:off x="2572215" y="2114889"/>
              <a:ext cx="1315775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err="1" smtClean="0"/>
                <a:t>hsRDT</a:t>
              </a:r>
              <a:r>
                <a:rPr lang="en-US" sz="1300" b="1" dirty="0" smtClean="0"/>
                <a:t> – </a:t>
              </a:r>
              <a:r>
                <a:rPr lang="en-US" sz="1300" b="1" dirty="0" err="1" smtClean="0"/>
                <a:t>cRDT</a:t>
              </a:r>
              <a:endParaRPr lang="en-US" sz="1300" b="1" dirty="0"/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3735764" y="6292950"/>
              <a:ext cx="1589082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err="1" smtClean="0"/>
                <a:t>hsRDT</a:t>
              </a:r>
              <a:r>
                <a:rPr lang="en-US" sz="1300" b="1" dirty="0" smtClean="0"/>
                <a:t> worse performance</a:t>
              </a:r>
              <a:endParaRPr lang="en-US" sz="1300" b="1" dirty="0"/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6863182" y="6303682"/>
              <a:ext cx="1589082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err="1" smtClean="0"/>
                <a:t>hsRDT</a:t>
              </a:r>
              <a:r>
                <a:rPr lang="en-US" sz="1300" b="1" dirty="0" smtClean="0"/>
                <a:t> better performance</a:t>
              </a:r>
              <a:endParaRPr lang="en-US" sz="1300" b="1" dirty="0"/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5255793" y="6292178"/>
              <a:ext cx="1589082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/>
                <a:t>Difference (sensitivity; %)</a:t>
              </a:r>
              <a:endParaRPr lang="en-US" sz="1300" b="1" dirty="0"/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2588008" y="4521659"/>
              <a:ext cx="1272905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err="1" smtClean="0"/>
                <a:t>hsRDT</a:t>
              </a:r>
              <a:r>
                <a:rPr lang="en-US" sz="1300" b="1" dirty="0" smtClean="0"/>
                <a:t> - LAMP</a:t>
              </a:r>
              <a:endParaRPr lang="en-US" sz="1300" b="1" dirty="0"/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2562130" y="5053620"/>
              <a:ext cx="1315775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err="1" smtClean="0"/>
                <a:t>hsRDT</a:t>
              </a:r>
              <a:r>
                <a:rPr lang="en-US" sz="1300" b="1" dirty="0" smtClean="0"/>
                <a:t> – nPCR</a:t>
              </a:r>
              <a:endParaRPr lang="en-US" sz="1300" b="1" dirty="0"/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2434107" y="5516567"/>
              <a:ext cx="1440925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err="1" smtClean="0"/>
                <a:t>hsRDT</a:t>
              </a:r>
              <a:r>
                <a:rPr lang="en-US" sz="1300" b="1" dirty="0" smtClean="0"/>
                <a:t> – </a:t>
              </a:r>
              <a:r>
                <a:rPr lang="en-US" sz="1300" b="1" dirty="0" err="1" smtClean="0"/>
                <a:t>qRT</a:t>
              </a:r>
              <a:r>
                <a:rPr lang="en-US" sz="1300" b="1" dirty="0" smtClean="0"/>
                <a:t>-PCR</a:t>
              </a:r>
              <a:endParaRPr lang="en-US" sz="1300" b="1" dirty="0"/>
            </a:p>
          </p:txBody>
        </p:sp>
        <p:sp>
          <p:nvSpPr>
            <p:cNvPr id="30" name="CuadroTexto 29"/>
            <p:cNvSpPr txBox="1"/>
            <p:nvPr/>
          </p:nvSpPr>
          <p:spPr>
            <a:xfrm>
              <a:off x="5528964" y="4098183"/>
              <a:ext cx="1195716" cy="2923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00" b="1" dirty="0" smtClean="0">
                  <a:solidFill>
                    <a:schemeClr val="accent6">
                      <a:lumMod val="75000"/>
                    </a:schemeClr>
                  </a:solidFill>
                </a:rPr>
                <a:t>[-3%]   [+3%]</a:t>
              </a:r>
              <a:endParaRPr lang="en-US" sz="13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36" name="Rectángulo 35"/>
            <p:cNvSpPr/>
            <p:nvPr/>
          </p:nvSpPr>
          <p:spPr>
            <a:xfrm>
              <a:off x="7573992" y="4037162"/>
              <a:ext cx="1742536" cy="1759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/>
            </a:p>
          </p:txBody>
        </p:sp>
        <p:grpSp>
          <p:nvGrpSpPr>
            <p:cNvPr id="37" name="Grupo 36"/>
            <p:cNvGrpSpPr/>
            <p:nvPr/>
          </p:nvGrpSpPr>
          <p:grpSpPr>
            <a:xfrm>
              <a:off x="8316150" y="4074509"/>
              <a:ext cx="1933318" cy="1895657"/>
              <a:chOff x="8240085" y="4115447"/>
              <a:chExt cx="1786240" cy="1895657"/>
            </a:xfrm>
          </p:grpSpPr>
          <p:sp>
            <p:nvSpPr>
              <p:cNvPr id="38" name="CuadroTexto 37"/>
              <p:cNvSpPr txBox="1"/>
              <p:nvPr/>
            </p:nvSpPr>
            <p:spPr>
              <a:xfrm>
                <a:off x="8355106" y="4115447"/>
                <a:ext cx="1570346" cy="2923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b="1" u="sng" dirty="0" smtClean="0"/>
                  <a:t>Difference [95% CI]</a:t>
                </a:r>
                <a:endParaRPr lang="en-US" sz="1300" b="1" u="sng" dirty="0"/>
              </a:p>
            </p:txBody>
          </p:sp>
          <p:sp>
            <p:nvSpPr>
              <p:cNvPr id="39" name="CuadroTexto 38"/>
              <p:cNvSpPr txBox="1"/>
              <p:nvPr/>
            </p:nvSpPr>
            <p:spPr>
              <a:xfrm>
                <a:off x="8245832" y="4497872"/>
                <a:ext cx="1774737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b="1" dirty="0" smtClean="0"/>
                  <a:t>-25.6% [-43.5%, -7.8%]*</a:t>
                </a:r>
                <a:endParaRPr lang="en-US" sz="1300" b="1" dirty="0"/>
              </a:p>
            </p:txBody>
          </p:sp>
          <p:sp>
            <p:nvSpPr>
              <p:cNvPr id="40" name="CuadroTexto 39"/>
              <p:cNvSpPr txBox="1"/>
              <p:nvPr/>
            </p:nvSpPr>
            <p:spPr>
              <a:xfrm>
                <a:off x="8251588" y="5012581"/>
                <a:ext cx="1774737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b="1" dirty="0" smtClean="0"/>
                  <a:t>-12.8% [-32.9%, -7.2%]*</a:t>
                </a:r>
                <a:endParaRPr lang="en-US" sz="1300" b="1" dirty="0"/>
              </a:p>
            </p:txBody>
          </p:sp>
          <p:sp>
            <p:nvSpPr>
              <p:cNvPr id="41" name="CuadroTexto 40"/>
              <p:cNvSpPr txBox="1"/>
              <p:nvPr/>
            </p:nvSpPr>
            <p:spPr>
              <a:xfrm>
                <a:off x="8240085" y="5518661"/>
                <a:ext cx="1774737" cy="49244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b="1" dirty="0" smtClean="0"/>
                  <a:t>-35.9% [-51.0%, -20.8%]*</a:t>
                </a:r>
                <a:endParaRPr lang="en-US" sz="1300" b="1" dirty="0"/>
              </a:p>
            </p:txBody>
          </p:sp>
        </p:grpSp>
      </p:grpSp>
      <p:sp>
        <p:nvSpPr>
          <p:cNvPr id="46" name="CuadroTexto 45"/>
          <p:cNvSpPr txBox="1"/>
          <p:nvPr/>
        </p:nvSpPr>
        <p:spPr>
          <a:xfrm>
            <a:off x="3083978" y="375425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4194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101</Words>
  <Application>Microsoft Office PowerPoint</Application>
  <PresentationFormat>Panorámica</PresentationFormat>
  <Paragraphs>22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Prism8.Document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lenovo1</dc:creator>
  <cp:lastModifiedBy>Ana María Vasquez Cardona</cp:lastModifiedBy>
  <cp:revision>7</cp:revision>
  <dcterms:created xsi:type="dcterms:W3CDTF">2019-04-17T14:15:29Z</dcterms:created>
  <dcterms:modified xsi:type="dcterms:W3CDTF">2019-10-22T11:14:53Z</dcterms:modified>
</cp:coreProperties>
</file>