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70" r:id="rId4"/>
    <p:sldId id="271" r:id="rId5"/>
    <p:sldId id="269" r:id="rId6"/>
    <p:sldId id="268" r:id="rId7"/>
    <p:sldId id="266" r:id="rId8"/>
    <p:sldId id="265" r:id="rId9"/>
    <p:sldId id="263" r:id="rId10"/>
    <p:sldId id="273" r:id="rId11"/>
    <p:sldId id="274" r:id="rId12"/>
    <p:sldId id="276" r:id="rId13"/>
    <p:sldId id="264" r:id="rId14"/>
    <p:sldId id="275" r:id="rId15"/>
    <p:sldId id="272" r:id="rId16"/>
    <p:sldId id="267" r:id="rId17"/>
  </p:sldIdLst>
  <p:sldSz cx="6858000" cy="9144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/>
    <p:restoredTop sz="94614"/>
  </p:normalViewPr>
  <p:slideViewPr>
    <p:cSldViewPr snapToGrid="0" snapToObjects="1">
      <p:cViewPr>
        <p:scale>
          <a:sx n="130" d="100"/>
          <a:sy n="130" d="100"/>
        </p:scale>
        <p:origin x="9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6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48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67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23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81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34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11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89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03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90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12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EAFF-4DA2-2E40-93E1-5B31F26D25F5}" type="datetimeFigureOut">
              <a:rPr kumimoji="1" lang="ja-JP" altLang="en-US" smtClean="0"/>
              <a:t>2020/6/11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22B1E-050F-1749-9F5E-C13DD57FDF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84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EB1846-239B-5241-9739-5D307808FDC0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1675E8-A4B9-EB48-B192-918CD2D4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46" y="2839270"/>
            <a:ext cx="2657475" cy="1371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AFA4135-1C12-6641-A866-4B1BC89B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546" y="4237881"/>
            <a:ext cx="2657475" cy="28575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B03F878-A7A4-3946-8BB1-E7968C34347B}"/>
              </a:ext>
            </a:extLst>
          </p:cNvPr>
          <p:cNvCxnSpPr/>
          <p:nvPr/>
        </p:nvCxnSpPr>
        <p:spPr>
          <a:xfrm>
            <a:off x="4198084" y="4589467"/>
            <a:ext cx="490506" cy="0"/>
          </a:xfrm>
          <a:prstGeom prst="line">
            <a:avLst/>
          </a:prstGeom>
          <a:ln w="222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6C8BC0-5845-6A4B-9812-9806959CD7ED}"/>
              </a:ext>
            </a:extLst>
          </p:cNvPr>
          <p:cNvSpPr txBox="1"/>
          <p:nvPr/>
        </p:nvSpPr>
        <p:spPr>
          <a:xfrm>
            <a:off x="4173773" y="4569997"/>
            <a:ext cx="542136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kumimoji="1" lang="en-US" altLang="ja-JP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1" lang="ja-JP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9698F0-4C2B-AE48-A12E-856B44744965}"/>
              </a:ext>
            </a:extLst>
          </p:cNvPr>
          <p:cNvSpPr txBox="1"/>
          <p:nvPr/>
        </p:nvSpPr>
        <p:spPr>
          <a:xfrm>
            <a:off x="2852669" y="2591090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F-actin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ja-JP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45E5E57-A584-9A46-AAA3-663FEDB56D62}"/>
              </a:ext>
            </a:extLst>
          </p:cNvPr>
          <p:cNvCxnSpPr/>
          <p:nvPr/>
        </p:nvCxnSpPr>
        <p:spPr>
          <a:xfrm>
            <a:off x="3518344" y="3796226"/>
            <a:ext cx="0" cy="540000"/>
          </a:xfrm>
          <a:prstGeom prst="straightConnector1">
            <a:avLst/>
          </a:prstGeom>
          <a:ln w="158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3EA625-41A1-504B-AE4B-D2062F8BFE5C}"/>
              </a:ext>
            </a:extLst>
          </p:cNvPr>
          <p:cNvSpPr txBox="1"/>
          <p:nvPr/>
        </p:nvSpPr>
        <p:spPr>
          <a:xfrm>
            <a:off x="1847674" y="4281509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DF7BBA6-A256-DF48-B3BD-B7A5D513D5D6}"/>
              </a:ext>
            </a:extLst>
          </p:cNvPr>
          <p:cNvCxnSpPr/>
          <p:nvPr/>
        </p:nvCxnSpPr>
        <p:spPr>
          <a:xfrm>
            <a:off x="1976360" y="4512233"/>
            <a:ext cx="0" cy="981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4F116B1-3B64-4448-92FB-B717A140C328}"/>
              </a:ext>
            </a:extLst>
          </p:cNvPr>
          <p:cNvCxnSpPr>
            <a:cxnSpLocks/>
          </p:cNvCxnSpPr>
          <p:nvPr/>
        </p:nvCxnSpPr>
        <p:spPr>
          <a:xfrm rot="5400000">
            <a:off x="2034617" y="4551489"/>
            <a:ext cx="0" cy="1079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A93D52-4253-E744-AD58-B317B92D7AEC}"/>
              </a:ext>
            </a:extLst>
          </p:cNvPr>
          <p:cNvSpPr txBox="1"/>
          <p:nvPr/>
        </p:nvSpPr>
        <p:spPr>
          <a:xfrm>
            <a:off x="2078552" y="4479487"/>
            <a:ext cx="279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0E4866-5B71-1B46-8B48-ABCE8502B38E}"/>
              </a:ext>
            </a:extLst>
          </p:cNvPr>
          <p:cNvSpPr/>
          <p:nvPr/>
        </p:nvSpPr>
        <p:spPr>
          <a:xfrm>
            <a:off x="2010858" y="2213256"/>
            <a:ext cx="1151467" cy="18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D1F2BE-696A-A44C-BDA9-024A892148B1}"/>
              </a:ext>
            </a:extLst>
          </p:cNvPr>
          <p:cNvSpPr txBox="1"/>
          <p:nvPr/>
        </p:nvSpPr>
        <p:spPr>
          <a:xfrm>
            <a:off x="1590391" y="1910537"/>
            <a:ext cx="62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M-Sec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967D0F-64EE-E249-B649-E6B26953BA1C}"/>
              </a:ext>
            </a:extLst>
          </p:cNvPr>
          <p:cNvSpPr txBox="1"/>
          <p:nvPr/>
        </p:nvSpPr>
        <p:spPr>
          <a:xfrm>
            <a:off x="1709940" y="2147607"/>
            <a:ext cx="50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actin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8E5746-5354-A84E-9F52-4332F846C98D}"/>
              </a:ext>
            </a:extLst>
          </p:cNvPr>
          <p:cNvSpPr txBox="1"/>
          <p:nvPr/>
        </p:nvSpPr>
        <p:spPr>
          <a:xfrm rot="16200000">
            <a:off x="1795013" y="1318375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M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acrophages</a:t>
            </a:r>
            <a:endParaRPr kumimoji="1" lang="ja-JP" altLang="en-US" sz="1200" dirty="0">
              <a:latin typeface="Symbol" charset="2"/>
              <a:cs typeface="Symbol" charset="2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9DAFA03-8F29-9549-B507-9A7376543BA2}"/>
              </a:ext>
            </a:extLst>
          </p:cNvPr>
          <p:cNvSpPr txBox="1"/>
          <p:nvPr/>
        </p:nvSpPr>
        <p:spPr>
          <a:xfrm rot="16200000">
            <a:off x="2048548" y="1235119"/>
            <a:ext cx="1279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U87.CD4.CCR5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3602943-E14B-3B4A-B882-766AC6E554BA}"/>
              </a:ext>
            </a:extLst>
          </p:cNvPr>
          <p:cNvSpPr txBox="1"/>
          <p:nvPr/>
        </p:nvSpPr>
        <p:spPr>
          <a:xfrm>
            <a:off x="1514753" y="5476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/>
                <a:cs typeface="Arial"/>
              </a:rPr>
              <a:t>a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CE08BE5-6181-3A46-B837-7AD54C9CB9C4}"/>
              </a:ext>
            </a:extLst>
          </p:cNvPr>
          <p:cNvSpPr txBox="1"/>
          <p:nvPr/>
        </p:nvSpPr>
        <p:spPr>
          <a:xfrm>
            <a:off x="1514753" y="25372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/>
                <a:cs typeface="Arial"/>
              </a:rPr>
              <a:t>b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C475D25-1E76-2D4B-B3E8-0D04E98B892C}"/>
              </a:ext>
            </a:extLst>
          </p:cNvPr>
          <p:cNvSpPr txBox="1"/>
          <p:nvPr/>
        </p:nvSpPr>
        <p:spPr>
          <a:xfrm>
            <a:off x="1455680" y="5109370"/>
            <a:ext cx="3937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M-Sec expression and TNT formation in U87 cells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In the left panel, U87.CD4.CCR5 and U87.CD4.CXCR4 cells were analyzed for the expression of M-Sec by western blotting. The actin blot is a loading control. Monocyte-derived macrophages prepared as described previously [25] were added as a reference. In the right panel, monocytic cell lines (HL60, U937, and THP-1) were also analyzed. All the monocytic cell lines were obtained from RIKEN Cell Bank (Tsukuba, Japan) and were maintained in RPMI-10% FCS.</a:t>
            </a: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U87.CD4.CCR5 cells were analyzed for F-actin (green) by immunofluorescence. Nuclei were also stained with DAPI (blue). The white arrow indicates TNT.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x-z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view is also shown. Scale bar: 50 </a:t>
            </a:r>
            <a:r>
              <a:rPr lang="en-US" altLang="ja-JP" sz="12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5A1A395-31D0-DE4B-9BBC-AF2B0DCE4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87" y="1972135"/>
            <a:ext cx="1044000" cy="16144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B5BD4CE-94DA-914E-9561-F0B182447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587" y="2216462"/>
            <a:ext cx="1044000" cy="16144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A7EBCB-7720-FE4E-A0B1-E1F640D6A921}"/>
              </a:ext>
            </a:extLst>
          </p:cNvPr>
          <p:cNvSpPr txBox="1"/>
          <p:nvPr/>
        </p:nvSpPr>
        <p:spPr>
          <a:xfrm rot="16200000">
            <a:off x="2336347" y="1186127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U87.CD4.CXCR4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4C6F7640-EC6D-5747-BBE5-E9E1EDEE1D6D}"/>
              </a:ext>
            </a:extLst>
          </p:cNvPr>
          <p:cNvPicPr>
            <a:picLocks/>
          </p:cNvPicPr>
          <p:nvPr/>
        </p:nvPicPr>
        <p:blipFill>
          <a:blip r:embed="rId6">
            <a:lum bright="5000" contrast="50000"/>
          </a:blip>
          <a:stretch>
            <a:fillRect/>
          </a:stretch>
        </p:blipFill>
        <p:spPr>
          <a:xfrm>
            <a:off x="3715863" y="1972135"/>
            <a:ext cx="1440000" cy="1656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85743D6-5FEB-C94C-9539-7A78AFB9A51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715863" y="2216462"/>
            <a:ext cx="1440000" cy="1656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1F28BD6-A911-1247-986D-28B43042731D}"/>
              </a:ext>
            </a:extLst>
          </p:cNvPr>
          <p:cNvSpPr txBox="1"/>
          <p:nvPr/>
        </p:nvSpPr>
        <p:spPr>
          <a:xfrm>
            <a:off x="3155395" y="1905997"/>
            <a:ext cx="62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M-Sec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6BA4753-3830-4644-854F-A38D3AC3DB25}"/>
              </a:ext>
            </a:extLst>
          </p:cNvPr>
          <p:cNvSpPr txBox="1"/>
          <p:nvPr/>
        </p:nvSpPr>
        <p:spPr>
          <a:xfrm>
            <a:off x="3274944" y="2143067"/>
            <a:ext cx="50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actin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5C2A3C6-1F2A-EC4C-87CA-528A60EA9F9F}"/>
              </a:ext>
            </a:extLst>
          </p:cNvPr>
          <p:cNvSpPr txBox="1"/>
          <p:nvPr/>
        </p:nvSpPr>
        <p:spPr>
          <a:xfrm rot="16200000">
            <a:off x="3283510" y="1235119"/>
            <a:ext cx="1279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U87.CD4.CCR5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8675ED6-8F46-F74E-94B1-840E961DFB30}"/>
              </a:ext>
            </a:extLst>
          </p:cNvPr>
          <p:cNvSpPr txBox="1"/>
          <p:nvPr/>
        </p:nvSpPr>
        <p:spPr>
          <a:xfrm rot="16200000">
            <a:off x="3994325" y="1599702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HL60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7EF6D0F-117D-6848-9CE0-495F627E43D6}"/>
              </a:ext>
            </a:extLst>
          </p:cNvPr>
          <p:cNvSpPr txBox="1"/>
          <p:nvPr/>
        </p:nvSpPr>
        <p:spPr>
          <a:xfrm rot="16200000">
            <a:off x="4340557" y="1599702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U937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C79F60B-0162-FB48-B857-A12F94AC8515}"/>
              </a:ext>
            </a:extLst>
          </p:cNvPr>
          <p:cNvSpPr txBox="1"/>
          <p:nvPr/>
        </p:nvSpPr>
        <p:spPr>
          <a:xfrm rot="16200000">
            <a:off x="4647517" y="156042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/>
                <a:cs typeface="Arial"/>
              </a:rPr>
              <a:t>THP-1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8AD4BF8-6A24-6747-8EAB-48FF8D69909C}"/>
              </a:ext>
            </a:extLst>
          </p:cNvPr>
          <p:cNvSpPr txBox="1"/>
          <p:nvPr/>
        </p:nvSpPr>
        <p:spPr>
          <a:xfrm>
            <a:off x="2705588" y="4659611"/>
            <a:ext cx="162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8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D0FDD3-A476-9A4C-AE2B-3BCFF4BD9861}"/>
              </a:ext>
            </a:extLst>
          </p:cNvPr>
          <p:cNvSpPr txBox="1"/>
          <p:nvPr/>
        </p:nvSpPr>
        <p:spPr>
          <a:xfrm>
            <a:off x="2961991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S10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Suzu\Desktop\Env + DAPI\No Dapi\Cr env 2DPI2.bmp">
            <a:extLst>
              <a:ext uri="{FF2B5EF4-FFF2-40B4-BE49-F238E27FC236}">
                <a16:creationId xmlns:a16="http://schemas.microsoft.com/office/drawing/2014/main" id="{A9B529BE-77AA-9444-9B30-985954A47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04" y="1210269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uzu\Desktop\Env + DAPI\Cr env 2DPI2.bmp">
            <a:extLst>
              <a:ext uri="{FF2B5EF4-FFF2-40B4-BE49-F238E27FC236}">
                <a16:creationId xmlns:a16="http://schemas.microsoft.com/office/drawing/2014/main" id="{B48FFF69-20AA-EF4E-81B5-8BC25AC1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71" y="1210269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Suzu\Desktop\Env + DAPI\No Dapi\Msec env 2DPI6.bmp">
            <a:extLst>
              <a:ext uri="{FF2B5EF4-FFF2-40B4-BE49-F238E27FC236}">
                <a16:creationId xmlns:a16="http://schemas.microsoft.com/office/drawing/2014/main" id="{BA347675-86B2-BB46-AD9A-89113FAE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04" y="2352470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Suzu\Desktop\Env + DAPI\Msec env 2DPI6.bmp">
            <a:extLst>
              <a:ext uri="{FF2B5EF4-FFF2-40B4-BE49-F238E27FC236}">
                <a16:creationId xmlns:a16="http://schemas.microsoft.com/office/drawing/2014/main" id="{F3583DBF-454C-BD42-AF17-D4E12899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71" y="2352470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F5E49B-CAF9-6E41-A403-9EACB1EB546E}"/>
              </a:ext>
            </a:extLst>
          </p:cNvPr>
          <p:cNvSpPr txBox="1"/>
          <p:nvPr/>
        </p:nvSpPr>
        <p:spPr>
          <a:xfrm>
            <a:off x="2669345" y="3657049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AB4F56F1-1D82-9F4B-89E4-0669673CCA78}"/>
              </a:ext>
            </a:extLst>
          </p:cNvPr>
          <p:cNvSpPr txBox="1"/>
          <p:nvPr/>
        </p:nvSpPr>
        <p:spPr>
          <a:xfrm>
            <a:off x="4017233" y="3472907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CF07DFF-DBD1-FD43-B0BA-13435E5115B5}"/>
              </a:ext>
            </a:extLst>
          </p:cNvPr>
          <p:cNvCxnSpPr/>
          <p:nvPr/>
        </p:nvCxnSpPr>
        <p:spPr>
          <a:xfrm>
            <a:off x="4289989" y="3500336"/>
            <a:ext cx="93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0">
            <a:extLst>
              <a:ext uri="{FF2B5EF4-FFF2-40B4-BE49-F238E27FC236}">
                <a16:creationId xmlns:a16="http://schemas.microsoft.com/office/drawing/2014/main" id="{ABA4796A-9768-4A42-B367-9F2BE90505F7}"/>
              </a:ext>
            </a:extLst>
          </p:cNvPr>
          <p:cNvSpPr txBox="1"/>
          <p:nvPr/>
        </p:nvSpPr>
        <p:spPr>
          <a:xfrm rot="16200000">
            <a:off x="1893860" y="1611599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0">
            <a:extLst>
              <a:ext uri="{FF2B5EF4-FFF2-40B4-BE49-F238E27FC236}">
                <a16:creationId xmlns:a16="http://schemas.microsoft.com/office/drawing/2014/main" id="{5C924EEE-038C-D94A-81F1-8F9738644A45}"/>
              </a:ext>
            </a:extLst>
          </p:cNvPr>
          <p:cNvSpPr txBox="1"/>
          <p:nvPr/>
        </p:nvSpPr>
        <p:spPr>
          <a:xfrm rot="16200000">
            <a:off x="1628583" y="2186471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0">
            <a:extLst>
              <a:ext uri="{FF2B5EF4-FFF2-40B4-BE49-F238E27FC236}">
                <a16:creationId xmlns:a16="http://schemas.microsoft.com/office/drawing/2014/main" id="{46A054C6-C1C7-5A4D-A2C8-9BA5090A3724}"/>
              </a:ext>
            </a:extLst>
          </p:cNvPr>
          <p:cNvSpPr txBox="1"/>
          <p:nvPr/>
        </p:nvSpPr>
        <p:spPr>
          <a:xfrm rot="16200000">
            <a:off x="1731154" y="2761521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 #4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0">
            <a:extLst>
              <a:ext uri="{FF2B5EF4-FFF2-40B4-BE49-F238E27FC236}">
                <a16:creationId xmlns:a16="http://schemas.microsoft.com/office/drawing/2014/main" id="{CAF74831-2DE5-6B4B-98F0-84ACF9F33B73}"/>
              </a:ext>
            </a:extLst>
          </p:cNvPr>
          <p:cNvSpPr txBox="1"/>
          <p:nvPr/>
        </p:nvSpPr>
        <p:spPr>
          <a:xfrm>
            <a:off x="4519936" y="1221534"/>
            <a:ext cx="612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</a:p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1">
            <a:extLst>
              <a:ext uri="{FF2B5EF4-FFF2-40B4-BE49-F238E27FC236}">
                <a16:creationId xmlns:a16="http://schemas.microsoft.com/office/drawing/2014/main" id="{157C97E6-3C5D-F34F-A740-583CE66E9FA6}"/>
              </a:ext>
            </a:extLst>
          </p:cNvPr>
          <p:cNvSpPr txBox="1"/>
          <p:nvPr/>
        </p:nvSpPr>
        <p:spPr>
          <a:xfrm>
            <a:off x="3525691" y="943689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1">
            <a:extLst>
              <a:ext uri="{FF2B5EF4-FFF2-40B4-BE49-F238E27FC236}">
                <a16:creationId xmlns:a16="http://schemas.microsoft.com/office/drawing/2014/main" id="{2A4888DD-5BCD-7D49-8AF0-A026C22AE55C}"/>
              </a:ext>
            </a:extLst>
          </p:cNvPr>
          <p:cNvSpPr txBox="1"/>
          <p:nvPr/>
        </p:nvSpPr>
        <p:spPr>
          <a:xfrm>
            <a:off x="2622716" y="943689"/>
            <a:ext cx="535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C7A3EDE-D1EA-E645-A2F3-5C05B6499C78}"/>
              </a:ext>
            </a:extLst>
          </p:cNvPr>
          <p:cNvSpPr txBox="1"/>
          <p:nvPr/>
        </p:nvSpPr>
        <p:spPr>
          <a:xfrm>
            <a:off x="1959579" y="4106049"/>
            <a:ext cx="2927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S10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 images for Fig. 4c (2 dpi).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5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13F81DB-AC0F-2542-BB8C-51EF0DE4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580" y="970723"/>
            <a:ext cx="1079500" cy="1270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39725B3-2353-554C-8AA1-03E1C012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690" y="970723"/>
            <a:ext cx="1079500" cy="1270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FF2645-8C60-5243-8205-7132B20BA3AE}"/>
              </a:ext>
            </a:extLst>
          </p:cNvPr>
          <p:cNvSpPr txBox="1"/>
          <p:nvPr/>
        </p:nvSpPr>
        <p:spPr>
          <a:xfrm>
            <a:off x="2969621" y="8753707"/>
            <a:ext cx="93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S11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14">
            <a:extLst>
              <a:ext uri="{FF2B5EF4-FFF2-40B4-BE49-F238E27FC236}">
                <a16:creationId xmlns:a16="http://schemas.microsoft.com/office/drawing/2014/main" id="{06EF6D57-5BA3-F84B-94F4-F53FCBE1187C}"/>
              </a:ext>
            </a:extLst>
          </p:cNvPr>
          <p:cNvSpPr txBox="1"/>
          <p:nvPr/>
        </p:nvSpPr>
        <p:spPr>
          <a:xfrm rot="16200000">
            <a:off x="2470010" y="2241167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2B5FEE9F-7FAC-EA46-AF6B-76C72532A222}"/>
              </a:ext>
            </a:extLst>
          </p:cNvPr>
          <p:cNvSpPr txBox="1"/>
          <p:nvPr/>
        </p:nvSpPr>
        <p:spPr>
          <a:xfrm rot="16200000">
            <a:off x="2611992" y="2382231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20">
            <a:extLst>
              <a:ext uri="{FF2B5EF4-FFF2-40B4-BE49-F238E27FC236}">
                <a16:creationId xmlns:a16="http://schemas.microsoft.com/office/drawing/2014/main" id="{6DCCB91B-EB9E-764D-8592-3D2A0AA9306C}"/>
              </a:ext>
            </a:extLst>
          </p:cNvPr>
          <p:cNvSpPr txBox="1"/>
          <p:nvPr/>
        </p:nvSpPr>
        <p:spPr>
          <a:xfrm>
            <a:off x="2037515" y="2246174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D63539C-D927-1C4E-8FCD-C0F1369F3623}"/>
              </a:ext>
            </a:extLst>
          </p:cNvPr>
          <p:cNvCxnSpPr/>
          <p:nvPr/>
        </p:nvCxnSpPr>
        <p:spPr>
          <a:xfrm>
            <a:off x="2729340" y="1222987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F3165D-5217-DD4E-AD87-7EC8510ABC6C}"/>
              </a:ext>
            </a:extLst>
          </p:cNvPr>
          <p:cNvSpPr txBox="1"/>
          <p:nvPr/>
        </p:nvSpPr>
        <p:spPr>
          <a:xfrm>
            <a:off x="2739559" y="1033901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3740D2-6389-1845-8883-7D9505157D53}"/>
              </a:ext>
            </a:extLst>
          </p:cNvPr>
          <p:cNvSpPr txBox="1"/>
          <p:nvPr/>
        </p:nvSpPr>
        <p:spPr>
          <a:xfrm rot="16200000">
            <a:off x="1577838" y="1514631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 err="1">
                <a:latin typeface="Arial"/>
                <a:cs typeface="Arial"/>
              </a:rPr>
              <a:t>Env</a:t>
            </a:r>
            <a:r>
              <a:rPr kumimoji="1" lang="en-US" altLang="ja-JP" sz="1200" dirty="0">
                <a:latin typeface="Arial"/>
                <a:cs typeface="Arial"/>
              </a:rPr>
              <a:t>+ cells </a:t>
            </a:r>
            <a:r>
              <a:rPr kumimoji="1" lang="en-US" altLang="ja-JP" sz="1000" dirty="0">
                <a:latin typeface="Arial"/>
                <a:cs typeface="Arial"/>
              </a:rPr>
              <a:t>(%)</a:t>
            </a:r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98CC7F-6E0E-044E-884D-FBF69498D284}"/>
              </a:ext>
            </a:extLst>
          </p:cNvPr>
          <p:cNvSpPr txBox="1"/>
          <p:nvPr/>
        </p:nvSpPr>
        <p:spPr>
          <a:xfrm>
            <a:off x="2336513" y="2939717"/>
            <a:ext cx="2101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 (2 dpi)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4">
            <a:extLst>
              <a:ext uri="{FF2B5EF4-FFF2-40B4-BE49-F238E27FC236}">
                <a16:creationId xmlns:a16="http://schemas.microsoft.com/office/drawing/2014/main" id="{5C03E34F-7AF8-1F45-8360-2E2343F326CB}"/>
              </a:ext>
            </a:extLst>
          </p:cNvPr>
          <p:cNvSpPr txBox="1"/>
          <p:nvPr/>
        </p:nvSpPr>
        <p:spPr>
          <a:xfrm rot="16200000">
            <a:off x="3827090" y="224117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3119F3-5BF8-1549-B3AF-5F4FD82321D6}"/>
              </a:ext>
            </a:extLst>
          </p:cNvPr>
          <p:cNvSpPr txBox="1"/>
          <p:nvPr/>
        </p:nvSpPr>
        <p:spPr>
          <a:xfrm rot="16200000">
            <a:off x="3969072" y="238223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20">
            <a:extLst>
              <a:ext uri="{FF2B5EF4-FFF2-40B4-BE49-F238E27FC236}">
                <a16:creationId xmlns:a16="http://schemas.microsoft.com/office/drawing/2014/main" id="{48D6C9DE-F434-DB41-9672-2F20BE9C951E}"/>
              </a:ext>
            </a:extLst>
          </p:cNvPr>
          <p:cNvSpPr txBox="1"/>
          <p:nvPr/>
        </p:nvSpPr>
        <p:spPr>
          <a:xfrm>
            <a:off x="3394595" y="224617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18DD7E7-3660-924D-98A9-4B7DCAAC9A71}"/>
              </a:ext>
            </a:extLst>
          </p:cNvPr>
          <p:cNvCxnSpPr/>
          <p:nvPr/>
        </p:nvCxnSpPr>
        <p:spPr>
          <a:xfrm>
            <a:off x="4086420" y="1331059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EA4C114-6249-DC48-AA9E-C15EDB8F0FB2}"/>
              </a:ext>
            </a:extLst>
          </p:cNvPr>
          <p:cNvSpPr txBox="1"/>
          <p:nvPr/>
        </p:nvSpPr>
        <p:spPr>
          <a:xfrm rot="16200000">
            <a:off x="2794657" y="1514634"/>
            <a:ext cx="1412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 err="1">
                <a:latin typeface="Arial"/>
                <a:cs typeface="Arial"/>
              </a:rPr>
              <a:t>Env</a:t>
            </a:r>
            <a:r>
              <a:rPr lang="en-US" altLang="ja-JP" sz="1200" dirty="0">
                <a:latin typeface="Arial"/>
                <a:cs typeface="Arial"/>
              </a:rPr>
              <a:t> intensity</a:t>
            </a:r>
            <a:r>
              <a:rPr kumimoji="1" lang="en-US" altLang="ja-JP" sz="1200" dirty="0">
                <a:latin typeface="Arial"/>
                <a:cs typeface="Arial"/>
              </a:rPr>
              <a:t> </a:t>
            </a:r>
            <a:r>
              <a:rPr lang="en-US" altLang="ja-JP" sz="1000" dirty="0">
                <a:latin typeface="Arial"/>
                <a:cs typeface="Arial"/>
              </a:rPr>
              <a:t>(/cell</a:t>
            </a:r>
            <a:r>
              <a:rPr kumimoji="1" lang="en-US" altLang="ja-JP" sz="1000" dirty="0">
                <a:latin typeface="Arial"/>
                <a:cs typeface="Arial"/>
              </a:rPr>
              <a:t>)</a:t>
            </a:r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63066A3-FBF6-D043-9E69-56558CE19D45}"/>
              </a:ext>
            </a:extLst>
          </p:cNvPr>
          <p:cNvSpPr txBox="1"/>
          <p:nvPr/>
        </p:nvSpPr>
        <p:spPr>
          <a:xfrm>
            <a:off x="1368458" y="3442974"/>
            <a:ext cx="4197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S11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M-Sec knockdown on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 in U87 cells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U87.CD4.CCR5 cells were transfected and infected as in Fig. 4c and analyzed for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expression by immunofluorescence at 2 days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postinfection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(dpi). In the left panel, the percentage of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-positive cells in three different fields is shown (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mean±SD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n=3). In the right panel, the mean intensity of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 in the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-positive cells on a per-cell basis is shown. Three different fields were selected, and 10 cells were analyzed in each field (for a total 30 in each group).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significant.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334E4E3-064C-3242-B474-80C13D7695A2}"/>
              </a:ext>
            </a:extLst>
          </p:cNvPr>
          <p:cNvSpPr txBox="1"/>
          <p:nvPr/>
        </p:nvSpPr>
        <p:spPr>
          <a:xfrm>
            <a:off x="4045121" y="1084835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7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61E4289-B5F0-3248-BD0B-D566737EDA5F}"/>
              </a:ext>
            </a:extLst>
          </p:cNvPr>
          <p:cNvSpPr txBox="1"/>
          <p:nvPr/>
        </p:nvSpPr>
        <p:spPr>
          <a:xfrm>
            <a:off x="2961991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S12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1" descr="C:\Users\Suzu\Desktop\TNT\R5  1day 4.jpg">
            <a:extLst>
              <a:ext uri="{FF2B5EF4-FFF2-40B4-BE49-F238E27FC236}">
                <a16:creationId xmlns:a16="http://schemas.microsoft.com/office/drawing/2014/main" id="{24261551-0160-CB47-8BBB-5025D3C3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5" y="759168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:\Users\Suzu\Desktop\TNT\R5  2day 1.jpg">
            <a:extLst>
              <a:ext uri="{FF2B5EF4-FFF2-40B4-BE49-F238E27FC236}">
                <a16:creationId xmlns:a16="http://schemas.microsoft.com/office/drawing/2014/main" id="{0798C239-8E55-5646-BF23-A70094C4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5" y="2372879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uzu\Desktop\TNT\R5  5day 2.jpg">
            <a:extLst>
              <a:ext uri="{FF2B5EF4-FFF2-40B4-BE49-F238E27FC236}">
                <a16:creationId xmlns:a16="http://schemas.microsoft.com/office/drawing/2014/main" id="{869C7BD0-3AEC-6443-8ECF-DE30C7FA5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5" y="3986590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Suzu\Desktop\TNT\X4 1day 4.jpg">
            <a:extLst>
              <a:ext uri="{FF2B5EF4-FFF2-40B4-BE49-F238E27FC236}">
                <a16:creationId xmlns:a16="http://schemas.microsoft.com/office/drawing/2014/main" id="{10650A13-3741-7941-9150-92284F5A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23" y="759168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CEC7AC-697B-9F4E-9571-A28CBA376405}"/>
              </a:ext>
            </a:extLst>
          </p:cNvPr>
          <p:cNvSpPr txBox="1"/>
          <p:nvPr/>
        </p:nvSpPr>
        <p:spPr>
          <a:xfrm>
            <a:off x="1319114" y="297503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JRFL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845FD1-B061-694F-A954-B8808F367CB1}"/>
              </a:ext>
            </a:extLst>
          </p:cNvPr>
          <p:cNvSpPr txBox="1"/>
          <p:nvPr/>
        </p:nvSpPr>
        <p:spPr>
          <a:xfrm>
            <a:off x="3830546" y="29750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U87.CD4.CXCR4 cells</a:t>
            </a: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NL43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53609E1-5378-4149-A88A-11542F05E9CB}"/>
              </a:ext>
            </a:extLst>
          </p:cNvPr>
          <p:cNvSpPr txBox="1"/>
          <p:nvPr/>
        </p:nvSpPr>
        <p:spPr>
          <a:xfrm>
            <a:off x="3153921" y="1394669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1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F795B03-273D-C54F-9C9F-6A17FDB2C954}"/>
              </a:ext>
            </a:extLst>
          </p:cNvPr>
          <p:cNvSpPr txBox="1"/>
          <p:nvPr/>
        </p:nvSpPr>
        <p:spPr>
          <a:xfrm>
            <a:off x="3153921" y="300838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B80A7A-6AEF-DE4E-98D3-AC06BD7430DB}"/>
              </a:ext>
            </a:extLst>
          </p:cNvPr>
          <p:cNvSpPr txBox="1"/>
          <p:nvPr/>
        </p:nvSpPr>
        <p:spPr>
          <a:xfrm>
            <a:off x="3153921" y="462209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4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 descr="C:\Users\Suzu\Desktop\TNT\X4 3day 2.jpg">
            <a:extLst>
              <a:ext uri="{FF2B5EF4-FFF2-40B4-BE49-F238E27FC236}">
                <a16:creationId xmlns:a16="http://schemas.microsoft.com/office/drawing/2014/main" id="{C855F211-78F5-2940-93CF-0F3E3C02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23" y="2372879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uzu\Desktop\TNT\X4 4day 6.jpg">
            <a:extLst>
              <a:ext uri="{FF2B5EF4-FFF2-40B4-BE49-F238E27FC236}">
                <a16:creationId xmlns:a16="http://schemas.microsoft.com/office/drawing/2014/main" id="{118A33B5-4BFB-8945-A805-7F907CA5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23" y="3986590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B2A0210-C54F-AD4D-ABD2-7F7BA695D924}"/>
              </a:ext>
            </a:extLst>
          </p:cNvPr>
          <p:cNvSpPr txBox="1"/>
          <p:nvPr/>
        </p:nvSpPr>
        <p:spPr>
          <a:xfrm>
            <a:off x="1368458" y="7251911"/>
            <a:ext cx="4197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S12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HIV-1-induced fusion and death of U87 cells</a:t>
            </a:r>
          </a:p>
          <a:p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U87.CD4.CCR5 cells (left) and U87.CD4.CXCR4 cells (right) were infected with JRFL (input: 100 ng/ml p24 Gag) and NL43 (input: 1 ng/ml p24 Gag), respectively</a:t>
            </a:r>
            <a:r>
              <a:rPr lang="en-US" altLang="ja-JP" sz="1200" kern="100">
                <a:latin typeface="Times New Roman" panose="02020603050405020304" pitchFamily="18" charset="0"/>
                <a:ea typeface="游明朝" panose="02020400000000000000" pitchFamily="18" charset="-128"/>
              </a:rPr>
              <a:t>, and cultured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for up to 6 days 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postinfection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(dpi).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C:\Users\Suzu\Desktop\TNT\R5  6day 4.jpg">
            <a:extLst>
              <a:ext uri="{FF2B5EF4-FFF2-40B4-BE49-F238E27FC236}">
                <a16:creationId xmlns:a16="http://schemas.microsoft.com/office/drawing/2014/main" id="{BDDC099C-CC97-8043-9F60-39963A527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95" y="5600301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Suzu\Desktop\TNT\X4 6day 4.jpg">
            <a:extLst>
              <a:ext uri="{FF2B5EF4-FFF2-40B4-BE49-F238E27FC236}">
                <a16:creationId xmlns:a16="http://schemas.microsoft.com/office/drawing/2014/main" id="{0CCECA39-2A15-2D45-8403-8FC04C42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23" y="5600301"/>
            <a:ext cx="2064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2DFC58-8995-3A47-A531-150F3CCD4E7A}"/>
              </a:ext>
            </a:extLst>
          </p:cNvPr>
          <p:cNvSpPr txBox="1"/>
          <p:nvPr/>
        </p:nvSpPr>
        <p:spPr>
          <a:xfrm>
            <a:off x="3153921" y="623580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6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4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875A67-4C26-1345-A33B-94922205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35" y="638339"/>
            <a:ext cx="1574800" cy="1270000"/>
          </a:xfrm>
          <a:prstGeom prst="rect">
            <a:avLst/>
          </a:prstGeom>
        </p:spPr>
      </p:pic>
      <p:sp>
        <p:nvSpPr>
          <p:cNvPr id="5" name="テキスト ボックス 14">
            <a:extLst>
              <a:ext uri="{FF2B5EF4-FFF2-40B4-BE49-F238E27FC236}">
                <a16:creationId xmlns:a16="http://schemas.microsoft.com/office/drawing/2014/main" id="{17A0657C-3310-534A-BD73-400B1C34071E}"/>
              </a:ext>
            </a:extLst>
          </p:cNvPr>
          <p:cNvSpPr txBox="1"/>
          <p:nvPr/>
        </p:nvSpPr>
        <p:spPr>
          <a:xfrm rot="16200000">
            <a:off x="1073844" y="1906721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16">
            <a:extLst>
              <a:ext uri="{FF2B5EF4-FFF2-40B4-BE49-F238E27FC236}">
                <a16:creationId xmlns:a16="http://schemas.microsoft.com/office/drawing/2014/main" id="{13B32B5D-BD89-4B4D-A886-F8B02449353E}"/>
              </a:ext>
            </a:extLst>
          </p:cNvPr>
          <p:cNvSpPr txBox="1"/>
          <p:nvPr/>
        </p:nvSpPr>
        <p:spPr>
          <a:xfrm rot="16200000">
            <a:off x="1198378" y="204778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#1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20">
            <a:extLst>
              <a:ext uri="{FF2B5EF4-FFF2-40B4-BE49-F238E27FC236}">
                <a16:creationId xmlns:a16="http://schemas.microsoft.com/office/drawing/2014/main" id="{59644B23-BC33-9447-AF60-8783C7F95BEB}"/>
              </a:ext>
            </a:extLst>
          </p:cNvPr>
          <p:cNvSpPr txBox="1"/>
          <p:nvPr/>
        </p:nvSpPr>
        <p:spPr>
          <a:xfrm>
            <a:off x="635537" y="189845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51C125E6-81ED-C24A-9251-5E2F1C582E8C}"/>
              </a:ext>
            </a:extLst>
          </p:cNvPr>
          <p:cNvSpPr txBox="1"/>
          <p:nvPr/>
        </p:nvSpPr>
        <p:spPr>
          <a:xfrm rot="16200000">
            <a:off x="1729574" y="204778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0166B1-5017-3B40-ABFD-B91C0DFD0F8E}"/>
              </a:ext>
            </a:extLst>
          </p:cNvPr>
          <p:cNvSpPr txBox="1"/>
          <p:nvPr/>
        </p:nvSpPr>
        <p:spPr>
          <a:xfrm rot="16200000">
            <a:off x="1463976" y="2047785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#3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602185-0EAB-B844-91D6-0849FB85A3DD}"/>
              </a:ext>
            </a:extLst>
          </p:cNvPr>
          <p:cNvSpPr txBox="1"/>
          <p:nvPr/>
        </p:nvSpPr>
        <p:spPr>
          <a:xfrm rot="16200000">
            <a:off x="123647" y="1107272"/>
            <a:ext cx="121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24 Gag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sup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(% to Cr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21">
            <a:extLst>
              <a:ext uri="{FF2B5EF4-FFF2-40B4-BE49-F238E27FC236}">
                <a16:creationId xmlns:a16="http://schemas.microsoft.com/office/drawing/2014/main" id="{9C883E02-C355-8044-9446-B48CE623F9B8}"/>
              </a:ext>
            </a:extLst>
          </p:cNvPr>
          <p:cNvSpPr txBox="1"/>
          <p:nvPr/>
        </p:nvSpPr>
        <p:spPr>
          <a:xfrm>
            <a:off x="1498834" y="255486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CDFF916-B432-CD4B-8210-9180B716B4D0}"/>
              </a:ext>
            </a:extLst>
          </p:cNvPr>
          <p:cNvCxnSpPr/>
          <p:nvPr/>
        </p:nvCxnSpPr>
        <p:spPr>
          <a:xfrm>
            <a:off x="1262094" y="2572281"/>
            <a:ext cx="9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494B7D3-D11B-9B4E-8535-F5763A6815AF}"/>
              </a:ext>
            </a:extLst>
          </p:cNvPr>
          <p:cNvSpPr txBox="1"/>
          <p:nvPr/>
        </p:nvSpPr>
        <p:spPr>
          <a:xfrm>
            <a:off x="685679" y="2554863"/>
            <a:ext cx="61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D6A22C9-8CD1-C445-99FB-7B5528E12059}"/>
              </a:ext>
            </a:extLst>
          </p:cNvPr>
          <p:cNvCxnSpPr/>
          <p:nvPr/>
        </p:nvCxnSpPr>
        <p:spPr>
          <a:xfrm>
            <a:off x="1354672" y="94803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6F7653-7A09-6849-9767-944F4F47E86F}"/>
              </a:ext>
            </a:extLst>
          </p:cNvPr>
          <p:cNvSpPr txBox="1"/>
          <p:nvPr/>
        </p:nvSpPr>
        <p:spPr>
          <a:xfrm>
            <a:off x="1494674" y="758950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D437C519-66E6-5941-87D9-F659FD57B0A1}"/>
              </a:ext>
            </a:extLst>
          </p:cNvPr>
          <p:cNvCxnSpPr/>
          <p:nvPr/>
        </p:nvCxnSpPr>
        <p:spPr>
          <a:xfrm>
            <a:off x="1354672" y="798432"/>
            <a:ext cx="7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60B1ED-B536-884A-A2F0-AC5FD99F67B7}"/>
              </a:ext>
            </a:extLst>
          </p:cNvPr>
          <p:cNvSpPr txBox="1"/>
          <p:nvPr/>
        </p:nvSpPr>
        <p:spPr>
          <a:xfrm>
            <a:off x="1645295" y="60934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E8FA6A1-A17F-7445-99C2-7DDF8A07FE85}"/>
              </a:ext>
            </a:extLst>
          </p:cNvPr>
          <p:cNvCxnSpPr/>
          <p:nvPr/>
        </p:nvCxnSpPr>
        <p:spPr>
          <a:xfrm>
            <a:off x="1354672" y="1092136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4EE836-2121-3342-A3E4-93D13470E0DF}"/>
              </a:ext>
            </a:extLst>
          </p:cNvPr>
          <p:cNvSpPr txBox="1"/>
          <p:nvPr/>
        </p:nvSpPr>
        <p:spPr>
          <a:xfrm>
            <a:off x="1377695" y="903050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21">
            <a:extLst>
              <a:ext uri="{FF2B5EF4-FFF2-40B4-BE49-F238E27FC236}">
                <a16:creationId xmlns:a16="http://schemas.microsoft.com/office/drawing/2014/main" id="{9E90F3CB-A182-1048-93F8-829D03EDEE76}"/>
              </a:ext>
            </a:extLst>
          </p:cNvPr>
          <p:cNvSpPr txBox="1"/>
          <p:nvPr/>
        </p:nvSpPr>
        <p:spPr>
          <a:xfrm>
            <a:off x="451108" y="468924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C82F9F9-F0D2-0F41-A9DE-1E9A3088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5" y="667116"/>
            <a:ext cx="1562100" cy="17018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5A9174-585B-994D-AB4E-C0E7BC0213E5}"/>
              </a:ext>
            </a:extLst>
          </p:cNvPr>
          <p:cNvSpPr txBox="1"/>
          <p:nvPr/>
        </p:nvSpPr>
        <p:spPr>
          <a:xfrm>
            <a:off x="4241987" y="468924"/>
            <a:ext cx="30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25932B1-CE5E-314E-B8B5-3DA1084BBA18}"/>
              </a:ext>
            </a:extLst>
          </p:cNvPr>
          <p:cNvSpPr txBox="1"/>
          <p:nvPr/>
        </p:nvSpPr>
        <p:spPr>
          <a:xfrm rot="16200000">
            <a:off x="3881051" y="1166659"/>
            <a:ext cx="128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MX2 expression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(fold change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124A658-1128-F24D-8848-46388A5D3235}"/>
              </a:ext>
            </a:extLst>
          </p:cNvPr>
          <p:cNvSpPr/>
          <p:nvPr/>
        </p:nvSpPr>
        <p:spPr>
          <a:xfrm>
            <a:off x="4942083" y="1863015"/>
            <a:ext cx="1169582" cy="470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14">
            <a:extLst>
              <a:ext uri="{FF2B5EF4-FFF2-40B4-BE49-F238E27FC236}">
                <a16:creationId xmlns:a16="http://schemas.microsoft.com/office/drawing/2014/main" id="{EA2A66FB-A4BE-4743-8CDA-D0D38334C67E}"/>
              </a:ext>
            </a:extLst>
          </p:cNvPr>
          <p:cNvSpPr txBox="1"/>
          <p:nvPr/>
        </p:nvSpPr>
        <p:spPr>
          <a:xfrm rot="16200000">
            <a:off x="5147866" y="1906722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16">
            <a:extLst>
              <a:ext uri="{FF2B5EF4-FFF2-40B4-BE49-F238E27FC236}">
                <a16:creationId xmlns:a16="http://schemas.microsoft.com/office/drawing/2014/main" id="{4C7B5B4C-1E73-4C48-BBA8-3166FA9BC8D1}"/>
              </a:ext>
            </a:extLst>
          </p:cNvPr>
          <p:cNvSpPr txBox="1"/>
          <p:nvPr/>
        </p:nvSpPr>
        <p:spPr>
          <a:xfrm rot="16200000">
            <a:off x="5273249" y="2047786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14">
            <a:extLst>
              <a:ext uri="{FF2B5EF4-FFF2-40B4-BE49-F238E27FC236}">
                <a16:creationId xmlns:a16="http://schemas.microsoft.com/office/drawing/2014/main" id="{E8242359-D2F2-2F4A-A6C3-6DECE4C981FC}"/>
              </a:ext>
            </a:extLst>
          </p:cNvPr>
          <p:cNvSpPr txBox="1"/>
          <p:nvPr/>
        </p:nvSpPr>
        <p:spPr>
          <a:xfrm rot="16200000">
            <a:off x="4886228" y="1901913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14">
            <a:extLst>
              <a:ext uri="{FF2B5EF4-FFF2-40B4-BE49-F238E27FC236}">
                <a16:creationId xmlns:a16="http://schemas.microsoft.com/office/drawing/2014/main" id="{68176C30-0B64-E942-A4CD-0906EECDC054}"/>
              </a:ext>
            </a:extLst>
          </p:cNvPr>
          <p:cNvSpPr txBox="1"/>
          <p:nvPr/>
        </p:nvSpPr>
        <p:spPr>
          <a:xfrm rot="16200000">
            <a:off x="5669540" y="1917943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IFN-</a:t>
            </a:r>
            <a:r>
              <a:rPr kumimoji="1" lang="en-US" altLang="ja-JP" sz="1200" dirty="0">
                <a:latin typeface="Symbol" pitchFamily="2" charset="2"/>
                <a:cs typeface="Arial" panose="020B0604020202020204" pitchFamily="34" charset="0"/>
              </a:rPr>
              <a:t>a</a:t>
            </a:r>
            <a:endParaRPr kumimoji="1" lang="ja-JP" altLang="en-US" sz="1200" dirty="0">
              <a:latin typeface="Symbol" pitchFamily="2" charset="2"/>
              <a:cs typeface="Arial" panose="020B0604020202020204" pitchFamily="34" charset="0"/>
            </a:endParaRPr>
          </a:p>
        </p:txBody>
      </p:sp>
      <p:sp>
        <p:nvSpPr>
          <p:cNvPr id="29" name="テキスト ボックス 21">
            <a:extLst>
              <a:ext uri="{FF2B5EF4-FFF2-40B4-BE49-F238E27FC236}">
                <a16:creationId xmlns:a16="http://schemas.microsoft.com/office/drawing/2014/main" id="{71AEFDA1-E4C5-7342-A600-BB4BAA6BC7FE}"/>
              </a:ext>
            </a:extLst>
          </p:cNvPr>
          <p:cNvSpPr txBox="1"/>
          <p:nvPr/>
        </p:nvSpPr>
        <p:spPr>
          <a:xfrm>
            <a:off x="5243619" y="255486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9F567F67-84F1-6844-B013-912FA401EA6C}"/>
              </a:ext>
            </a:extLst>
          </p:cNvPr>
          <p:cNvCxnSpPr/>
          <p:nvPr/>
        </p:nvCxnSpPr>
        <p:spPr>
          <a:xfrm>
            <a:off x="5345923" y="2572281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269F1F1-4971-DD4D-B5B3-1A0A302D7116}"/>
              </a:ext>
            </a:extLst>
          </p:cNvPr>
          <p:cNvCxnSpPr/>
          <p:nvPr/>
        </p:nvCxnSpPr>
        <p:spPr>
          <a:xfrm>
            <a:off x="5417521" y="1665316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8278404-0039-2C46-A7A3-B783CF514982}"/>
              </a:ext>
            </a:extLst>
          </p:cNvPr>
          <p:cNvSpPr txBox="1"/>
          <p:nvPr/>
        </p:nvSpPr>
        <p:spPr>
          <a:xfrm>
            <a:off x="5367123" y="1426141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6A44D24-8AD1-6F42-AE95-473A35F10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491" y="650546"/>
            <a:ext cx="1574800" cy="1270000"/>
          </a:xfrm>
          <a:prstGeom prst="rect">
            <a:avLst/>
          </a:prstGeom>
        </p:spPr>
      </p:pic>
      <p:sp>
        <p:nvSpPr>
          <p:cNvPr id="34" name="テキスト ボックス 20">
            <a:extLst>
              <a:ext uri="{FF2B5EF4-FFF2-40B4-BE49-F238E27FC236}">
                <a16:creationId xmlns:a16="http://schemas.microsoft.com/office/drawing/2014/main" id="{42964C6F-3E3D-4346-9B8E-3114A541C2E4}"/>
              </a:ext>
            </a:extLst>
          </p:cNvPr>
          <p:cNvSpPr txBox="1"/>
          <p:nvPr/>
        </p:nvSpPr>
        <p:spPr>
          <a:xfrm>
            <a:off x="2628706" y="1900834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16">
            <a:extLst>
              <a:ext uri="{FF2B5EF4-FFF2-40B4-BE49-F238E27FC236}">
                <a16:creationId xmlns:a16="http://schemas.microsoft.com/office/drawing/2014/main" id="{650A102E-D576-DB4C-8B14-D2162CA23C5B}"/>
              </a:ext>
            </a:extLst>
          </p:cNvPr>
          <p:cNvSpPr txBox="1"/>
          <p:nvPr/>
        </p:nvSpPr>
        <p:spPr>
          <a:xfrm rot="16200000">
            <a:off x="3229819" y="2050164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21">
            <a:extLst>
              <a:ext uri="{FF2B5EF4-FFF2-40B4-BE49-F238E27FC236}">
                <a16:creationId xmlns:a16="http://schemas.microsoft.com/office/drawing/2014/main" id="{10DD1A8D-B430-7543-992B-C6F3BE9FB452}"/>
              </a:ext>
            </a:extLst>
          </p:cNvPr>
          <p:cNvSpPr txBox="1"/>
          <p:nvPr/>
        </p:nvSpPr>
        <p:spPr>
          <a:xfrm>
            <a:off x="3373185" y="255724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265C4FB7-AC19-6A49-9917-799BFA859594}"/>
              </a:ext>
            </a:extLst>
          </p:cNvPr>
          <p:cNvCxnSpPr/>
          <p:nvPr/>
        </p:nvCxnSpPr>
        <p:spPr>
          <a:xfrm>
            <a:off x="3255263" y="2574660"/>
            <a:ext cx="7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332EBB3-47A4-494E-80A1-085F8309FBD6}"/>
              </a:ext>
            </a:extLst>
          </p:cNvPr>
          <p:cNvSpPr txBox="1"/>
          <p:nvPr/>
        </p:nvSpPr>
        <p:spPr>
          <a:xfrm>
            <a:off x="2678848" y="2557242"/>
            <a:ext cx="61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14">
            <a:extLst>
              <a:ext uri="{FF2B5EF4-FFF2-40B4-BE49-F238E27FC236}">
                <a16:creationId xmlns:a16="http://schemas.microsoft.com/office/drawing/2014/main" id="{C5F33295-9590-504B-904E-ADB44FB3E4C3}"/>
              </a:ext>
            </a:extLst>
          </p:cNvPr>
          <p:cNvSpPr txBox="1"/>
          <p:nvPr/>
        </p:nvSpPr>
        <p:spPr>
          <a:xfrm rot="16200000">
            <a:off x="3075287" y="190910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16">
            <a:extLst>
              <a:ext uri="{FF2B5EF4-FFF2-40B4-BE49-F238E27FC236}">
                <a16:creationId xmlns:a16="http://schemas.microsoft.com/office/drawing/2014/main" id="{03D76347-C8AD-3B47-8AEB-4897F3ACF064}"/>
              </a:ext>
            </a:extLst>
          </p:cNvPr>
          <p:cNvSpPr txBox="1"/>
          <p:nvPr/>
        </p:nvSpPr>
        <p:spPr>
          <a:xfrm rot="16200000">
            <a:off x="3532051" y="1988609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</a:p>
          <a:p>
            <a:pPr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+ B18R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8DF146-8CF6-5F40-A769-CB09BD71EB50}"/>
              </a:ext>
            </a:extLst>
          </p:cNvPr>
          <p:cNvSpPr txBox="1"/>
          <p:nvPr/>
        </p:nvSpPr>
        <p:spPr>
          <a:xfrm rot="16200000">
            <a:off x="2102522" y="1109652"/>
            <a:ext cx="1217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24 Gag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sup</a:t>
            </a:r>
            <a:endParaRPr kumimoji="1" lang="en-US" altLang="ja-JP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00"/>
              </a:lnSpc>
            </a:pPr>
            <a:r>
              <a:rPr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(% to Cr</a:t>
            </a:r>
            <a:r>
              <a:rPr kumimoji="1" lang="en-US" altLang="ja-JP" sz="10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21">
            <a:extLst>
              <a:ext uri="{FF2B5EF4-FFF2-40B4-BE49-F238E27FC236}">
                <a16:creationId xmlns:a16="http://schemas.microsoft.com/office/drawing/2014/main" id="{64278404-93FA-BF49-86E1-3A4F0478F3A2}"/>
              </a:ext>
            </a:extLst>
          </p:cNvPr>
          <p:cNvSpPr txBox="1"/>
          <p:nvPr/>
        </p:nvSpPr>
        <p:spPr>
          <a:xfrm>
            <a:off x="2429983" y="468924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E67C967-678F-684E-BE27-B265D4799AAF}"/>
              </a:ext>
            </a:extLst>
          </p:cNvPr>
          <p:cNvCxnSpPr/>
          <p:nvPr/>
        </p:nvCxnSpPr>
        <p:spPr>
          <a:xfrm>
            <a:off x="3627979" y="1639905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561184-D602-6E4C-A946-98E0B6D2EE89}"/>
              </a:ext>
            </a:extLst>
          </p:cNvPr>
          <p:cNvSpPr txBox="1"/>
          <p:nvPr/>
        </p:nvSpPr>
        <p:spPr>
          <a:xfrm>
            <a:off x="3577581" y="1400730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n.s</a:t>
            </a:r>
            <a:r>
              <a:rPr lang="en-US" altLang="ja-JP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EA27BC4-F6BE-5A4D-9D51-D0549F4940AD}"/>
              </a:ext>
            </a:extLst>
          </p:cNvPr>
          <p:cNvSpPr txBox="1"/>
          <p:nvPr/>
        </p:nvSpPr>
        <p:spPr>
          <a:xfrm>
            <a:off x="2961991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S13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1D3656-F46C-7049-8A92-8F58FF392D0B}"/>
              </a:ext>
            </a:extLst>
          </p:cNvPr>
          <p:cNvSpPr txBox="1"/>
          <p:nvPr/>
        </p:nvSpPr>
        <p:spPr>
          <a:xfrm>
            <a:off x="875899" y="3431494"/>
            <a:ext cx="511987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S13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Effects of M-Sec knockdown on HIV-1 amounts and MX2 expression in U87 cells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U87.CD4.CCR5 cells were transfected with either control (Cr pool #2) or M-Sec-specific siRNA (#1, #3, or #4), and cultured for 2 days. The cells were then infected with JRFL (input: 100 ng/ml p24 Gag) and cultured for 2 days. The concentrations of p24 Gag in the culture supernatants were determined by ELISA (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mean±SD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n=3). *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0.05. sup, supernatants; dpi, days post-infection.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U87.CD4.CCR5 cells were transfected with either control (Cr pool #2) or M-Sec-specific siRNA (#4), and cultured for 2 days. Next, the cells were infected with JRFL (input: 100 ng/ml p24 Gag) and cultured for 2 days in the absence or presence of B18R (50 ng/ml; R&amp;D Systems). The concentrations of p24 Gag in the culture supernatants were determined by ELISA (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mean±SD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n=3). </a:t>
            </a:r>
            <a:r>
              <a:rPr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significant; sup, supernatants; dpi, days post-infection.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U87.CD4.CCR5 cells were transfected with either control (Cr pool #2) or M-Sec-specific siRNA (#4), and cultured for 2 days. U87.CD4.CCR5 cells left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untransfected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(None) or treated with INF-α2 (20 ng/ml;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BioLegend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18 h were added as a reference. The 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MX2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mRNA expression levels in these cells were analyzed by a real-time RT-PCR (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mean±SD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n=3) essentially as described previously [Siddiqui R,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Ueno M, et al. Apolipoprotein E is an HIV-1-inducible inhibitor of viral production and infectivity in macrophages.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Pathog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2018; 14(11): e1007372.]. Data are represented as the fold difference relative to control cells (leftmost). </a:t>
            </a:r>
            <a:r>
              <a:rPr lang="en-US" altLang="ja-JP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n.s</a:t>
            </a:r>
            <a:r>
              <a:rPr lang="en-US" altLang="ja-JP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significant.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4229B8A-ED99-B947-879F-12FBB3E6A023}"/>
              </a:ext>
            </a:extLst>
          </p:cNvPr>
          <p:cNvSpPr txBox="1"/>
          <p:nvPr/>
        </p:nvSpPr>
        <p:spPr>
          <a:xfrm>
            <a:off x="2669345" y="2859885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0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66A4DAE8-FCFE-7B4E-B5ED-D55A9E5D6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4" t="28559" r="8594" b="17694"/>
          <a:stretch/>
        </p:blipFill>
        <p:spPr bwMode="auto">
          <a:xfrm>
            <a:off x="4005275" y="939242"/>
            <a:ext cx="113079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8F265C-5F7E-F64D-922C-DDBD19151864}"/>
              </a:ext>
            </a:extLst>
          </p:cNvPr>
          <p:cNvSpPr txBox="1"/>
          <p:nvPr/>
        </p:nvSpPr>
        <p:spPr>
          <a:xfrm>
            <a:off x="2961991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S14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1">
            <a:extLst>
              <a:ext uri="{FF2B5EF4-FFF2-40B4-BE49-F238E27FC236}">
                <a16:creationId xmlns:a16="http://schemas.microsoft.com/office/drawing/2014/main" id="{496B8B6B-8711-BA46-B8B2-6F88918F1869}"/>
              </a:ext>
            </a:extLst>
          </p:cNvPr>
          <p:cNvSpPr txBox="1"/>
          <p:nvPr/>
        </p:nvSpPr>
        <p:spPr>
          <a:xfrm>
            <a:off x="3444230" y="3104978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55D2F87-6B23-4343-9AE4-A9E2C2B6FA60}"/>
              </a:ext>
            </a:extLst>
          </p:cNvPr>
          <p:cNvCxnSpPr/>
          <p:nvPr/>
        </p:nvCxnSpPr>
        <p:spPr>
          <a:xfrm>
            <a:off x="3687384" y="3128583"/>
            <a:ext cx="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20">
            <a:extLst>
              <a:ext uri="{FF2B5EF4-FFF2-40B4-BE49-F238E27FC236}">
                <a16:creationId xmlns:a16="http://schemas.microsoft.com/office/drawing/2014/main" id="{E912B78C-62CD-B149-AC8E-8E90546F7C8C}"/>
              </a:ext>
            </a:extLst>
          </p:cNvPr>
          <p:cNvSpPr txBox="1"/>
          <p:nvPr/>
        </p:nvSpPr>
        <p:spPr>
          <a:xfrm rot="16200000">
            <a:off x="2402344" y="1262015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20">
            <a:extLst>
              <a:ext uri="{FF2B5EF4-FFF2-40B4-BE49-F238E27FC236}">
                <a16:creationId xmlns:a16="http://schemas.microsoft.com/office/drawing/2014/main" id="{6B0D14FA-4CA3-2F41-A5C0-2D147189318E}"/>
              </a:ext>
            </a:extLst>
          </p:cNvPr>
          <p:cNvSpPr txBox="1"/>
          <p:nvPr/>
        </p:nvSpPr>
        <p:spPr>
          <a:xfrm rot="16200000">
            <a:off x="2137067" y="183688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20">
            <a:extLst>
              <a:ext uri="{FF2B5EF4-FFF2-40B4-BE49-F238E27FC236}">
                <a16:creationId xmlns:a16="http://schemas.microsoft.com/office/drawing/2014/main" id="{FBAB04D7-239C-1347-9FB9-50B0B86CFAC3}"/>
              </a:ext>
            </a:extLst>
          </p:cNvPr>
          <p:cNvSpPr txBox="1"/>
          <p:nvPr/>
        </p:nvSpPr>
        <p:spPr>
          <a:xfrm rot="16200000">
            <a:off x="2239638" y="2411937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 #4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D1D7BC-AB51-2545-BAD5-2537EB13A398}"/>
              </a:ext>
            </a:extLst>
          </p:cNvPr>
          <p:cNvSpPr txBox="1"/>
          <p:nvPr/>
        </p:nvSpPr>
        <p:spPr>
          <a:xfrm>
            <a:off x="1355736" y="3800613"/>
            <a:ext cx="41633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S14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M-Sec knockdown on wound healing activity of U87 cells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U87.CD4.CCR5 cells were transfected with either control (Cr pool #2) or M-Sec-specific siRNA (#4), cultured for 2 days, and infected with JRFL (input: 100 ng/ml p24 Gag). At 1 day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postinfection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(dpi), the linear wound was generated in the cell sheet, and cells were cultured for another day and analyzed for wound healing activity at 2 dpi. The cells were analyzed for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(grey) and Gag (red).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Nuclei are shown in blue. Y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ellow arrowhead indicates TNT formed by a cell </a:t>
            </a:r>
            <a:r>
              <a:rPr lang="en-US" altLang="ja-JP" sz="12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repopulated wound area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Scale bar: 100 </a:t>
            </a:r>
            <a:r>
              <a:rPr lang="en-US" altLang="ja-JP" sz="1200" kern="100" dirty="0">
                <a:latin typeface="Symbol" pitchFamily="2" charset="2"/>
                <a:ea typeface="游明朝" panose="02020400000000000000" pitchFamily="18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m.</a:t>
            </a:r>
            <a:endParaRPr lang="en-US" altLang="ja-JP" sz="1200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2900EC-EB75-CD4E-8DC7-C24A74297128}"/>
              </a:ext>
            </a:extLst>
          </p:cNvPr>
          <p:cNvSpPr txBox="1"/>
          <p:nvPr/>
        </p:nvSpPr>
        <p:spPr>
          <a:xfrm>
            <a:off x="2606747" y="3321533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Suzu\Desktop\New folder (2)\Wound export\Cr Infected wound 12.bmp">
            <a:extLst>
              <a:ext uri="{FF2B5EF4-FFF2-40B4-BE49-F238E27FC236}">
                <a16:creationId xmlns:a16="http://schemas.microsoft.com/office/drawing/2014/main" id="{BB0259A2-98F2-F145-AAA6-2F51F84B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03" y="894123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Suzu\Desktop\New folder (2)\Wound export\M-Sec Infected wound 21.bmp">
            <a:extLst>
              <a:ext uri="{FF2B5EF4-FFF2-40B4-BE49-F238E27FC236}">
                <a16:creationId xmlns:a16="http://schemas.microsoft.com/office/drawing/2014/main" id="{EFA44CEF-BB33-E64A-B403-891013EBB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03" y="1996500"/>
            <a:ext cx="1087200" cy="10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1">
            <a:extLst>
              <a:ext uri="{FF2B5EF4-FFF2-40B4-BE49-F238E27FC236}">
                <a16:creationId xmlns:a16="http://schemas.microsoft.com/office/drawing/2014/main" id="{54150821-4375-B340-B699-497369CBE843}"/>
              </a:ext>
            </a:extLst>
          </p:cNvPr>
          <p:cNvSpPr txBox="1"/>
          <p:nvPr/>
        </p:nvSpPr>
        <p:spPr>
          <a:xfrm>
            <a:off x="2651930" y="640965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Gag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三角形 24">
            <a:extLst>
              <a:ext uri="{FF2B5EF4-FFF2-40B4-BE49-F238E27FC236}">
                <a16:creationId xmlns:a16="http://schemas.microsoft.com/office/drawing/2014/main" id="{3ACD1825-0DD6-3248-BEA4-63ECFF89155C}"/>
              </a:ext>
            </a:extLst>
          </p:cNvPr>
          <p:cNvSpPr/>
          <p:nvPr/>
        </p:nvSpPr>
        <p:spPr>
          <a:xfrm rot="-7980000">
            <a:off x="4609444" y="1314057"/>
            <a:ext cx="45779" cy="7060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6707548-4AF6-6247-ACB3-49D2EB37D8D6}"/>
              </a:ext>
            </a:extLst>
          </p:cNvPr>
          <p:cNvSpPr/>
          <p:nvPr/>
        </p:nvSpPr>
        <p:spPr>
          <a:xfrm>
            <a:off x="3121026" y="1225439"/>
            <a:ext cx="230054" cy="216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0863C43B-5D79-3640-B4A0-05E80A8E584D}"/>
              </a:ext>
            </a:extLst>
          </p:cNvPr>
          <p:cNvCxnSpPr>
            <a:cxnSpLocks/>
          </p:cNvCxnSpPr>
          <p:nvPr/>
        </p:nvCxnSpPr>
        <p:spPr>
          <a:xfrm rot="16200000">
            <a:off x="3623641" y="1068824"/>
            <a:ext cx="0" cy="50400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817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20">
            <a:extLst>
              <a:ext uri="{FF2B5EF4-FFF2-40B4-BE49-F238E27FC236}">
                <a16:creationId xmlns:a16="http://schemas.microsoft.com/office/drawing/2014/main" id="{49D93A83-16FD-1F4B-BD89-3277D8573C0F}"/>
              </a:ext>
            </a:extLst>
          </p:cNvPr>
          <p:cNvSpPr txBox="1"/>
          <p:nvPr/>
        </p:nvSpPr>
        <p:spPr>
          <a:xfrm>
            <a:off x="2437520" y="89591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592AD82B-7E47-BB48-9608-F15610A9D262}"/>
              </a:ext>
            </a:extLst>
          </p:cNvPr>
          <p:cNvSpPr txBox="1"/>
          <p:nvPr/>
        </p:nvSpPr>
        <p:spPr>
          <a:xfrm>
            <a:off x="2917949" y="895917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16">
            <a:extLst>
              <a:ext uri="{FF2B5EF4-FFF2-40B4-BE49-F238E27FC236}">
                <a16:creationId xmlns:a16="http://schemas.microsoft.com/office/drawing/2014/main" id="{9555E283-2EF7-8247-9CC5-68C6ECD7022D}"/>
              </a:ext>
            </a:extLst>
          </p:cNvPr>
          <p:cNvSpPr txBox="1"/>
          <p:nvPr/>
        </p:nvSpPr>
        <p:spPr>
          <a:xfrm>
            <a:off x="3372629" y="895917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pc="-1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 spc="-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20">
            <a:extLst>
              <a:ext uri="{FF2B5EF4-FFF2-40B4-BE49-F238E27FC236}">
                <a16:creationId xmlns:a16="http://schemas.microsoft.com/office/drawing/2014/main" id="{119196EF-6947-424F-AA09-456630934E4E}"/>
              </a:ext>
            </a:extLst>
          </p:cNvPr>
          <p:cNvSpPr txBox="1"/>
          <p:nvPr/>
        </p:nvSpPr>
        <p:spPr>
          <a:xfrm>
            <a:off x="2422634" y="1136045"/>
            <a:ext cx="61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20">
            <a:extLst>
              <a:ext uri="{FF2B5EF4-FFF2-40B4-BE49-F238E27FC236}">
                <a16:creationId xmlns:a16="http://schemas.microsoft.com/office/drawing/2014/main" id="{CB4D74B8-C6AC-B64B-8A32-82D7B2F561F9}"/>
              </a:ext>
            </a:extLst>
          </p:cNvPr>
          <p:cNvSpPr txBox="1"/>
          <p:nvPr/>
        </p:nvSpPr>
        <p:spPr>
          <a:xfrm>
            <a:off x="3876697" y="113604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(dpi)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0">
            <a:extLst>
              <a:ext uri="{FF2B5EF4-FFF2-40B4-BE49-F238E27FC236}">
                <a16:creationId xmlns:a16="http://schemas.microsoft.com/office/drawing/2014/main" id="{0D274BB0-2765-2149-9309-97C96BDCB384}"/>
              </a:ext>
            </a:extLst>
          </p:cNvPr>
          <p:cNvSpPr txBox="1"/>
          <p:nvPr/>
        </p:nvSpPr>
        <p:spPr>
          <a:xfrm>
            <a:off x="2869756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20">
            <a:extLst>
              <a:ext uri="{FF2B5EF4-FFF2-40B4-BE49-F238E27FC236}">
                <a16:creationId xmlns:a16="http://schemas.microsoft.com/office/drawing/2014/main" id="{4EFC253B-09EE-E747-95E4-FE894935942B}"/>
              </a:ext>
            </a:extLst>
          </p:cNvPr>
          <p:cNvSpPr txBox="1"/>
          <p:nvPr/>
        </p:nvSpPr>
        <p:spPr>
          <a:xfrm>
            <a:off x="3044178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20">
            <a:extLst>
              <a:ext uri="{FF2B5EF4-FFF2-40B4-BE49-F238E27FC236}">
                <a16:creationId xmlns:a16="http://schemas.microsoft.com/office/drawing/2014/main" id="{DEB9C847-306D-7340-BA86-ECC7CAED1CC1}"/>
              </a:ext>
            </a:extLst>
          </p:cNvPr>
          <p:cNvSpPr txBox="1"/>
          <p:nvPr/>
        </p:nvSpPr>
        <p:spPr>
          <a:xfrm>
            <a:off x="3218600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4670556E-898E-564D-88EF-A3D2A57AEC05}"/>
              </a:ext>
            </a:extLst>
          </p:cNvPr>
          <p:cNvSpPr txBox="1"/>
          <p:nvPr/>
        </p:nvSpPr>
        <p:spPr>
          <a:xfrm>
            <a:off x="4020666" y="1697529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</a:t>
            </a:r>
          </a:p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F39146F-D352-E94F-935E-9EBDB968AE40}"/>
              </a:ext>
            </a:extLst>
          </p:cNvPr>
          <p:cNvSpPr txBox="1"/>
          <p:nvPr/>
        </p:nvSpPr>
        <p:spPr>
          <a:xfrm>
            <a:off x="4020666" y="2798577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</a:t>
            </a:r>
          </a:p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CXCR4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20">
            <a:extLst>
              <a:ext uri="{FF2B5EF4-FFF2-40B4-BE49-F238E27FC236}">
                <a16:creationId xmlns:a16="http://schemas.microsoft.com/office/drawing/2014/main" id="{1110D883-37D8-FE4E-A6AA-AAA78C20E593}"/>
              </a:ext>
            </a:extLst>
          </p:cNvPr>
          <p:cNvSpPr txBox="1"/>
          <p:nvPr/>
        </p:nvSpPr>
        <p:spPr>
          <a:xfrm>
            <a:off x="3393022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20">
            <a:extLst>
              <a:ext uri="{FF2B5EF4-FFF2-40B4-BE49-F238E27FC236}">
                <a16:creationId xmlns:a16="http://schemas.microsoft.com/office/drawing/2014/main" id="{CB2BD0A6-F0B2-C74C-83B1-3440D19D6493}"/>
              </a:ext>
            </a:extLst>
          </p:cNvPr>
          <p:cNvSpPr txBox="1"/>
          <p:nvPr/>
        </p:nvSpPr>
        <p:spPr>
          <a:xfrm>
            <a:off x="3567444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0FA2EC32-4207-4D48-B566-36F9853E90D0}"/>
              </a:ext>
            </a:extLst>
          </p:cNvPr>
          <p:cNvSpPr txBox="1"/>
          <p:nvPr/>
        </p:nvSpPr>
        <p:spPr>
          <a:xfrm>
            <a:off x="3741866" y="11360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A355A2D-54A9-BE4E-846C-6B45438F8A8B}"/>
              </a:ext>
            </a:extLst>
          </p:cNvPr>
          <p:cNvCxnSpPr/>
          <p:nvPr/>
        </p:nvCxnSpPr>
        <p:spPr>
          <a:xfrm>
            <a:off x="2961628" y="1170372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E34390A-1745-6C4A-96EB-AFB7770BBC72}"/>
              </a:ext>
            </a:extLst>
          </p:cNvPr>
          <p:cNvCxnSpPr/>
          <p:nvPr/>
        </p:nvCxnSpPr>
        <p:spPr>
          <a:xfrm>
            <a:off x="3484317" y="1170372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A42F7E0-B274-7640-9294-EFAF4CA0932A}"/>
              </a:ext>
            </a:extLst>
          </p:cNvPr>
          <p:cNvSpPr/>
          <p:nvPr/>
        </p:nvSpPr>
        <p:spPr>
          <a:xfrm>
            <a:off x="2869756" y="1413044"/>
            <a:ext cx="45719" cy="95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1">
            <a:extLst>
              <a:ext uri="{FF2B5EF4-FFF2-40B4-BE49-F238E27FC236}">
                <a16:creationId xmlns:a16="http://schemas.microsoft.com/office/drawing/2014/main" id="{1801D80D-3AB3-B74E-9ABB-911A5F655D6D}"/>
              </a:ext>
            </a:extLst>
          </p:cNvPr>
          <p:cNvSpPr txBox="1"/>
          <p:nvPr/>
        </p:nvSpPr>
        <p:spPr>
          <a:xfrm>
            <a:off x="2171015" y="2348704"/>
            <a:ext cx="474809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Gag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A53A021F-D0E7-B64A-AFDD-6D599FCE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731" y="2536170"/>
            <a:ext cx="1155700" cy="9652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BCF35FD-D4A5-A441-B76A-34B9721D4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731" y="1413044"/>
            <a:ext cx="1155700" cy="9652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53907C3-61C3-5E41-A1E6-BE057BEA58DA}"/>
              </a:ext>
            </a:extLst>
          </p:cNvPr>
          <p:cNvSpPr txBox="1"/>
          <p:nvPr/>
        </p:nvSpPr>
        <p:spPr>
          <a:xfrm>
            <a:off x="2961990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S15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21">
            <a:extLst>
              <a:ext uri="{FF2B5EF4-FFF2-40B4-BE49-F238E27FC236}">
                <a16:creationId xmlns:a16="http://schemas.microsoft.com/office/drawing/2014/main" id="{B8A93D49-650E-734E-8B25-4A1871F307D9}"/>
              </a:ext>
            </a:extLst>
          </p:cNvPr>
          <p:cNvSpPr txBox="1"/>
          <p:nvPr/>
        </p:nvSpPr>
        <p:spPr>
          <a:xfrm>
            <a:off x="2512650" y="2079498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p24-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21">
            <a:extLst>
              <a:ext uri="{FF2B5EF4-FFF2-40B4-BE49-F238E27FC236}">
                <a16:creationId xmlns:a16="http://schemas.microsoft.com/office/drawing/2014/main" id="{9EFE45CD-ADEA-FB45-AF90-FF6A6279D3CF}"/>
              </a:ext>
            </a:extLst>
          </p:cNvPr>
          <p:cNvSpPr txBox="1"/>
          <p:nvPr/>
        </p:nvSpPr>
        <p:spPr>
          <a:xfrm>
            <a:off x="2512650" y="1636691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p41-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21">
            <a:extLst>
              <a:ext uri="{FF2B5EF4-FFF2-40B4-BE49-F238E27FC236}">
                <a16:creationId xmlns:a16="http://schemas.microsoft.com/office/drawing/2014/main" id="{1C7AEFEF-C3E1-1049-9944-7331E3C67041}"/>
              </a:ext>
            </a:extLst>
          </p:cNvPr>
          <p:cNvSpPr txBox="1"/>
          <p:nvPr/>
        </p:nvSpPr>
        <p:spPr>
          <a:xfrm>
            <a:off x="2512650" y="1415074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p55-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21">
            <a:extLst>
              <a:ext uri="{FF2B5EF4-FFF2-40B4-BE49-F238E27FC236}">
                <a16:creationId xmlns:a16="http://schemas.microsoft.com/office/drawing/2014/main" id="{09F258F6-28B0-0C4A-A209-15EB8924D6BC}"/>
              </a:ext>
            </a:extLst>
          </p:cNvPr>
          <p:cNvSpPr txBox="1"/>
          <p:nvPr/>
        </p:nvSpPr>
        <p:spPr>
          <a:xfrm>
            <a:off x="2512650" y="3220261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p24-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21">
            <a:extLst>
              <a:ext uri="{FF2B5EF4-FFF2-40B4-BE49-F238E27FC236}">
                <a16:creationId xmlns:a16="http://schemas.microsoft.com/office/drawing/2014/main" id="{B1AE6C14-980D-0240-A500-42767367794B}"/>
              </a:ext>
            </a:extLst>
          </p:cNvPr>
          <p:cNvSpPr txBox="1"/>
          <p:nvPr/>
        </p:nvSpPr>
        <p:spPr>
          <a:xfrm>
            <a:off x="2512650" y="2777454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p41-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21">
            <a:extLst>
              <a:ext uri="{FF2B5EF4-FFF2-40B4-BE49-F238E27FC236}">
                <a16:creationId xmlns:a16="http://schemas.microsoft.com/office/drawing/2014/main" id="{0620DD0B-74EB-B44E-A17B-D89FC13F25A2}"/>
              </a:ext>
            </a:extLst>
          </p:cNvPr>
          <p:cNvSpPr txBox="1"/>
          <p:nvPr/>
        </p:nvSpPr>
        <p:spPr>
          <a:xfrm>
            <a:off x="2512650" y="2535665"/>
            <a:ext cx="43954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p55-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62EB838-C0B1-A44D-AE0A-EA3B5BD38064}"/>
              </a:ext>
            </a:extLst>
          </p:cNvPr>
          <p:cNvSpPr txBox="1"/>
          <p:nvPr/>
        </p:nvSpPr>
        <p:spPr>
          <a:xfrm>
            <a:off x="875899" y="3740780"/>
            <a:ext cx="511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S15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Effect of M-Sec knockdown on p55 and p41 Gag expression in cellular fraction of U87 cells (full Gag western blotting images for Fig. 4e)</a:t>
            </a:r>
          </a:p>
          <a:p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U87.CD4.CCR5 (upper) or U87.CD4.CXCR4 cells (lower) were transfected and infected with HIV-1, as in Fig. 4e. Total cell lysates were prepared at day 0, 2, or 5, and subjected to western blotting analysis of Gag (p55, p41, and p24). dpi, days 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postinfection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.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44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57E275-AB10-BA49-8F0D-35E6DB454898}"/>
              </a:ext>
            </a:extLst>
          </p:cNvPr>
          <p:cNvSpPr txBox="1"/>
          <p:nvPr/>
        </p:nvSpPr>
        <p:spPr>
          <a:xfrm>
            <a:off x="2961991" y="8753707"/>
            <a:ext cx="947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S16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021874-BCF3-E44F-A004-8193F4C27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6600"/>
                    </a14:imgEffect>
                    <a14:imgEffect>
                      <a14:saturation sat="77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0" t="34925" r="1897" b="15076"/>
          <a:stretch/>
        </p:blipFill>
        <p:spPr>
          <a:xfrm>
            <a:off x="677214" y="1086946"/>
            <a:ext cx="1800000" cy="18000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5615A6-0931-8C42-BF5D-FA30AEAE0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6900"/>
                    </a14:imgEffect>
                    <a14:imgEffect>
                      <a14:saturation sat="91000"/>
                    </a14:imgEffect>
                    <a14:imgEffect>
                      <a14:brightnessContrast bright="-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8" t="42758" r="33928" b="7240"/>
          <a:stretch/>
        </p:blipFill>
        <p:spPr>
          <a:xfrm>
            <a:off x="2562412" y="1086946"/>
            <a:ext cx="1800000" cy="1800000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4D25AC-5ACA-5244-9AFE-71BFA05F9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colorTemperature colorTemp="7300"/>
                    </a14:imgEffect>
                    <a14:imgEffect>
                      <a14:saturation sat="69000"/>
                    </a14:imgEffect>
                    <a14:imgEffect>
                      <a14:brightnessContrast bright="-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17781" r="39574" b="32220"/>
          <a:stretch/>
        </p:blipFill>
        <p:spPr>
          <a:xfrm>
            <a:off x="4447610" y="1086946"/>
            <a:ext cx="1800000" cy="1800000"/>
          </a:xfrm>
          <a:prstGeom prst="rect">
            <a:avLst/>
          </a:prstGeom>
          <a:ln>
            <a:noFill/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E49978-7108-9140-A9C4-52BC7DC8A774}"/>
              </a:ext>
            </a:extLst>
          </p:cNvPr>
          <p:cNvSpPr txBox="1"/>
          <p:nvPr/>
        </p:nvSpPr>
        <p:spPr>
          <a:xfrm>
            <a:off x="1254049" y="80994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DMSO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CFC3581-BD69-844A-8F56-9D12D05D0064}"/>
              </a:ext>
            </a:extLst>
          </p:cNvPr>
          <p:cNvSpPr txBox="1"/>
          <p:nvPr/>
        </p:nvSpPr>
        <p:spPr>
          <a:xfrm>
            <a:off x="3118408" y="809947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BQU57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6F2D19-E1F5-4640-9170-BE5D523C5DA4}"/>
              </a:ext>
            </a:extLst>
          </p:cNvPr>
          <p:cNvSpPr txBox="1"/>
          <p:nvPr/>
        </p:nvSpPr>
        <p:spPr>
          <a:xfrm>
            <a:off x="4982767" y="809947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ZCL278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77A627-7701-BB45-97FE-F14174ACCE25}"/>
              </a:ext>
            </a:extLst>
          </p:cNvPr>
          <p:cNvSpPr txBox="1"/>
          <p:nvPr/>
        </p:nvSpPr>
        <p:spPr>
          <a:xfrm>
            <a:off x="875899" y="3431494"/>
            <a:ext cx="511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S16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Ral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or Cdc42 inhibitor on TNT formation in U87 cells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U87.CD4.CCR5 cells were cultured in the absence or presence of </a:t>
            </a:r>
            <a:r>
              <a:rPr kumimoji="1"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Ral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inhibitor (BQU57; Sigma) or Cdc42 inhibitor (ZCL278; Sigma) for 2 days. 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These inhibitors were dissolved in DMSO and added to cultures at a final concentration of 10 </a:t>
            </a:r>
            <a:r>
              <a:rPr lang="en-US" altLang="ja-JP" sz="1200" kern="100" dirty="0" err="1">
                <a:latin typeface="Symbol" pitchFamily="2" charset="2"/>
                <a:ea typeface="ＭＳ 明朝" panose="02020609040205080304" pitchFamily="49" charset="-128"/>
              </a:rPr>
              <a:t>m</a:t>
            </a:r>
            <a:r>
              <a:rPr lang="en-US" altLang="ja-JP" sz="1200" kern="100" dirty="0" err="1">
                <a:latin typeface="Times New Roman" panose="02020603050405020304" pitchFamily="18" charset="0"/>
                <a:ea typeface="ＭＳ 明朝" panose="02020609040205080304" pitchFamily="49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 (0.1% v/v). The same volume of DMSO was used as a vehicle control.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F54372-ED82-9346-94F0-4F232F0B0F9A}"/>
              </a:ext>
            </a:extLst>
          </p:cNvPr>
          <p:cNvSpPr txBox="1"/>
          <p:nvPr/>
        </p:nvSpPr>
        <p:spPr>
          <a:xfrm>
            <a:off x="2669345" y="2930223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9F4808-C586-2044-A1BE-E2F973CFD4FE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kumimoji="1" lang="en-US" altLang="ja-JP" sz="160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84813E-D0ED-0E4D-9C0F-0255BD03FF68}"/>
              </a:ext>
            </a:extLst>
          </p:cNvPr>
          <p:cNvSpPr txBox="1"/>
          <p:nvPr/>
        </p:nvSpPr>
        <p:spPr>
          <a:xfrm>
            <a:off x="1392793" y="2989211"/>
            <a:ext cx="41971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S2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Gag in TNTs of HIV-1 plasmid-transfected parental U87 cells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The parental CD4/CCR5/CXCR4-negative U87 cells were transfected with the HIV-1 (JRFL) plasmid, cultured for 2 days, and analyzed for 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Env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(grey) and Gag (red). Nuclei were also stained with DAPI (blue). The parental U87 cells were obtained from European Collection of Cell Cultures (UK) and were maintained in DMEM-10% FCS. The transfection was performed as follows. The cells were seeded onto 4-chamber slides (1.25 x 10</a:t>
            </a:r>
            <a:r>
              <a:rPr lang="en-US" altLang="ja-JP" sz="1200" kern="100" baseline="30000" dirty="0">
                <a:latin typeface="Times New Roman" panose="02020603050405020304" pitchFamily="18" charset="0"/>
                <a:ea typeface="游明朝" panose="02020400000000000000" pitchFamily="18" charset="-128"/>
              </a:rPr>
              <a:t>4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cells/chamber) and transfected with 0.5 </a:t>
            </a:r>
            <a:r>
              <a:rPr lang="en-US" altLang="ja-JP" sz="1200" kern="100" dirty="0">
                <a:latin typeface="Symbol" pitchFamily="2" charset="2"/>
                <a:ea typeface="游明朝" panose="02020400000000000000" pitchFamily="18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g HIV-1 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proviral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plasmid (JRFL) using 0.75 </a:t>
            </a:r>
            <a:r>
              <a:rPr lang="en-US" altLang="ja-JP" sz="1200" kern="100" dirty="0">
                <a:latin typeface="Symbol" pitchFamily="2" charset="2"/>
                <a:ea typeface="游明朝" panose="02020400000000000000" pitchFamily="18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l Lipofectamine 2000 reagent (Invitrogen). After 6 h of transfection, the culture medium was replaced with fresh medium, and the cells were cultured for another 48 h. Yellow arrowhead indicates TNT. Scale bar: 100 </a:t>
            </a:r>
            <a:r>
              <a:rPr lang="en-US" altLang="ja-JP" sz="1200" kern="100" dirty="0">
                <a:latin typeface="Symbol" pitchFamily="2" charset="2"/>
                <a:ea typeface="游明朝" panose="02020400000000000000" pitchFamily="18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m.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Suzu\Desktop\200501 Microscopy\JRFLp transfection\U87.P pJRFL 2days 4.bmp">
            <a:extLst>
              <a:ext uri="{FF2B5EF4-FFF2-40B4-BE49-F238E27FC236}">
                <a16:creationId xmlns:a16="http://schemas.microsoft.com/office/drawing/2014/main" id="{B4080EBA-AFBA-9A43-9006-742C1FB7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28" y="1221280"/>
            <a:ext cx="1106646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zu\Desktop\U87.P pJRFL 2days 3.bmp">
            <a:extLst>
              <a:ext uri="{FF2B5EF4-FFF2-40B4-BE49-F238E27FC236}">
                <a16:creationId xmlns:a16="http://schemas.microsoft.com/office/drawing/2014/main" id="{F17B69F1-8423-1746-AE75-ECA79AE0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2" y="1221280"/>
            <a:ext cx="1106648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uzu\Desktop\U87.P pJRFL 2days2 3.bmp">
            <a:extLst>
              <a:ext uri="{FF2B5EF4-FFF2-40B4-BE49-F238E27FC236}">
                <a16:creationId xmlns:a16="http://schemas.microsoft.com/office/drawing/2014/main" id="{1EA1FDEA-EB74-AE46-B063-8CB370FF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35" y="1221280"/>
            <a:ext cx="1106646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21">
            <a:extLst>
              <a:ext uri="{FF2B5EF4-FFF2-40B4-BE49-F238E27FC236}">
                <a16:creationId xmlns:a16="http://schemas.microsoft.com/office/drawing/2014/main" id="{75C23222-386F-2845-A946-E4A0910BE909}"/>
              </a:ext>
            </a:extLst>
          </p:cNvPr>
          <p:cNvSpPr txBox="1"/>
          <p:nvPr/>
        </p:nvSpPr>
        <p:spPr>
          <a:xfrm>
            <a:off x="3841057" y="944281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Gag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1">
            <a:extLst>
              <a:ext uri="{FF2B5EF4-FFF2-40B4-BE49-F238E27FC236}">
                <a16:creationId xmlns:a16="http://schemas.microsoft.com/office/drawing/2014/main" id="{760EFF9A-6642-0C46-9FDC-01380EFD97E1}"/>
              </a:ext>
            </a:extLst>
          </p:cNvPr>
          <p:cNvSpPr txBox="1"/>
          <p:nvPr/>
        </p:nvSpPr>
        <p:spPr>
          <a:xfrm>
            <a:off x="3171536" y="944281"/>
            <a:ext cx="474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Gag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21">
            <a:extLst>
              <a:ext uri="{FF2B5EF4-FFF2-40B4-BE49-F238E27FC236}">
                <a16:creationId xmlns:a16="http://schemas.microsoft.com/office/drawing/2014/main" id="{994EC7C3-C716-1548-BF7F-2B4EF0529EBA}"/>
              </a:ext>
            </a:extLst>
          </p:cNvPr>
          <p:cNvSpPr txBox="1"/>
          <p:nvPr/>
        </p:nvSpPr>
        <p:spPr>
          <a:xfrm>
            <a:off x="2004192" y="944281"/>
            <a:ext cx="535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kumimoji="1"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21">
            <a:extLst>
              <a:ext uri="{FF2B5EF4-FFF2-40B4-BE49-F238E27FC236}">
                <a16:creationId xmlns:a16="http://schemas.microsoft.com/office/drawing/2014/main" id="{49407A02-596D-F04C-9280-6FE52C82AC68}"/>
              </a:ext>
            </a:extLst>
          </p:cNvPr>
          <p:cNvSpPr txBox="1"/>
          <p:nvPr/>
        </p:nvSpPr>
        <p:spPr>
          <a:xfrm>
            <a:off x="2222446" y="2338385"/>
            <a:ext cx="255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 (JRFL)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lasmid-transfected</a:t>
            </a:r>
          </a:p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parental U87 cells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21">
            <a:extLst>
              <a:ext uri="{FF2B5EF4-FFF2-40B4-BE49-F238E27FC236}">
                <a16:creationId xmlns:a16="http://schemas.microsoft.com/office/drawing/2014/main" id="{E5D6ED6E-C3AC-C340-991D-DFC3837DFE18}"/>
              </a:ext>
            </a:extLst>
          </p:cNvPr>
          <p:cNvSpPr txBox="1"/>
          <p:nvPr/>
        </p:nvSpPr>
        <p:spPr>
          <a:xfrm>
            <a:off x="4628464" y="2337072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1FAA421-1538-364F-AFDF-EB83ECE8A6A5}"/>
              </a:ext>
            </a:extLst>
          </p:cNvPr>
          <p:cNvCxnSpPr/>
          <p:nvPr/>
        </p:nvCxnSpPr>
        <p:spPr>
          <a:xfrm>
            <a:off x="4849149" y="2353866"/>
            <a:ext cx="18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三角形 14">
            <a:extLst>
              <a:ext uri="{FF2B5EF4-FFF2-40B4-BE49-F238E27FC236}">
                <a16:creationId xmlns:a16="http://schemas.microsoft.com/office/drawing/2014/main" id="{9FE7323C-F453-CB48-B799-E376F693CA44}"/>
              </a:ext>
            </a:extLst>
          </p:cNvPr>
          <p:cNvSpPr/>
          <p:nvPr/>
        </p:nvSpPr>
        <p:spPr>
          <a:xfrm rot="-3480000">
            <a:off x="2370462" y="1665161"/>
            <a:ext cx="45779" cy="7060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三角形 15">
            <a:extLst>
              <a:ext uri="{FF2B5EF4-FFF2-40B4-BE49-F238E27FC236}">
                <a16:creationId xmlns:a16="http://schemas.microsoft.com/office/drawing/2014/main" id="{5D5F2272-F73F-014B-ACE6-343EED57C136}"/>
              </a:ext>
            </a:extLst>
          </p:cNvPr>
          <p:cNvSpPr/>
          <p:nvPr/>
        </p:nvSpPr>
        <p:spPr>
          <a:xfrm rot="-3480000">
            <a:off x="3517387" y="1665161"/>
            <a:ext cx="45779" cy="7060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275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zu\Desktop\WT vs dNef\Nef100 10x 3.bmp">
            <a:extLst>
              <a:ext uri="{FF2B5EF4-FFF2-40B4-BE49-F238E27FC236}">
                <a16:creationId xmlns:a16="http://schemas.microsoft.com/office/drawing/2014/main" id="{46C30E3D-11F0-0B42-99B2-8B65990B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36" y="2369980"/>
            <a:ext cx="1098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Suzu\Desktop\WT vs dNef\WT100 10x 4.bmp">
            <a:extLst>
              <a:ext uri="{FF2B5EF4-FFF2-40B4-BE49-F238E27FC236}">
                <a16:creationId xmlns:a16="http://schemas.microsoft.com/office/drawing/2014/main" id="{D5E0D9CB-A676-2146-A17C-6367676B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36" y="1210252"/>
            <a:ext cx="1098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21">
            <a:extLst>
              <a:ext uri="{FF2B5EF4-FFF2-40B4-BE49-F238E27FC236}">
                <a16:creationId xmlns:a16="http://schemas.microsoft.com/office/drawing/2014/main" id="{D457E1A6-E2E7-B646-B338-13DB4AD7417D}"/>
              </a:ext>
            </a:extLst>
          </p:cNvPr>
          <p:cNvSpPr txBox="1"/>
          <p:nvPr/>
        </p:nvSpPr>
        <p:spPr>
          <a:xfrm>
            <a:off x="2866645" y="933253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F-actin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00B10E-854A-2043-8B56-091399A7D167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S3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1">
            <a:extLst>
              <a:ext uri="{FF2B5EF4-FFF2-40B4-BE49-F238E27FC236}">
                <a16:creationId xmlns:a16="http://schemas.microsoft.com/office/drawing/2014/main" id="{F1D3273E-DF24-C140-91A5-6A6146CDC76D}"/>
              </a:ext>
            </a:extLst>
          </p:cNvPr>
          <p:cNvSpPr txBox="1"/>
          <p:nvPr/>
        </p:nvSpPr>
        <p:spPr>
          <a:xfrm>
            <a:off x="2324187" y="1148524"/>
            <a:ext cx="61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9B0ED1-EDD0-B844-B247-0A85CA3C00BD}"/>
              </a:ext>
            </a:extLst>
          </p:cNvPr>
          <p:cNvSpPr txBox="1"/>
          <p:nvPr/>
        </p:nvSpPr>
        <p:spPr>
          <a:xfrm>
            <a:off x="2511290" y="162075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Arial"/>
                <a:cs typeface="Arial"/>
              </a:rPr>
              <a:t>WT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3C19F7-6B4C-A54F-AE7B-A073CE15AF9A}"/>
              </a:ext>
            </a:extLst>
          </p:cNvPr>
          <p:cNvSpPr txBox="1"/>
          <p:nvPr/>
        </p:nvSpPr>
        <p:spPr>
          <a:xfrm>
            <a:off x="2402285" y="2780481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err="1">
                <a:latin typeface="Symbol" pitchFamily="2" charset="2"/>
                <a:cs typeface="Arial"/>
              </a:rPr>
              <a:t>D</a:t>
            </a:r>
            <a:r>
              <a:rPr kumimoji="1" lang="en-US" altLang="ja-JP" sz="1200" dirty="0" err="1">
                <a:latin typeface="Arial"/>
                <a:cs typeface="Arial"/>
              </a:rPr>
              <a:t>Nef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46E96D1-DFCB-434D-90E4-C9E89696F954}"/>
              </a:ext>
            </a:extLst>
          </p:cNvPr>
          <p:cNvSpPr txBox="1"/>
          <p:nvPr/>
        </p:nvSpPr>
        <p:spPr>
          <a:xfrm>
            <a:off x="2217992" y="4106049"/>
            <a:ext cx="2413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S3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 images for Fig. 1d.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21">
            <a:extLst>
              <a:ext uri="{FF2B5EF4-FFF2-40B4-BE49-F238E27FC236}">
                <a16:creationId xmlns:a16="http://schemas.microsoft.com/office/drawing/2014/main" id="{28265B11-4D52-4446-956E-8E0757C2492A}"/>
              </a:ext>
            </a:extLst>
          </p:cNvPr>
          <p:cNvSpPr txBox="1"/>
          <p:nvPr/>
        </p:nvSpPr>
        <p:spPr>
          <a:xfrm>
            <a:off x="3552796" y="3485786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EE82C2E-7AC2-5446-B450-F31E07F5646C}"/>
              </a:ext>
            </a:extLst>
          </p:cNvPr>
          <p:cNvCxnSpPr/>
          <p:nvPr/>
        </p:nvCxnSpPr>
        <p:spPr>
          <a:xfrm>
            <a:off x="3805980" y="3516656"/>
            <a:ext cx="93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239F4F-AC75-DA48-B7B0-654CC74F3ED5}"/>
              </a:ext>
            </a:extLst>
          </p:cNvPr>
          <p:cNvSpPr txBox="1"/>
          <p:nvPr/>
        </p:nvSpPr>
        <p:spPr>
          <a:xfrm>
            <a:off x="2669345" y="3749813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4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2702EB-7F0E-A04D-BB8F-74CA664C2AC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13543" y="1775953"/>
            <a:ext cx="1368000" cy="254000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50499A34-577C-924B-9271-A411DC7EC33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43" y="2370313"/>
            <a:ext cx="1368000" cy="255600"/>
          </a:xfrm>
          <a:prstGeom prst="rect">
            <a:avLst/>
          </a:pr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974B5C53-EC88-1145-B421-44D57C94387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43" y="2048337"/>
            <a:ext cx="1368000" cy="255600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6B7FDFDF-D1DD-B740-85C5-7CEA135BA5F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13543" y="2642697"/>
            <a:ext cx="1368000" cy="255600"/>
          </a:xfrm>
          <a:prstGeom prst="rect">
            <a:avLst/>
          </a:prstGeom>
        </p:spPr>
      </p:pic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C0DA4ABF-E321-DC4E-BEEB-06EC4662DA9A}"/>
              </a:ext>
            </a:extLst>
          </p:cNvPr>
          <p:cNvSpPr txBox="1"/>
          <p:nvPr/>
        </p:nvSpPr>
        <p:spPr>
          <a:xfrm>
            <a:off x="2134653" y="1774911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F0B4C2-0753-F54E-B773-B531FEA7995F}"/>
              </a:ext>
            </a:extLst>
          </p:cNvPr>
          <p:cNvSpPr txBox="1"/>
          <p:nvPr/>
        </p:nvSpPr>
        <p:spPr>
          <a:xfrm>
            <a:off x="2237245" y="2037039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49B890-883B-C649-AAE7-B446E37CD0A3}"/>
              </a:ext>
            </a:extLst>
          </p:cNvPr>
          <p:cNvSpPr txBox="1"/>
          <p:nvPr/>
        </p:nvSpPr>
        <p:spPr>
          <a:xfrm>
            <a:off x="2134653" y="235707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962212-DBB9-F74D-B9A4-0B2E402C42F2}"/>
              </a:ext>
            </a:extLst>
          </p:cNvPr>
          <p:cNvSpPr txBox="1"/>
          <p:nvPr/>
        </p:nvSpPr>
        <p:spPr>
          <a:xfrm>
            <a:off x="2237245" y="26192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actin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0F9806-BC70-2142-AAE3-428167F23E9A}"/>
              </a:ext>
            </a:extLst>
          </p:cNvPr>
          <p:cNvSpPr txBox="1"/>
          <p:nvPr/>
        </p:nvSpPr>
        <p:spPr>
          <a:xfrm>
            <a:off x="4039459" y="180820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</a:t>
            </a: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039A8B9-7034-C74B-BD3E-466B09F59103}"/>
              </a:ext>
            </a:extLst>
          </p:cNvPr>
          <p:cNvSpPr txBox="1"/>
          <p:nvPr/>
        </p:nvSpPr>
        <p:spPr>
          <a:xfrm>
            <a:off x="4039459" y="2396855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</a:t>
            </a:r>
          </a:p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CXCR4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0FB1D7-E856-0C45-AFC4-40BCDC9B15F7}"/>
              </a:ext>
            </a:extLst>
          </p:cNvPr>
          <p:cNvSpPr txBox="1"/>
          <p:nvPr/>
        </p:nvSpPr>
        <p:spPr>
          <a:xfrm rot="16200000">
            <a:off x="2543850" y="1421331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7EBA62-AF27-234E-904F-72C55AD7AB6E}"/>
              </a:ext>
            </a:extLst>
          </p:cNvPr>
          <p:cNvSpPr txBox="1"/>
          <p:nvPr/>
        </p:nvSpPr>
        <p:spPr>
          <a:xfrm rot="16200000">
            <a:off x="2812460" y="1455795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A273434-C446-E94B-8266-8290D4444A40}"/>
              </a:ext>
            </a:extLst>
          </p:cNvPr>
          <p:cNvSpPr txBox="1"/>
          <p:nvPr/>
        </p:nvSpPr>
        <p:spPr>
          <a:xfrm rot="16200000">
            <a:off x="3114733" y="152392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5BF337-F70F-014E-92C1-FF94120F319A}"/>
              </a:ext>
            </a:extLst>
          </p:cNvPr>
          <p:cNvSpPr txBox="1"/>
          <p:nvPr/>
        </p:nvSpPr>
        <p:spPr>
          <a:xfrm rot="16200000">
            <a:off x="3348878" y="152392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A1B894-D91D-654F-9738-1A153197DC95}"/>
              </a:ext>
            </a:extLst>
          </p:cNvPr>
          <p:cNvSpPr txBox="1"/>
          <p:nvPr/>
        </p:nvSpPr>
        <p:spPr>
          <a:xfrm rot="16200000">
            <a:off x="3583023" y="152392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71C6A3-68A9-8B46-9A4B-AB04102C09D7}"/>
              </a:ext>
            </a:extLst>
          </p:cNvPr>
          <p:cNvSpPr txBox="1"/>
          <p:nvPr/>
        </p:nvSpPr>
        <p:spPr>
          <a:xfrm rot="16200000">
            <a:off x="3817168" y="152392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548287-09F6-A541-9CB7-489F253D7EE7}"/>
              </a:ext>
            </a:extLst>
          </p:cNvPr>
          <p:cNvSpPr txBox="1"/>
          <p:nvPr/>
        </p:nvSpPr>
        <p:spPr>
          <a:xfrm>
            <a:off x="2125976" y="140761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コネクタ 4">
            <a:extLst>
              <a:ext uri="{FF2B5EF4-FFF2-40B4-BE49-F238E27FC236}">
                <a16:creationId xmlns:a16="http://schemas.microsoft.com/office/drawing/2014/main" id="{165A0757-9E48-0543-BEC0-70AE1084F466}"/>
              </a:ext>
            </a:extLst>
          </p:cNvPr>
          <p:cNvCxnSpPr>
            <a:cxnSpLocks/>
          </p:cNvCxnSpPr>
          <p:nvPr/>
        </p:nvCxnSpPr>
        <p:spPr>
          <a:xfrm flipV="1">
            <a:off x="3048699" y="1402174"/>
            <a:ext cx="1008000" cy="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1">
            <a:extLst>
              <a:ext uri="{FF2B5EF4-FFF2-40B4-BE49-F238E27FC236}">
                <a16:creationId xmlns:a16="http://schemas.microsoft.com/office/drawing/2014/main" id="{38B5944D-2964-2E4C-84FA-E1009843E545}"/>
              </a:ext>
            </a:extLst>
          </p:cNvPr>
          <p:cNvSpPr txBox="1"/>
          <p:nvPr/>
        </p:nvSpPr>
        <p:spPr>
          <a:xfrm>
            <a:off x="3228103" y="114452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C682C7-53BB-6D4C-893B-9CD19EB45F7D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S4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074B2D0-9728-9F4A-9C01-3323A570345D}"/>
              </a:ext>
            </a:extLst>
          </p:cNvPr>
          <p:cNvSpPr txBox="1"/>
          <p:nvPr/>
        </p:nvSpPr>
        <p:spPr>
          <a:xfrm>
            <a:off x="2217992" y="3209101"/>
            <a:ext cx="2413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S4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 images for Fig. 2a.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1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zu\Desktop\191029\export\MSec 10x 5 merged.bmp">
            <a:extLst>
              <a:ext uri="{FF2B5EF4-FFF2-40B4-BE49-F238E27FC236}">
                <a16:creationId xmlns:a16="http://schemas.microsoft.com/office/drawing/2014/main" id="{ED26A8CA-D925-7042-92E5-70171F1F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07" y="2379147"/>
            <a:ext cx="1098000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Suzu\Desktop\191029\export\Cr 10x 4 merged.bmp">
            <a:extLst>
              <a:ext uri="{FF2B5EF4-FFF2-40B4-BE49-F238E27FC236}">
                <a16:creationId xmlns:a16="http://schemas.microsoft.com/office/drawing/2014/main" id="{9E239EC8-D2EA-684C-9EF6-5031027C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08" y="1210252"/>
            <a:ext cx="1097999" cy="10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8D6916-3B75-6145-BC8B-5BF9BCEF1D10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S5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1">
            <a:extLst>
              <a:ext uri="{FF2B5EF4-FFF2-40B4-BE49-F238E27FC236}">
                <a16:creationId xmlns:a16="http://schemas.microsoft.com/office/drawing/2014/main" id="{1543C36C-615B-6941-A42E-5D9032BD7CB8}"/>
              </a:ext>
            </a:extLst>
          </p:cNvPr>
          <p:cNvSpPr txBox="1"/>
          <p:nvPr/>
        </p:nvSpPr>
        <p:spPr>
          <a:xfrm>
            <a:off x="3518562" y="3485786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4FAA1AB-58C5-B74D-BD04-8276D8E21163}"/>
              </a:ext>
            </a:extLst>
          </p:cNvPr>
          <p:cNvCxnSpPr/>
          <p:nvPr/>
        </p:nvCxnSpPr>
        <p:spPr>
          <a:xfrm>
            <a:off x="3784580" y="3513215"/>
            <a:ext cx="93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BC0CBC4-0688-1C4C-A7AB-5C97E98FFBA8}"/>
              </a:ext>
            </a:extLst>
          </p:cNvPr>
          <p:cNvSpPr txBox="1"/>
          <p:nvPr/>
        </p:nvSpPr>
        <p:spPr>
          <a:xfrm>
            <a:off x="1972457" y="4106049"/>
            <a:ext cx="289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S5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 images for Fig. 2b and 2d.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416FC0-28E0-7145-9425-504536AD3827}"/>
              </a:ext>
            </a:extLst>
          </p:cNvPr>
          <p:cNvSpPr txBox="1"/>
          <p:nvPr/>
        </p:nvSpPr>
        <p:spPr>
          <a:xfrm>
            <a:off x="2669345" y="3703431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20">
            <a:extLst>
              <a:ext uri="{FF2B5EF4-FFF2-40B4-BE49-F238E27FC236}">
                <a16:creationId xmlns:a16="http://schemas.microsoft.com/office/drawing/2014/main" id="{938B1EBC-1DA6-A84B-84E2-B1477EB2F32C}"/>
              </a:ext>
            </a:extLst>
          </p:cNvPr>
          <p:cNvSpPr txBox="1"/>
          <p:nvPr/>
        </p:nvSpPr>
        <p:spPr>
          <a:xfrm rot="16200000">
            <a:off x="2491061" y="1625275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20">
            <a:extLst>
              <a:ext uri="{FF2B5EF4-FFF2-40B4-BE49-F238E27FC236}">
                <a16:creationId xmlns:a16="http://schemas.microsoft.com/office/drawing/2014/main" id="{E60F94EC-0EDB-DD46-A80C-315175272D0F}"/>
              </a:ext>
            </a:extLst>
          </p:cNvPr>
          <p:cNvSpPr txBox="1"/>
          <p:nvPr/>
        </p:nvSpPr>
        <p:spPr>
          <a:xfrm rot="16200000">
            <a:off x="2225784" y="220014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20">
            <a:extLst>
              <a:ext uri="{FF2B5EF4-FFF2-40B4-BE49-F238E27FC236}">
                <a16:creationId xmlns:a16="http://schemas.microsoft.com/office/drawing/2014/main" id="{AD1F38A9-405F-6942-84C0-2CDBA440BEBD}"/>
              </a:ext>
            </a:extLst>
          </p:cNvPr>
          <p:cNvSpPr txBox="1"/>
          <p:nvPr/>
        </p:nvSpPr>
        <p:spPr>
          <a:xfrm rot="16200000">
            <a:off x="2328355" y="2775197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 #4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21">
            <a:extLst>
              <a:ext uri="{FF2B5EF4-FFF2-40B4-BE49-F238E27FC236}">
                <a16:creationId xmlns:a16="http://schemas.microsoft.com/office/drawing/2014/main" id="{90229A17-8A7D-5540-AA81-D0EA0BB388B2}"/>
              </a:ext>
            </a:extLst>
          </p:cNvPr>
          <p:cNvSpPr txBox="1"/>
          <p:nvPr/>
        </p:nvSpPr>
        <p:spPr>
          <a:xfrm>
            <a:off x="2507572" y="945445"/>
            <a:ext cx="1861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F-actin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-tubulin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9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55370-8398-5B4F-BAC2-A26C301B1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1" y="1207478"/>
            <a:ext cx="1087200" cy="108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03C78-51C7-2749-B5EA-A8D82A79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1" y="2343986"/>
            <a:ext cx="1087200" cy="108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5424E-67DC-C043-AE84-71DEE3055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55" y="1207478"/>
            <a:ext cx="1087200" cy="108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0E0370-AF47-1040-84F5-64E8889CD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55" y="2343986"/>
            <a:ext cx="1087200" cy="1087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468415-B9E8-CD4C-A28B-FCAC7C2D08AB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S6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34EBB20-E311-0049-BC49-DFDA98E4439E}"/>
              </a:ext>
            </a:extLst>
          </p:cNvPr>
          <p:cNvSpPr txBox="1"/>
          <p:nvPr/>
        </p:nvSpPr>
        <p:spPr>
          <a:xfrm>
            <a:off x="2242087" y="4106050"/>
            <a:ext cx="2364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S6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 images for Fig. 2e.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30CAD3-04A3-0345-A232-E42FD0E89177}"/>
              </a:ext>
            </a:extLst>
          </p:cNvPr>
          <p:cNvSpPr txBox="1"/>
          <p:nvPr/>
        </p:nvSpPr>
        <p:spPr>
          <a:xfrm>
            <a:off x="2669345" y="3657049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21">
            <a:extLst>
              <a:ext uri="{FF2B5EF4-FFF2-40B4-BE49-F238E27FC236}">
                <a16:creationId xmlns:a16="http://schemas.microsoft.com/office/drawing/2014/main" id="{867C0FA5-0A53-BD42-8E8F-E5D40A7C225B}"/>
              </a:ext>
            </a:extLst>
          </p:cNvPr>
          <p:cNvSpPr txBox="1"/>
          <p:nvPr/>
        </p:nvSpPr>
        <p:spPr>
          <a:xfrm>
            <a:off x="4052499" y="3472907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D574CCB-D4B1-8F43-807A-2B5E3F5C29ED}"/>
              </a:ext>
            </a:extLst>
          </p:cNvPr>
          <p:cNvCxnSpPr/>
          <p:nvPr/>
        </p:nvCxnSpPr>
        <p:spPr>
          <a:xfrm>
            <a:off x="4270840" y="3500336"/>
            <a:ext cx="936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1">
            <a:extLst>
              <a:ext uri="{FF2B5EF4-FFF2-40B4-BE49-F238E27FC236}">
                <a16:creationId xmlns:a16="http://schemas.microsoft.com/office/drawing/2014/main" id="{6401BF4B-0493-DE47-863A-EAF765D6D6CB}"/>
              </a:ext>
            </a:extLst>
          </p:cNvPr>
          <p:cNvSpPr txBox="1"/>
          <p:nvPr/>
        </p:nvSpPr>
        <p:spPr>
          <a:xfrm>
            <a:off x="2507572" y="753291"/>
            <a:ext cx="1861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F-actin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-tubulin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kumimoji="1" lang="ja-JP" alt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20">
            <a:extLst>
              <a:ext uri="{FF2B5EF4-FFF2-40B4-BE49-F238E27FC236}">
                <a16:creationId xmlns:a16="http://schemas.microsoft.com/office/drawing/2014/main" id="{A1687B86-B4BE-8D4D-B1FD-5E2D7E6CA2DA}"/>
              </a:ext>
            </a:extLst>
          </p:cNvPr>
          <p:cNvSpPr txBox="1"/>
          <p:nvPr/>
        </p:nvSpPr>
        <p:spPr>
          <a:xfrm rot="16200000">
            <a:off x="1893860" y="1611599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20">
            <a:extLst>
              <a:ext uri="{FF2B5EF4-FFF2-40B4-BE49-F238E27FC236}">
                <a16:creationId xmlns:a16="http://schemas.microsoft.com/office/drawing/2014/main" id="{45769378-8807-4643-96CD-346A4DD33E77}"/>
              </a:ext>
            </a:extLst>
          </p:cNvPr>
          <p:cNvSpPr txBox="1"/>
          <p:nvPr/>
        </p:nvSpPr>
        <p:spPr>
          <a:xfrm rot="16200000">
            <a:off x="1628583" y="2186471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85E5D858-C9F7-A54F-96C8-8D9333BB607A}"/>
              </a:ext>
            </a:extLst>
          </p:cNvPr>
          <p:cNvSpPr txBox="1"/>
          <p:nvPr/>
        </p:nvSpPr>
        <p:spPr>
          <a:xfrm rot="16200000">
            <a:off x="1731154" y="2761521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 #4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21">
            <a:extLst>
              <a:ext uri="{FF2B5EF4-FFF2-40B4-BE49-F238E27FC236}">
                <a16:creationId xmlns:a16="http://schemas.microsoft.com/office/drawing/2014/main" id="{97E7A9C2-E1B7-A84C-8DEA-5CAA44B8E73C}"/>
              </a:ext>
            </a:extLst>
          </p:cNvPr>
          <p:cNvSpPr txBox="1"/>
          <p:nvPr/>
        </p:nvSpPr>
        <p:spPr>
          <a:xfrm>
            <a:off x="2569311" y="96918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1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E435A7EA-90EA-B44C-9942-45D6FB80E2F5}"/>
              </a:ext>
            </a:extLst>
          </p:cNvPr>
          <p:cNvSpPr txBox="1"/>
          <p:nvPr/>
        </p:nvSpPr>
        <p:spPr>
          <a:xfrm>
            <a:off x="3772267" y="97195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 dpi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20">
            <a:extLst>
              <a:ext uri="{FF2B5EF4-FFF2-40B4-BE49-F238E27FC236}">
                <a16:creationId xmlns:a16="http://schemas.microsoft.com/office/drawing/2014/main" id="{C92F3DAD-30D1-CD45-8EFB-68B6DF28E6ED}"/>
              </a:ext>
            </a:extLst>
          </p:cNvPr>
          <p:cNvSpPr txBox="1"/>
          <p:nvPr/>
        </p:nvSpPr>
        <p:spPr>
          <a:xfrm>
            <a:off x="1779454" y="969182"/>
            <a:ext cx="612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HIV-1: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30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E29A35-F810-A247-BFBB-EE75D5B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68" y="899650"/>
            <a:ext cx="1130300" cy="1346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9CE632-18E5-4B4A-8197-B2BFE2337310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S7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20">
            <a:extLst>
              <a:ext uri="{FF2B5EF4-FFF2-40B4-BE49-F238E27FC236}">
                <a16:creationId xmlns:a16="http://schemas.microsoft.com/office/drawing/2014/main" id="{5A2B05C7-7080-7D47-A352-A12E0A7F1D37}"/>
              </a:ext>
            </a:extLst>
          </p:cNvPr>
          <p:cNvSpPr txBox="1"/>
          <p:nvPr/>
        </p:nvSpPr>
        <p:spPr>
          <a:xfrm rot="16200000">
            <a:off x="1980690" y="1461034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Number of cells</a:t>
            </a:r>
          </a:p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wound area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0">
            <a:extLst>
              <a:ext uri="{FF2B5EF4-FFF2-40B4-BE49-F238E27FC236}">
                <a16:creationId xmlns:a16="http://schemas.microsoft.com/office/drawing/2014/main" id="{4319B6A5-DF6D-EB49-B759-11012C2F2DF6}"/>
              </a:ext>
            </a:extLst>
          </p:cNvPr>
          <p:cNvSpPr txBox="1"/>
          <p:nvPr/>
        </p:nvSpPr>
        <p:spPr>
          <a:xfrm>
            <a:off x="3990713" y="172417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20">
            <a:extLst>
              <a:ext uri="{FF2B5EF4-FFF2-40B4-BE49-F238E27FC236}">
                <a16:creationId xmlns:a16="http://schemas.microsoft.com/office/drawing/2014/main" id="{72AE3FF9-8A0C-DF4A-9361-4FA66B4F8DA9}"/>
              </a:ext>
            </a:extLst>
          </p:cNvPr>
          <p:cNvSpPr txBox="1"/>
          <p:nvPr/>
        </p:nvSpPr>
        <p:spPr>
          <a:xfrm>
            <a:off x="3990713" y="1879258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20">
            <a:extLst>
              <a:ext uri="{FF2B5EF4-FFF2-40B4-BE49-F238E27FC236}">
                <a16:creationId xmlns:a16="http://schemas.microsoft.com/office/drawing/2014/main" id="{8CF75214-F478-6145-B0FA-03F9600261B8}"/>
              </a:ext>
            </a:extLst>
          </p:cNvPr>
          <p:cNvSpPr txBox="1"/>
          <p:nvPr/>
        </p:nvSpPr>
        <p:spPr>
          <a:xfrm>
            <a:off x="3914241" y="1540252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889B3423-8F33-CC46-B196-13B347BA2E74}"/>
              </a:ext>
            </a:extLst>
          </p:cNvPr>
          <p:cNvSpPr/>
          <p:nvPr/>
        </p:nvSpPr>
        <p:spPr>
          <a:xfrm>
            <a:off x="3980411" y="1844202"/>
            <a:ext cx="58058" cy="54000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3250EB11-8E38-AF48-874A-4828A72AE3F2}"/>
              </a:ext>
            </a:extLst>
          </p:cNvPr>
          <p:cNvSpPr/>
          <p:nvPr/>
        </p:nvSpPr>
        <p:spPr>
          <a:xfrm>
            <a:off x="3980411" y="1996602"/>
            <a:ext cx="58058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20">
            <a:extLst>
              <a:ext uri="{FF2B5EF4-FFF2-40B4-BE49-F238E27FC236}">
                <a16:creationId xmlns:a16="http://schemas.microsoft.com/office/drawing/2014/main" id="{5977D32F-F107-E64C-AFFD-7BC970E5BDE9}"/>
              </a:ext>
            </a:extLst>
          </p:cNvPr>
          <p:cNvSpPr txBox="1"/>
          <p:nvPr/>
        </p:nvSpPr>
        <p:spPr>
          <a:xfrm>
            <a:off x="2299752" y="2156257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Culture (h):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20">
            <a:extLst>
              <a:ext uri="{FF2B5EF4-FFF2-40B4-BE49-F238E27FC236}">
                <a16:creationId xmlns:a16="http://schemas.microsoft.com/office/drawing/2014/main" id="{F8CE2484-96C3-5746-8571-4C2B2648E255}"/>
              </a:ext>
            </a:extLst>
          </p:cNvPr>
          <p:cNvSpPr txBox="1"/>
          <p:nvPr/>
        </p:nvSpPr>
        <p:spPr>
          <a:xfrm>
            <a:off x="3096528" y="21562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B773B4-07CB-754B-8A78-D7BAE0226898}"/>
              </a:ext>
            </a:extLst>
          </p:cNvPr>
          <p:cNvSpPr txBox="1"/>
          <p:nvPr/>
        </p:nvSpPr>
        <p:spPr>
          <a:xfrm>
            <a:off x="3579104" y="1171342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59FD577-B868-074C-9FA1-1E8D5E784341}"/>
              </a:ext>
            </a:extLst>
          </p:cNvPr>
          <p:cNvCxnSpPr/>
          <p:nvPr/>
        </p:nvCxnSpPr>
        <p:spPr>
          <a:xfrm>
            <a:off x="3670703" y="1356172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0">
            <a:extLst>
              <a:ext uri="{FF2B5EF4-FFF2-40B4-BE49-F238E27FC236}">
                <a16:creationId xmlns:a16="http://schemas.microsoft.com/office/drawing/2014/main" id="{7166C3BC-4C09-FE40-B723-04FA57AAFD0F}"/>
              </a:ext>
            </a:extLst>
          </p:cNvPr>
          <p:cNvSpPr txBox="1"/>
          <p:nvPr/>
        </p:nvSpPr>
        <p:spPr>
          <a:xfrm>
            <a:off x="3286131" y="215625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0">
            <a:extLst>
              <a:ext uri="{FF2B5EF4-FFF2-40B4-BE49-F238E27FC236}">
                <a16:creationId xmlns:a16="http://schemas.microsoft.com/office/drawing/2014/main" id="{2272F6DC-0324-FA4B-A4A5-B1A8C7D84B93}"/>
              </a:ext>
            </a:extLst>
          </p:cNvPr>
          <p:cNvSpPr txBox="1"/>
          <p:nvPr/>
        </p:nvSpPr>
        <p:spPr>
          <a:xfrm>
            <a:off x="3527772" y="215625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13">
            <a:extLst>
              <a:ext uri="{FF2B5EF4-FFF2-40B4-BE49-F238E27FC236}">
                <a16:creationId xmlns:a16="http://schemas.microsoft.com/office/drawing/2014/main" id="{4F52A908-B2E2-964B-842E-A198B5C30EFA}"/>
              </a:ext>
            </a:extLst>
          </p:cNvPr>
          <p:cNvSpPr txBox="1"/>
          <p:nvPr/>
        </p:nvSpPr>
        <p:spPr>
          <a:xfrm>
            <a:off x="3779116" y="1168244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</a:t>
            </a:r>
          </a:p>
          <a:p>
            <a:pPr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CXCR4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72BCC36-69D1-3142-B667-B02892305FAC}"/>
              </a:ext>
            </a:extLst>
          </p:cNvPr>
          <p:cNvSpPr txBox="1"/>
          <p:nvPr/>
        </p:nvSpPr>
        <p:spPr>
          <a:xfrm>
            <a:off x="1392793" y="2989211"/>
            <a:ext cx="419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S7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Effect of M-Sec knockdown on wound healing activity of U87 cells</a:t>
            </a:r>
            <a:endParaRPr lang="en-US" altLang="ja-JP" sz="1200" b="1" kern="100" dirty="0">
              <a:latin typeface="Times New Roman" panose="02020603050405020304" pitchFamily="18" charset="0"/>
              <a:ea typeface="游明朝" panose="02020400000000000000" pitchFamily="18" charset="-128"/>
            </a:endParaRPr>
          </a:p>
          <a:p>
            <a:pPr algn="just"/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U87.CD4.CXCR4 cells were transfected with either control (Cr pool #2) or M-Sec-specific siRNA (#4), cultured for 2 days, and analyzed for wound healing activity. The cells were cultured for the indicated periods, and cell number in wound area was enumerated in 3 different fields (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mean±SD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, n=3). *</a:t>
            </a:r>
            <a:r>
              <a:rPr lang="en-US" altLang="ja-JP" sz="1200" i="1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p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&lt; 0.05.</a:t>
            </a:r>
          </a:p>
        </p:txBody>
      </p:sp>
    </p:spTree>
    <p:extLst>
      <p:ext uri="{BB962C8B-B14F-4D97-AF65-F5344CB8AC3E}">
        <p14:creationId xmlns:p14="http://schemas.microsoft.com/office/powerpoint/2010/main" val="67325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AB9D1B-6F42-024A-9328-245B23F69A2A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S8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F31732C-C33C-B242-9074-7402AE987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97" y="1034390"/>
            <a:ext cx="1054100" cy="1244600"/>
          </a:xfrm>
          <a:prstGeom prst="rect">
            <a:avLst/>
          </a:prstGeom>
        </p:spPr>
      </p:pic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A23A9198-D524-F344-858E-96867EDC2280}"/>
              </a:ext>
            </a:extLst>
          </p:cNvPr>
          <p:cNvSpPr txBox="1"/>
          <p:nvPr/>
        </p:nvSpPr>
        <p:spPr>
          <a:xfrm rot="16200000">
            <a:off x="3237154" y="2288613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 #2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16">
            <a:extLst>
              <a:ext uri="{FF2B5EF4-FFF2-40B4-BE49-F238E27FC236}">
                <a16:creationId xmlns:a16="http://schemas.microsoft.com/office/drawing/2014/main" id="{7C59563A-1865-3047-8D69-FB3776C4F903}"/>
              </a:ext>
            </a:extLst>
          </p:cNvPr>
          <p:cNvSpPr txBox="1"/>
          <p:nvPr/>
        </p:nvSpPr>
        <p:spPr>
          <a:xfrm rot="16200000">
            <a:off x="3379136" y="2429677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#4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20">
            <a:extLst>
              <a:ext uri="{FF2B5EF4-FFF2-40B4-BE49-F238E27FC236}">
                <a16:creationId xmlns:a16="http://schemas.microsoft.com/office/drawing/2014/main" id="{1FAC69B8-C5E2-BC49-9290-9FD6E333F6E6}"/>
              </a:ext>
            </a:extLst>
          </p:cNvPr>
          <p:cNvSpPr txBox="1"/>
          <p:nvPr/>
        </p:nvSpPr>
        <p:spPr>
          <a:xfrm>
            <a:off x="2804659" y="229362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siRNA: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513788A-0FD0-1845-BD51-D5CF2C7DCC83}"/>
              </a:ext>
            </a:extLst>
          </p:cNvPr>
          <p:cNvCxnSpPr/>
          <p:nvPr/>
        </p:nvCxnSpPr>
        <p:spPr>
          <a:xfrm>
            <a:off x="3518255" y="1248662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02C42E7-BF0F-9A4E-8E33-ED6896C272C7}"/>
              </a:ext>
            </a:extLst>
          </p:cNvPr>
          <p:cNvSpPr txBox="1"/>
          <p:nvPr/>
        </p:nvSpPr>
        <p:spPr>
          <a:xfrm>
            <a:off x="3528474" y="105957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674630-341D-A249-A14A-B9FC4A0CE1C3}"/>
              </a:ext>
            </a:extLst>
          </p:cNvPr>
          <p:cNvSpPr txBox="1"/>
          <p:nvPr/>
        </p:nvSpPr>
        <p:spPr>
          <a:xfrm rot="16200000">
            <a:off x="2251439" y="1415446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/>
                <a:cs typeface="Arial"/>
              </a:rPr>
              <a:t>Number of</a:t>
            </a:r>
          </a:p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/>
                <a:cs typeface="Arial"/>
              </a:rPr>
              <a:t>migrated cells</a:t>
            </a:r>
          </a:p>
          <a:p>
            <a:pPr algn="ctr">
              <a:lnSpc>
                <a:spcPts val="1200"/>
              </a:lnSpc>
            </a:pPr>
            <a:r>
              <a:rPr kumimoji="1" lang="en-US" altLang="ja-JP" sz="1000" dirty="0">
                <a:latin typeface="Arial"/>
                <a:cs typeface="Arial"/>
              </a:rPr>
              <a:t>(/field)</a:t>
            </a:r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7B1F48-C7AC-B644-A190-F5195A473E04}"/>
              </a:ext>
            </a:extLst>
          </p:cNvPr>
          <p:cNvSpPr txBox="1"/>
          <p:nvPr/>
        </p:nvSpPr>
        <p:spPr>
          <a:xfrm>
            <a:off x="1368458" y="3442974"/>
            <a:ext cx="4197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S8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M-Sec knockdown on migratory activity of U87 cells</a:t>
            </a:r>
          </a:p>
          <a:p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U87.CD4.CCR5 cells were transfected with either control (Cr pool #2) or M-Sec-specific siRNA (#4), cultured for 2 days, and analyzed for migratory activity. 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ell migration was measured using a transmigration chamber assay with 8-</a:t>
            </a:r>
            <a:r>
              <a:rPr lang="en-US" altLang="ja-JP" sz="1200" kern="100" dirty="0">
                <a:latin typeface="Symbol" pitchFamily="2" charset="2"/>
                <a:ea typeface="ＭＳ 明朝" panose="02020609040205080304" pitchFamily="49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m pore size inserts (Corning). The inserts were placed into 24-well plates containing 600 </a:t>
            </a:r>
            <a:r>
              <a:rPr lang="en-US" altLang="ja-JP" sz="1200" kern="100" dirty="0">
                <a:latin typeface="Symbol" pitchFamily="2" charset="2"/>
                <a:ea typeface="ＭＳ 明朝" panose="02020609040205080304" pitchFamily="49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l DMEM-10 % FCS. Cells were added onto the inserts (2 </a:t>
            </a:r>
          </a:p>
          <a:p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× 10</a:t>
            </a:r>
            <a:r>
              <a:rPr lang="en-US" altLang="ja-JP" sz="1200" kern="100" baseline="300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5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 cells in 100 </a:t>
            </a:r>
            <a:r>
              <a:rPr lang="en-US" altLang="ja-JP" sz="1200" kern="100" dirty="0">
                <a:latin typeface="Symbol" pitchFamily="2" charset="2"/>
                <a:ea typeface="ＭＳ 明朝" panose="02020609040205080304" pitchFamily="49" charset="-128"/>
              </a:rPr>
              <a:t>m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l DMEM-10% FCS) and incubated at 37°C for 48 h. The number of cells that migrated through the inserts was enumerated in different fields randomly selected 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(</a:t>
            </a:r>
            <a:r>
              <a:rPr lang="en-US" altLang="ja-JP" sz="1200" kern="100" dirty="0" err="1">
                <a:latin typeface="Times New Roman" panose="02020603050405020304" pitchFamily="18" charset="0"/>
                <a:ea typeface="游明朝" panose="02020400000000000000" pitchFamily="18" charset="-128"/>
              </a:rPr>
              <a:t>mean±SD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, n=3). *</a:t>
            </a:r>
            <a:r>
              <a:rPr lang="en-US" altLang="ja-JP" sz="1200" i="1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p</a:t>
            </a:r>
            <a:r>
              <a:rPr lang="en-US" altLang="ja-JP" sz="1200" kern="100" dirty="0">
                <a:latin typeface="Times New Roman" panose="02020603050405020304" pitchFamily="18" charset="0"/>
                <a:ea typeface="游明朝" panose="02020400000000000000" pitchFamily="18" charset="-128"/>
              </a:rPr>
              <a:t> &lt; 0.05</a:t>
            </a:r>
            <a:r>
              <a:rPr lang="en-US" altLang="ja-JP" sz="1200" kern="100" dirty="0">
                <a:latin typeface="Times New Roman" panose="02020603050405020304" pitchFamily="18" charset="0"/>
                <a:ea typeface="ＭＳ 明朝" panose="02020609040205080304" pitchFamily="49" charset="-128"/>
              </a:rPr>
              <a:t>. 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E2BF5D-ED80-774E-80F8-C726ED0682FA}"/>
              </a:ext>
            </a:extLst>
          </p:cNvPr>
          <p:cNvSpPr txBox="1"/>
          <p:nvPr/>
        </p:nvSpPr>
        <p:spPr>
          <a:xfrm>
            <a:off x="2669345" y="2965392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U87.CD4.CCR5 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9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A05E9A-AC89-A942-98A3-274B2BCEB046}"/>
              </a:ext>
            </a:extLst>
          </p:cNvPr>
          <p:cNvSpPr txBox="1"/>
          <p:nvPr/>
        </p:nvSpPr>
        <p:spPr>
          <a:xfrm>
            <a:off x="3018897" y="875370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Fig. S9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20">
            <a:extLst>
              <a:ext uri="{FF2B5EF4-FFF2-40B4-BE49-F238E27FC236}">
                <a16:creationId xmlns:a16="http://schemas.microsoft.com/office/drawing/2014/main" id="{9B6E7DCD-1EB2-C948-9E1A-FA5B6A82C4F0}"/>
              </a:ext>
            </a:extLst>
          </p:cNvPr>
          <p:cNvSpPr txBox="1"/>
          <p:nvPr/>
        </p:nvSpPr>
        <p:spPr>
          <a:xfrm rot="16200000">
            <a:off x="2068789" y="2699419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Cell migration</a:t>
            </a:r>
          </a:p>
          <a:p>
            <a:pPr algn="ctr">
              <a:lnSpc>
                <a:spcPts val="12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(x10</a:t>
            </a:r>
            <a:r>
              <a:rPr lang="en-US" altLang="ja-JP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cells/ml)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20">
            <a:extLst>
              <a:ext uri="{FF2B5EF4-FFF2-40B4-BE49-F238E27FC236}">
                <a16:creationId xmlns:a16="http://schemas.microsoft.com/office/drawing/2014/main" id="{BB0D8394-73D5-614B-B608-20E19BF776F8}"/>
              </a:ext>
            </a:extLst>
          </p:cNvPr>
          <p:cNvSpPr txBox="1"/>
          <p:nvPr/>
        </p:nvSpPr>
        <p:spPr>
          <a:xfrm>
            <a:off x="3715902" y="1988617"/>
            <a:ext cx="535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MT-2</a:t>
            </a:r>
          </a:p>
          <a:p>
            <a:pPr algn="ctr">
              <a:lnSpc>
                <a:spcPts val="1200"/>
              </a:lnSpc>
            </a:pP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4">
            <a:extLst>
              <a:ext uri="{FF2B5EF4-FFF2-40B4-BE49-F238E27FC236}">
                <a16:creationId xmlns:a16="http://schemas.microsoft.com/office/drawing/2014/main" id="{74B0FAB9-539B-674F-81BF-277F53BE944A}"/>
              </a:ext>
            </a:extLst>
          </p:cNvPr>
          <p:cNvSpPr txBox="1"/>
          <p:nvPr/>
        </p:nvSpPr>
        <p:spPr>
          <a:xfrm rot="16200000">
            <a:off x="3087670" y="3435532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6">
            <a:extLst>
              <a:ext uri="{FF2B5EF4-FFF2-40B4-BE49-F238E27FC236}">
                <a16:creationId xmlns:a16="http://schemas.microsoft.com/office/drawing/2014/main" id="{870D703C-6441-DA43-91B7-2A268693FFA7}"/>
              </a:ext>
            </a:extLst>
          </p:cNvPr>
          <p:cNvSpPr txBox="1"/>
          <p:nvPr/>
        </p:nvSpPr>
        <p:spPr>
          <a:xfrm rot="16200000">
            <a:off x="3229072" y="3563773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20">
            <a:extLst>
              <a:ext uri="{FF2B5EF4-FFF2-40B4-BE49-F238E27FC236}">
                <a16:creationId xmlns:a16="http://schemas.microsoft.com/office/drawing/2014/main" id="{05FD13DC-CDCB-D84B-894A-AC4E1BF87BCA}"/>
              </a:ext>
            </a:extLst>
          </p:cNvPr>
          <p:cNvSpPr txBox="1"/>
          <p:nvPr/>
        </p:nvSpPr>
        <p:spPr>
          <a:xfrm>
            <a:off x="2510530" y="348149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shRNA: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6C1AB06-B359-4F49-83A5-DFF8B58EABDD}"/>
              </a:ext>
            </a:extLst>
          </p:cNvPr>
          <p:cNvCxnSpPr/>
          <p:nvPr/>
        </p:nvCxnSpPr>
        <p:spPr>
          <a:xfrm>
            <a:off x="3246511" y="2435581"/>
            <a:ext cx="275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8A074C0-087A-B942-A645-3B0F55334D3F}"/>
              </a:ext>
            </a:extLst>
          </p:cNvPr>
          <p:cNvSpPr txBox="1"/>
          <p:nvPr/>
        </p:nvSpPr>
        <p:spPr>
          <a:xfrm>
            <a:off x="3256730" y="2246495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972C02-5668-2F41-AD24-8DEA73867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540" y="507983"/>
            <a:ext cx="1066800" cy="127000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4DB46E-F92F-E14D-852A-B4453A5D9E0D}"/>
              </a:ext>
            </a:extLst>
          </p:cNvPr>
          <p:cNvSpPr txBox="1"/>
          <p:nvPr/>
        </p:nvSpPr>
        <p:spPr>
          <a:xfrm rot="16200000">
            <a:off x="1922916" y="968903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 expression</a:t>
            </a:r>
          </a:p>
          <a:p>
            <a:pPr algn="ctr">
              <a:lnSpc>
                <a:spcPts val="12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(% to Cr [</a:t>
            </a:r>
            <a:r>
              <a:rPr kumimoji="1"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WB])</a:t>
            </a:r>
            <a:endParaRPr kumimoji="1" lang="ja-JP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1972315-5943-8E43-8912-CB5F2810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86" y="2273028"/>
            <a:ext cx="914400" cy="1244600"/>
          </a:xfrm>
          <a:prstGeom prst="rect">
            <a:avLst/>
          </a:prstGeom>
        </p:spPr>
      </p:pic>
      <p:sp>
        <p:nvSpPr>
          <p:cNvPr id="13" name="テキスト ボックス 14">
            <a:extLst>
              <a:ext uri="{FF2B5EF4-FFF2-40B4-BE49-F238E27FC236}">
                <a16:creationId xmlns:a16="http://schemas.microsoft.com/office/drawing/2014/main" id="{B72DB706-B43F-C344-B1A6-A340ABE9852C}"/>
              </a:ext>
            </a:extLst>
          </p:cNvPr>
          <p:cNvSpPr txBox="1"/>
          <p:nvPr/>
        </p:nvSpPr>
        <p:spPr>
          <a:xfrm rot="16200000">
            <a:off x="3084198" y="1674488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6">
            <a:extLst>
              <a:ext uri="{FF2B5EF4-FFF2-40B4-BE49-F238E27FC236}">
                <a16:creationId xmlns:a16="http://schemas.microsoft.com/office/drawing/2014/main" id="{6B4300AC-9288-7543-B3D0-CAF3DF94767E}"/>
              </a:ext>
            </a:extLst>
          </p:cNvPr>
          <p:cNvSpPr txBox="1"/>
          <p:nvPr/>
        </p:nvSpPr>
        <p:spPr>
          <a:xfrm rot="16200000">
            <a:off x="3225600" y="1802729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M-Sec</a:t>
            </a:r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20">
            <a:extLst>
              <a:ext uri="{FF2B5EF4-FFF2-40B4-BE49-F238E27FC236}">
                <a16:creationId xmlns:a16="http://schemas.microsoft.com/office/drawing/2014/main" id="{6111F1CB-210D-CD4B-8408-F839252E984A}"/>
              </a:ext>
            </a:extLst>
          </p:cNvPr>
          <p:cNvSpPr txBox="1"/>
          <p:nvPr/>
        </p:nvSpPr>
        <p:spPr>
          <a:xfrm>
            <a:off x="2507058" y="1720454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shRNA: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ACA3692-EEB3-FE4F-99A7-6965ABCB57CA}"/>
              </a:ext>
            </a:extLst>
          </p:cNvPr>
          <p:cNvSpPr txBox="1"/>
          <p:nvPr/>
        </p:nvSpPr>
        <p:spPr>
          <a:xfrm>
            <a:off x="2200886" y="385771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1">
            <a:extLst>
              <a:ext uri="{FF2B5EF4-FFF2-40B4-BE49-F238E27FC236}">
                <a16:creationId xmlns:a16="http://schemas.microsoft.com/office/drawing/2014/main" id="{41DC48B6-8657-184A-A0B5-1F3007B052D4}"/>
              </a:ext>
            </a:extLst>
          </p:cNvPr>
          <p:cNvSpPr txBox="1"/>
          <p:nvPr/>
        </p:nvSpPr>
        <p:spPr>
          <a:xfrm>
            <a:off x="2200886" y="2103217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239BA8-9F26-9045-92BE-0A06AF32C7A4}"/>
              </a:ext>
            </a:extLst>
          </p:cNvPr>
          <p:cNvSpPr txBox="1"/>
          <p:nvPr/>
        </p:nvSpPr>
        <p:spPr>
          <a:xfrm>
            <a:off x="972548" y="3993344"/>
            <a:ext cx="49265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S9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M-Sec knockdown on migratory activity of MT-2 cells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M-Sec knockdown in MT-2 cells obtained through the Japanese Collection of Research Bioresources Cell Bank was performed using MISSION shRNA lentiviral transduction particles (Sigma). pLKO.1-puro-CMV-tGFP shRNA targeting human M-Sec (TRCN0000330220) and a scrambled non-targeting control were used. The stable clones were obtained after selection with 0.3 mg/ml puromycin, according to the manufacturer’s instructions, and M-Sec knockdown was verified by western blotting. The band density is represented as a percentage relative to that of control cells. WB, western blotting.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Migration of MT-2 cells (control and M-Sec knockdown) was measured using a transmigration chamber assay with 8 </a:t>
            </a:r>
            <a:r>
              <a:rPr lang="en-US" altLang="ja-JP" sz="12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pore size inserts (Corning), as described previously [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Chihara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Hassan R, et al. IL-34 and M-CSF share the receptor 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Fms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are not identical in biological activity and signal activation. Cell Death Differ. 2010; 17 (12): 1917-1927). The inserts were placed into 24-well plates containing 600 </a:t>
            </a:r>
            <a:r>
              <a:rPr lang="en-US" altLang="ja-JP" sz="12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RPMI1640-10 % FCS, and the cells were added onto the inserts (2.5 x 10</a:t>
            </a:r>
            <a:r>
              <a:rPr lang="en-US" altLang="ja-JP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cells in 100 </a:t>
            </a:r>
            <a:r>
              <a:rPr lang="en-US" altLang="ja-JP" sz="120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RPMI1640-10% FCS) and incubated at 37°C for 24 h. Cells that migrated through the inserts was then enumerated using the trypan blue dye exclusion method (</a:t>
            </a:r>
            <a:r>
              <a:rPr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mean±SD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n=3).</a:t>
            </a:r>
            <a:endParaRPr lang="ja-JP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0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</TotalTime>
  <Words>2220</Words>
  <Application>Microsoft Macintosh PowerPoint</Application>
  <PresentationFormat>画面に合わせる (4:3)</PresentationFormat>
  <Paragraphs>238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ＭＳ 明朝</vt:lpstr>
      <vt:lpstr>游ゴシック</vt:lpstr>
      <vt:lpstr>游ゴシック Light</vt:lpstr>
      <vt:lpstr>游明朝</vt:lpstr>
      <vt:lpstr>Arial</vt:lpstr>
      <vt:lpstr>Calibri</vt:lpstr>
      <vt:lpstr>Calibri Light</vt:lpstr>
      <vt:lpstr>Symbol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86</cp:revision>
  <cp:lastPrinted>2020-06-03T00:27:21Z</cp:lastPrinted>
  <dcterms:created xsi:type="dcterms:W3CDTF">2020-05-19T03:56:33Z</dcterms:created>
  <dcterms:modified xsi:type="dcterms:W3CDTF">2020-06-11T05:44:32Z</dcterms:modified>
</cp:coreProperties>
</file>