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1" autoAdjust="0"/>
    <p:restoredTop sz="94660"/>
  </p:normalViewPr>
  <p:slideViewPr>
    <p:cSldViewPr snapToGrid="0">
      <p:cViewPr>
        <p:scale>
          <a:sx n="116" d="100"/>
          <a:sy n="116" d="100"/>
        </p:scale>
        <p:origin x="-2240" y="-8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596004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142077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205304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254768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774FA41-912D-4030-B778-37F8D2B6E621}"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3827807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774FA41-912D-4030-B778-37F8D2B6E62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100908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774FA41-912D-4030-B778-37F8D2B6E621}"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326026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774FA41-912D-4030-B778-37F8D2B6E621}" type="datetimeFigureOut">
              <a:rPr lang="en-US" smtClean="0"/>
              <a:t>4/6/20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117566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4FA41-912D-4030-B778-37F8D2B6E621}" type="datetimeFigureOut">
              <a:rPr lang="en-US" smtClean="0"/>
              <a:t>4/6/20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353993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774FA41-912D-4030-B778-37F8D2B6E62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84377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774FA41-912D-4030-B778-37F8D2B6E621}"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04EE5-5088-470F-9248-CE748126D0AA}" type="slidenum">
              <a:rPr lang="en-US" smtClean="0"/>
              <a:t>‹Nr.›</a:t>
            </a:fld>
            <a:endParaRPr lang="en-US"/>
          </a:p>
        </p:txBody>
      </p:sp>
    </p:spTree>
    <p:extLst>
      <p:ext uri="{BB962C8B-B14F-4D97-AF65-F5344CB8AC3E}">
        <p14:creationId xmlns:p14="http://schemas.microsoft.com/office/powerpoint/2010/main" val="16141237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774FA41-912D-4030-B778-37F8D2B6E621}" type="datetimeFigureOut">
              <a:rPr lang="en-US" smtClean="0"/>
              <a:t>4/6/20</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AE04EE5-5088-470F-9248-CE748126D0AA}" type="slidenum">
              <a:rPr lang="en-US" smtClean="0"/>
              <a:t>‹Nr.›</a:t>
            </a:fld>
            <a:endParaRPr lang="en-US"/>
          </a:p>
        </p:txBody>
      </p:sp>
    </p:spTree>
    <p:extLst>
      <p:ext uri="{BB962C8B-B14F-4D97-AF65-F5344CB8AC3E}">
        <p14:creationId xmlns:p14="http://schemas.microsoft.com/office/powerpoint/2010/main" val="1326604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 xmlns:a16="http://schemas.microsoft.com/office/drawing/2014/main" id="{1DD1916C-6FDC-45AF-8A06-1501A8C5896B}"/>
              </a:ext>
            </a:extLst>
          </p:cNvPr>
          <p:cNvSpPr/>
          <p:nvPr/>
        </p:nvSpPr>
        <p:spPr>
          <a:xfrm>
            <a:off x="317501" y="104282"/>
            <a:ext cx="5994400" cy="1477328"/>
          </a:xfrm>
          <a:prstGeom prst="rect">
            <a:avLst/>
          </a:prstGeom>
        </p:spPr>
        <p:txBody>
          <a:bodyPr wrap="square">
            <a:spAutoFit/>
          </a:bodyPr>
          <a:lstStyle/>
          <a:p>
            <a:pPr algn="just"/>
            <a:r>
              <a:rPr lang="en-US" sz="900" b="1" dirty="0"/>
              <a:t>Supplementary Figure 2: </a:t>
            </a:r>
            <a:r>
              <a:rPr lang="en-US" sz="900" dirty="0"/>
              <a:t>Non-functional SL loci found during </a:t>
            </a:r>
            <a:r>
              <a:rPr lang="en-US" sz="900" dirty="0" err="1"/>
              <a:t>SLFinder</a:t>
            </a:r>
            <a:r>
              <a:rPr lang="en-US" sz="900" dirty="0"/>
              <a:t> analyses. Some of these putative pseudogenes displayed a repetition of the SL’s terminal region, a fusion to another SL of the same species, or a closely located copy of the SL </a:t>
            </a:r>
            <a:r>
              <a:rPr lang="en-US" sz="900" dirty="0" err="1"/>
              <a:t>exonic</a:t>
            </a:r>
            <a:r>
              <a:rPr lang="en-US" sz="900" dirty="0"/>
              <a:t> region. Reported non-functional SLs are aligned to a functional annotated locus sequence. Repeated regions are highlighted in bold and matching bases are indicated with black stars under the alignment. The affected loci were: a) Locus-12 and -20 in </a:t>
            </a:r>
            <a:r>
              <a:rPr lang="en-US" sz="900" i="1" dirty="0"/>
              <a:t>C. elegans</a:t>
            </a:r>
            <a:r>
              <a:rPr lang="en-US" sz="900" dirty="0"/>
              <a:t> dataset; b) Locus-16 from </a:t>
            </a:r>
            <a:r>
              <a:rPr lang="en-US" sz="900" i="1" dirty="0"/>
              <a:t>C. intestinalis</a:t>
            </a:r>
            <a:r>
              <a:rPr lang="en-US" sz="900" dirty="0"/>
              <a:t> dataset. Note that the mismatch that caused this site to be missed by </a:t>
            </a:r>
            <a:r>
              <a:rPr lang="en-US" sz="900" dirty="0" err="1"/>
              <a:t>SLFinder</a:t>
            </a:r>
            <a:r>
              <a:rPr lang="en-US" sz="900" dirty="0"/>
              <a:t> is underlined; c) Locus-7 and -9 from </a:t>
            </a:r>
            <a:r>
              <a:rPr lang="en-US" sz="900" i="1" dirty="0"/>
              <a:t>C. intestinalis</a:t>
            </a:r>
            <a:r>
              <a:rPr lang="en-US" sz="900" dirty="0"/>
              <a:t> dataset; and d) Locus-6, -9, -15, -29, -31, -36, -44, -57, -64, -77, -91, -101 -113, -118, -119, -126, -148, -178, -182, -184, -185, -201, -206, -208, -214, -216, -229 and -232 of </a:t>
            </a:r>
            <a:r>
              <a:rPr lang="en-US" sz="900" i="1" dirty="0"/>
              <a:t>H. vulgaris</a:t>
            </a:r>
            <a:r>
              <a:rPr lang="en-US" sz="900" dirty="0"/>
              <a:t> dataset. In the latter dataset, sequences are presented according to the SL sequences involved. Two additional bp after the repeated region is also included in the alignment in order to show potential donor sites in each locus, if present</a:t>
            </a:r>
            <a:r>
              <a:rPr lang="en-US" sz="900" dirty="0" smtClean="0"/>
              <a:t>. </a:t>
            </a:r>
            <a:r>
              <a:rPr lang="en-US" sz="900" dirty="0"/>
              <a:t>Figures of sequence alignments were generated with </a:t>
            </a:r>
            <a:r>
              <a:rPr lang="en-US" sz="900" dirty="0" err="1"/>
              <a:t>BioEdit</a:t>
            </a:r>
            <a:r>
              <a:rPr lang="en-US" sz="900" dirty="0"/>
              <a:t> v7.0.5.3 [59].</a:t>
            </a:r>
            <a:r>
              <a:rPr lang="en-US" sz="900" dirty="0"/>
              <a:t> </a:t>
            </a:r>
            <a:endParaRPr lang="en-US" sz="900" dirty="0"/>
          </a:p>
        </p:txBody>
      </p:sp>
      <p:sp>
        <p:nvSpPr>
          <p:cNvPr id="13" name="Rectangle 2">
            <a:extLst>
              <a:ext uri="{FF2B5EF4-FFF2-40B4-BE49-F238E27FC236}">
                <a16:creationId xmlns="" xmlns:a16="http://schemas.microsoft.com/office/drawing/2014/main" id="{5C0F84F9-CF9B-4B1D-AA4B-3B68D3684DE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3">
            <a:extLst>
              <a:ext uri="{FF2B5EF4-FFF2-40B4-BE49-F238E27FC236}">
                <a16:creationId xmlns="" xmlns:a16="http://schemas.microsoft.com/office/drawing/2014/main" id="{564A6C26-1863-497D-A065-7818C7A7CA29}"/>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8" name="Grupo 27">
            <a:extLst>
              <a:ext uri="{FF2B5EF4-FFF2-40B4-BE49-F238E27FC236}">
                <a16:creationId xmlns="" xmlns:a16="http://schemas.microsoft.com/office/drawing/2014/main" id="{09FAF992-2501-4545-8D4E-134A0DB59B01}"/>
              </a:ext>
            </a:extLst>
          </p:cNvPr>
          <p:cNvGrpSpPr/>
          <p:nvPr/>
        </p:nvGrpSpPr>
        <p:grpSpPr>
          <a:xfrm>
            <a:off x="402430" y="1735498"/>
            <a:ext cx="5922170" cy="6320238"/>
            <a:chOff x="504029" y="2320859"/>
            <a:chExt cx="5922170" cy="6320238"/>
          </a:xfrm>
        </p:grpSpPr>
        <p:sp>
          <p:nvSpPr>
            <p:cNvPr id="14" name="Text Box 1">
              <a:extLst>
                <a:ext uri="{FF2B5EF4-FFF2-40B4-BE49-F238E27FC236}">
                  <a16:creationId xmlns="" xmlns:a16="http://schemas.microsoft.com/office/drawing/2014/main" id="{2AB77075-CA31-4D4B-BEC3-30C3A651953D}"/>
                </a:ext>
              </a:extLst>
            </p:cNvPr>
            <p:cNvSpPr txBox="1">
              <a:spLocks noChangeArrowheads="1"/>
            </p:cNvSpPr>
            <p:nvPr/>
          </p:nvSpPr>
          <p:spPr bwMode="auto">
            <a:xfrm>
              <a:off x="504030" y="2320859"/>
              <a:ext cx="5750719" cy="115444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a)</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SL-1_Celegans</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SL-1_Celegans</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Locus-12</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SL-1_Celegans</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SL-1_Celegans</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Locus-20</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GG</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GG</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GG</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 *************** ***** ***</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
          <p:nvSpPr>
            <p:cNvPr id="17" name="Text Box 4">
              <a:extLst>
                <a:ext uri="{FF2B5EF4-FFF2-40B4-BE49-F238E27FC236}">
                  <a16:creationId xmlns="" xmlns:a16="http://schemas.microsoft.com/office/drawing/2014/main" id="{D7B61AF9-1FFD-4B40-B1BE-6D1C5D5F8313}"/>
                </a:ext>
              </a:extLst>
            </p:cNvPr>
            <p:cNvSpPr txBox="1">
              <a:spLocks noChangeArrowheads="1"/>
            </p:cNvSpPr>
            <p:nvPr/>
          </p:nvSpPr>
          <p:spPr bwMode="auto">
            <a:xfrm>
              <a:off x="504030" y="3475303"/>
              <a:ext cx="5922169" cy="70359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b)</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SL_Cintestinalis</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Cintestinalis_pSL-1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Locus-16            </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sng"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7">
              <a:extLst>
                <a:ext uri="{FF2B5EF4-FFF2-40B4-BE49-F238E27FC236}">
                  <a16:creationId xmlns="" xmlns:a16="http://schemas.microsoft.com/office/drawing/2014/main" id="{17B0868A-9030-4624-9484-04B74CA4388D}"/>
                </a:ext>
              </a:extLst>
            </p:cNvPr>
            <p:cNvSpPr txBox="1">
              <a:spLocks noChangeArrowheads="1"/>
            </p:cNvSpPr>
            <p:nvPr/>
          </p:nvSpPr>
          <p:spPr bwMode="auto">
            <a:xfrm>
              <a:off x="504029" y="4178897"/>
              <a:ext cx="5763420" cy="79124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c)</a:t>
              </a:r>
              <a:endPar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SL_Cintestinalis</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SL_Cintestinalis</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Locus-7          GG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Locus-9          GG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 *********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Text Box 1">
              <a:extLst>
                <a:ext uri="{FF2B5EF4-FFF2-40B4-BE49-F238E27FC236}">
                  <a16:creationId xmlns="" xmlns:a16="http://schemas.microsoft.com/office/drawing/2014/main" id="{38A4D281-08D7-4D75-A227-46C076D3D4DD}"/>
                </a:ext>
              </a:extLst>
            </p:cNvPr>
            <p:cNvSpPr txBox="1">
              <a:spLocks noChangeArrowheads="1"/>
            </p:cNvSpPr>
            <p:nvPr/>
          </p:nvSpPr>
          <p:spPr bwMode="auto">
            <a:xfrm>
              <a:off x="504031" y="5012072"/>
              <a:ext cx="5900737" cy="36290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d) </a:t>
              </a:r>
              <a:r>
                <a:rPr kumimoji="0" lang="en-US" altLang="en-US" sz="80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Part 1</a:t>
              </a:r>
              <a:endParaRPr kumimoji="0" lang="en-US" altLang="en-US" sz="8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SL-B1_Hvulgaris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SL-B1_Hvulgaris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Locus-6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Locus-29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Locus-36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Locus-57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Locus-77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Locus-91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Locus-113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Locus-126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Locus-201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Locus-206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Locus-214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Locus-216</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Locus-229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800" b="0" i="0" u="none" strike="noStrike" cap="none" normalizeH="0" baseline="0" dirty="0">
                <a:ln>
                  <a:noFill/>
                </a:ln>
                <a:solidFill>
                  <a:schemeClr val="tx1"/>
                </a:solidFill>
                <a:effectLst/>
              </a:endParaRPr>
            </a:p>
          </p:txBody>
        </p:sp>
      </p:grpSp>
    </p:spTree>
    <p:extLst>
      <p:ext uri="{BB962C8B-B14F-4D97-AF65-F5344CB8AC3E}">
        <p14:creationId xmlns:p14="http://schemas.microsoft.com/office/powerpoint/2010/main" val="4050885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 xmlns:a16="http://schemas.microsoft.com/office/drawing/2014/main" id="{BA5317D3-08C2-4FA1-BD0D-A6E94EE1EC8C}"/>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 Box 1">
            <a:extLst>
              <a:ext uri="{FF2B5EF4-FFF2-40B4-BE49-F238E27FC236}">
                <a16:creationId xmlns="" xmlns:a16="http://schemas.microsoft.com/office/drawing/2014/main" id="{196D8774-DBCB-4199-A1D6-224C0BF70496}"/>
              </a:ext>
            </a:extLst>
          </p:cNvPr>
          <p:cNvSpPr txBox="1">
            <a:spLocks noChangeArrowheads="1"/>
          </p:cNvSpPr>
          <p:nvPr/>
        </p:nvSpPr>
        <p:spPr bwMode="auto">
          <a:xfrm>
            <a:off x="512763" y="454785"/>
            <a:ext cx="5087938" cy="605555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d)</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Part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SL-B1_Hvulgaris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a:t>
            </a:r>
            <a:r>
              <a:rPr kumimoji="0" lang="en-US" altLang="en-US" sz="800" b="0"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D_Hvulgaris</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Locus-178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Locus-182       </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Locus-185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Locus-208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Locus-232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SL-B1_Hvulgaris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SL-F?_</a:t>
            </a:r>
            <a:r>
              <a:rPr kumimoji="0" lang="en-US" altLang="en-US" sz="800" b="0"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Hvulgaris</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kumimoji="0" lang="en-US" altLang="en-US" sz="800" b="0" i="0" u="none" strike="noStrike" cap="none" normalizeH="0" baseline="0" dirty="0">
                <a:ln>
                  <a:noFill/>
                </a:ln>
                <a:solidFill>
                  <a:srgbClr val="C0C0C0"/>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Locus-9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Locus-44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Locus-64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Locus-101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Locus-184       </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CCC</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00FF"/>
                </a:solidFill>
                <a:effectLst/>
                <a:latin typeface="Courier New" panose="02070309020205020404" pitchFamily="49" charset="0"/>
                <a:ea typeface="Times New Roman" panose="02020603050405020304" pitchFamily="18" charset="0"/>
                <a:cs typeface="Courier New" panose="02070309020205020404" pitchFamily="49" charset="0"/>
              </a:rPr>
              <a:t>C</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1" i="0" u="none" strike="noStrike" cap="none" normalizeH="0" baseline="0" dirty="0">
                <a:ln>
                  <a:noFill/>
                </a:ln>
                <a:solidFill>
                  <a:srgbClr val="008000"/>
                </a:solidFill>
                <a:effectLst/>
                <a:latin typeface="Courier New" panose="02070309020205020404" pitchFamily="49" charset="0"/>
                <a:ea typeface="Times New Roman" panose="02020603050405020304" pitchFamily="18" charset="0"/>
                <a:cs typeface="Courier New" panose="02070309020205020404" pitchFamily="49" charset="0"/>
              </a:rPr>
              <a:t>AA</a:t>
            </a:r>
            <a:r>
              <a:rPr kumimoji="0" lang="en-US" altLang="en-US" sz="800" b="1"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G</a:t>
            </a:r>
            <a:r>
              <a:rPr kumimoji="0" lang="en-US" altLang="en-US" sz="800" b="0" i="0" u="none" strike="noStrike" cap="none" normalizeH="0" baseline="0" dirty="0">
                <a:ln>
                  <a:noFill/>
                </a:ln>
                <a:solidFill>
                  <a:srgbClr val="FF0000"/>
                </a:solidFill>
                <a:effectLst/>
                <a:latin typeface="Courier New" panose="02070309020205020404" pitchFamily="49" charset="0"/>
                <a:ea typeface="Times New Roman" panose="02020603050405020304" pitchFamily="18" charset="0"/>
                <a:cs typeface="Courier New" panose="02070309020205020404" pitchFamily="49" charset="0"/>
              </a:rPr>
              <a:t>T</a:t>
            </a: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endParaRPr>
          </a:p>
          <a:p>
            <a:pPr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SL-B1_Hvulgaris </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SL-F2_Hvulgaris </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TTTTTTT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Locus-15        </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CC</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TTTTTTT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SL-B1_Hvulgaris </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SL-</a:t>
            </a:r>
            <a:r>
              <a:rPr lang="en-US" altLang="en-US" sz="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G_Hvulgaris</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Locus-31        </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altLang="en-US" sz="800" dirty="0"/>
          </a:p>
          <a:p>
            <a:pPr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SL-B1_Hvulgaris  </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CCC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SL-</a:t>
            </a:r>
            <a:r>
              <a:rPr lang="en-US" altLang="en-US" sz="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D_Hvulgaris</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SL-D/</a:t>
            </a:r>
            <a:r>
              <a:rPr lang="en-US" altLang="en-US" sz="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G_Hvulgaris</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Locus-118        </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CCC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Locus-119        </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CCC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altLang="en-US" sz="800" dirty="0"/>
          </a:p>
          <a:p>
            <a:pPr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SL-F?_</a:t>
            </a:r>
            <a:r>
              <a:rPr lang="en-US" altLang="en-US" sz="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Hvulgaris</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SL-B1_Hvulgaris </a:t>
            </a:r>
            <a:r>
              <a:rPr lang="en-US" altLang="en-US" sz="800" dirty="0">
                <a:solidFill>
                  <a:srgbClr val="C0C0C0"/>
                </a:solidFill>
                <a:latin typeface="Courier New" panose="02070309020205020404" pitchFamily="49" charset="0"/>
                <a:ea typeface="Times New Roman" panose="02020603050405020304" pitchFamily="18" charset="0"/>
                <a:cs typeface="Courier New" panose="02070309020205020404" pitchFamily="49" charset="0"/>
              </a:rPr>
              <a:t>---------*********************************</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CCC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C0C0C0"/>
                </a:solidFill>
                <a:latin typeface="Calibri" panose="020F0502020204030204" pitchFamily="34" charset="0"/>
                <a:ea typeface="Times New Roman" panose="02020603050405020304" pitchFamily="18" charset="0"/>
                <a:cs typeface="Courier New" panose="02070309020205020404" pitchFamily="49" charset="0"/>
              </a:rPr>
              <a:t>—</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Locus-148       </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CCC</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CCC</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b="1"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AA</a:t>
            </a:r>
            <a:r>
              <a:rPr lang="en-US" altLang="en-US" sz="8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a:t>
            </a:r>
            <a:r>
              <a:rPr lang="en-US" altLang="en-US" sz="800" dirty="0">
                <a:solidFill>
                  <a:srgbClr val="FF0000"/>
                </a:solidFill>
                <a:latin typeface="Courier New" panose="02070309020205020404" pitchFamily="49" charset="0"/>
                <a:ea typeface="Times New Roman" panose="02020603050405020304" pitchFamily="18" charset="0"/>
                <a:cs typeface="Courier New" panose="02070309020205020404" pitchFamily="49" charset="0"/>
              </a:rPr>
              <a:t>T</a:t>
            </a:r>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sz="800" dirty="0"/>
          </a:p>
          <a:p>
            <a:pPr lvl="0" defTabSz="914400"/>
            <a:r>
              <a:rPr lang="en-US" altLang="en-US" sz="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393260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TotalTime>
  <Words>2187</Words>
  <Application>Microsoft Macintosh PowerPoint</Application>
  <PresentationFormat>A4 (210x297 mm)</PresentationFormat>
  <Paragraphs>99</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Calvelo Comesaña</dc:creator>
  <cp:lastModifiedBy>Pablo Odini</cp:lastModifiedBy>
  <cp:revision>21</cp:revision>
  <dcterms:created xsi:type="dcterms:W3CDTF">2019-10-26T01:16:37Z</dcterms:created>
  <dcterms:modified xsi:type="dcterms:W3CDTF">2020-04-06T14:18:55Z</dcterms:modified>
</cp:coreProperties>
</file>