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1928" y="-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59600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4207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205304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254768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382780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774FA41-912D-4030-B778-37F8D2B6E62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00908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774FA41-912D-4030-B778-37F8D2B6E621}"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326026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774FA41-912D-4030-B778-37F8D2B6E621}" type="datetimeFigureOut">
              <a:rPr lang="en-US" smtClean="0"/>
              <a:t>4/6/20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17566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4FA41-912D-4030-B778-37F8D2B6E621}" type="datetimeFigureOut">
              <a:rPr lang="en-US" smtClean="0"/>
              <a:t>4/6/20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353993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774FA41-912D-4030-B778-37F8D2B6E62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84377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774FA41-912D-4030-B778-37F8D2B6E62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6141237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774FA41-912D-4030-B778-37F8D2B6E621}" type="datetimeFigureOut">
              <a:rPr lang="en-US" smtClean="0"/>
              <a:t>4/6/20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E04EE5-5088-470F-9248-CE748126D0AA}" type="slidenum">
              <a:rPr lang="en-US" smtClean="0"/>
              <a:t>‹Nr.›</a:t>
            </a:fld>
            <a:endParaRPr lang="en-US"/>
          </a:p>
        </p:txBody>
      </p:sp>
    </p:spTree>
    <p:extLst>
      <p:ext uri="{BB962C8B-B14F-4D97-AF65-F5344CB8AC3E}">
        <p14:creationId xmlns:p14="http://schemas.microsoft.com/office/powerpoint/2010/main" val="1326604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xmlns="" id="{1DD1916C-6FDC-45AF-8A06-1501A8C5896B}"/>
              </a:ext>
            </a:extLst>
          </p:cNvPr>
          <p:cNvSpPr/>
          <p:nvPr/>
        </p:nvSpPr>
        <p:spPr>
          <a:xfrm>
            <a:off x="317500" y="104282"/>
            <a:ext cx="6337300" cy="1892826"/>
          </a:xfrm>
          <a:prstGeom prst="rect">
            <a:avLst/>
          </a:prstGeom>
        </p:spPr>
        <p:txBody>
          <a:bodyPr wrap="square">
            <a:spAutoFit/>
          </a:bodyPr>
          <a:lstStyle/>
          <a:p>
            <a:pPr algn="just"/>
            <a:r>
              <a:rPr lang="en-US" sz="900" b="1" dirty="0"/>
              <a:t>Supplementary Figure 1: </a:t>
            </a:r>
            <a:r>
              <a:rPr lang="en-US" sz="900" dirty="0"/>
              <a:t>Common issues that can happen when utilizing </a:t>
            </a:r>
            <a:r>
              <a:rPr lang="en-US" sz="900" dirty="0" err="1"/>
              <a:t>SLFinder</a:t>
            </a:r>
            <a:r>
              <a:rPr lang="en-US" sz="900" dirty="0"/>
              <a:t>. Mismatches are indicated in lowercase and the real donor sites are in bold and underlined. a) The most common issue we identified is the complete or partial coverage of the potential donor site by the Hook Variants. This can lead to a misidentification of the loci and is reported as an “Unclear” locus by </a:t>
            </a:r>
            <a:r>
              <a:rPr lang="en-US" sz="900" dirty="0" err="1"/>
              <a:t>SLFinder</a:t>
            </a:r>
            <a:r>
              <a:rPr lang="en-US" sz="900" dirty="0"/>
              <a:t>. Alignment of Locus-15 (example of an “Unclear” locus) from </a:t>
            </a:r>
            <a:r>
              <a:rPr lang="en-US" sz="900" i="1" dirty="0"/>
              <a:t>C. elegans </a:t>
            </a:r>
            <a:r>
              <a:rPr lang="en-US" sz="900" dirty="0"/>
              <a:t>dataset with some of its Hook Variants. b) Note that in more extreme cases the donor site can be completely missed and even another GT could be reported as such (highlighted). Locus-8, -12 and -18 from </a:t>
            </a:r>
            <a:r>
              <a:rPr lang="en-US" sz="900" i="1" dirty="0"/>
              <a:t>C. intestinalis</a:t>
            </a:r>
            <a:r>
              <a:rPr lang="en-US" sz="900" dirty="0"/>
              <a:t> dataset extended some bp from the genome. c) Alignment of Locus-12 of </a:t>
            </a:r>
            <a:r>
              <a:rPr lang="en-US" sz="900" i="1" dirty="0"/>
              <a:t>C. elegans</a:t>
            </a:r>
            <a:r>
              <a:rPr lang="en-US" sz="900" dirty="0"/>
              <a:t>. The reported donor site is not adjacent to the real </a:t>
            </a:r>
            <a:r>
              <a:rPr lang="en-US" sz="900" dirty="0" err="1"/>
              <a:t>exonic</a:t>
            </a:r>
            <a:r>
              <a:rPr lang="en-US" sz="900" dirty="0"/>
              <a:t> SL region but includes the last bp of it. Note the comparison of Locus-1 with a standard donor site (underlined). This is often associated with partial repeats of the SL 3’ region (see Supplementary Figure 2). d) Missing 5’ end of the SL sequences in genome despite its full sequence being recovered during the Hook assembly. Here exemplified by hook “a2-86372” from </a:t>
            </a:r>
            <a:r>
              <a:rPr lang="en-US" sz="900" i="1" dirty="0"/>
              <a:t>H. vulgaris</a:t>
            </a:r>
            <a:r>
              <a:rPr lang="en-US" sz="900" dirty="0"/>
              <a:t> dataset aligned with some of its derived Hook Variants. This is a combination of the lost of information when using poly-A capture in library preparation and the trimming process of the alignment. Note, however that conservation threshold is higher when doing the alignment trimming than when generating the Hooks. </a:t>
            </a:r>
            <a:r>
              <a:rPr lang="en-US" sz="900" dirty="0"/>
              <a:t>Figures of sequence alignments were generated with </a:t>
            </a:r>
            <a:r>
              <a:rPr lang="en-US" sz="900" dirty="0" err="1"/>
              <a:t>BioEdit</a:t>
            </a:r>
            <a:r>
              <a:rPr lang="en-US" sz="900" dirty="0"/>
              <a:t> v7.0.5.3 [59].</a:t>
            </a:r>
            <a:r>
              <a:rPr lang="en-US" sz="900" dirty="0"/>
              <a:t> </a:t>
            </a:r>
            <a:endParaRPr lang="en-US" sz="900" dirty="0"/>
          </a:p>
        </p:txBody>
      </p:sp>
      <p:sp>
        <p:nvSpPr>
          <p:cNvPr id="7" name="Text Box 2">
            <a:extLst>
              <a:ext uri="{FF2B5EF4-FFF2-40B4-BE49-F238E27FC236}">
                <a16:creationId xmlns:a16="http://schemas.microsoft.com/office/drawing/2014/main" xmlns="" id="{984B8CE6-6401-4934-999D-9DAB3EB597E4}"/>
              </a:ext>
            </a:extLst>
          </p:cNvPr>
          <p:cNvSpPr txBox="1">
            <a:spLocks noChangeArrowheads="1"/>
          </p:cNvSpPr>
          <p:nvPr/>
        </p:nvSpPr>
        <p:spPr bwMode="auto">
          <a:xfrm>
            <a:off x="461566" y="2197163"/>
            <a:ext cx="2861469" cy="18339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rPr>
              <a:t>a)</a:t>
            </a:r>
            <a:endParaRPr kumimoji="0" lang="en-US" altLang="en-US" sz="800" b="0" i="0" u="none" strike="noStrike" cap="none" normalizeH="0" baseline="0" dirty="0">
              <a:ln>
                <a:noFill/>
              </a:ln>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rPr>
              <a:t>SL-1_Celegans   GG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rPr>
              <a:t>Locus-15        GG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1" i="0" u="sng" strike="noStrike" cap="none" normalizeH="0" baseline="0" dirty="0">
                <a:ln>
                  <a:noFill/>
                </a:ln>
                <a:solidFill>
                  <a:srgbClr val="000000"/>
                </a:solidFill>
                <a:effectLst/>
                <a:latin typeface="Courier New" panose="02070309020205020404" pitchFamily="49" charset="0"/>
              </a:rPr>
              <a:t>G</a:t>
            </a:r>
            <a:r>
              <a:rPr kumimoji="0" lang="en-US" altLang="en-US" sz="800" b="1" i="0" u="sng" strike="noStrike" cap="none" normalizeH="0" baseline="0" dirty="0">
                <a:ln>
                  <a:noFill/>
                </a:ln>
                <a:solidFill>
                  <a:srgbClr val="FF0000"/>
                </a:solidFill>
                <a:effectLst/>
                <a:latin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rPr>
              <a:t>AAA</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rPr>
              <a:t>Hook_Variant-1  </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-2  </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3  </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Hook_Variant-4</a:t>
            </a:r>
            <a:r>
              <a:rPr kumimoji="0" lang="en-US" altLang="en-US" sz="800" b="0" i="0" u="none" strike="noStrike" cap="none" normalizeH="0" baseline="0" dirty="0">
                <a:ln>
                  <a:noFill/>
                </a:ln>
                <a:solidFill>
                  <a:srgbClr val="000000"/>
                </a:solidFill>
                <a:effectLst/>
                <a:latin typeface="Courier New" panose="02070309020205020404" pitchFamily="49" charset="0"/>
              </a:rPr>
              <a:t>  </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Hook_Variant-5  </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gc</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Hook_Variant-6  </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00FF"/>
                </a:solidFill>
                <a:effectLst/>
                <a:latin typeface="Courier New" panose="02070309020205020404" pitchFamily="49" charset="0"/>
              </a:rPr>
              <a:t>c</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7  </a:t>
            </a:r>
            <a:r>
              <a:rPr kumimoji="0" lang="en-US" altLang="en-US" sz="800" b="0" i="0" u="none" strike="noStrike" cap="none" normalizeH="0" baseline="0" dirty="0" err="1">
                <a:ln>
                  <a:noFill/>
                </a:ln>
                <a:solidFill>
                  <a:srgbClr val="0000FF"/>
                </a:solidFill>
                <a:effectLst/>
                <a:latin typeface="Courier New" panose="02070309020205020404" pitchFamily="49" charset="0"/>
              </a:rPr>
              <a:t>c</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GG</a:t>
            </a:r>
            <a:r>
              <a:rPr kumimoji="0" lang="en-US" altLang="en-US" sz="800" b="0" i="0" u="none" strike="noStrike" cap="none" normalizeH="0" baseline="0" dirty="0" err="1">
                <a:ln>
                  <a:noFill/>
                </a:ln>
                <a:solidFill>
                  <a:srgbClr val="FF0000"/>
                </a:solidFill>
                <a:effectLst/>
                <a:latin typeface="Courier New" panose="02070309020205020404" pitchFamily="49" charset="0"/>
              </a:rPr>
              <a:t>T</a:t>
            </a:r>
            <a:r>
              <a:rPr kumimoji="0" lang="en-US" altLang="en-US" sz="800" b="0" i="0" u="none" strike="noStrike" cap="none" normalizeH="0" baseline="0" dirty="0" err="1">
                <a:ln>
                  <a:noFill/>
                </a:ln>
                <a:solidFill>
                  <a:srgbClr val="008000"/>
                </a:solidFill>
                <a:effectLst/>
                <a:latin typeface="Courier New" panose="02070309020205020404" pitchFamily="49" charset="0"/>
              </a:rPr>
              <a:t>AAA</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8  </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00FF"/>
                </a:solidFill>
                <a:effectLst/>
                <a:latin typeface="Courier New" panose="02070309020205020404" pitchFamily="49" charset="0"/>
              </a:rPr>
              <a:t>c</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9  </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FF0000"/>
                </a:solidFill>
                <a:effectLst/>
                <a:latin typeface="Courier New" panose="02070309020205020404" pitchFamily="49" charset="0"/>
              </a:rPr>
              <a:t>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10 </a:t>
            </a:r>
            <a:r>
              <a:rPr kumimoji="0" lang="en-US" altLang="en-US" sz="800" b="0" i="0" u="none" strike="noStrike" cap="none" normalizeH="0" baseline="0" dirty="0" err="1">
                <a:ln>
                  <a:noFill/>
                </a:ln>
                <a:solidFill>
                  <a:srgbClr val="FF0000"/>
                </a:solidFill>
                <a:effectLst/>
                <a:latin typeface="Courier New" panose="02070309020205020404" pitchFamily="49" charset="0"/>
              </a:rPr>
              <a:t>ttTTT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Hook_Variant-</a:t>
            </a:r>
            <a:r>
              <a:rPr kumimoji="0" lang="en-US" altLang="en-US" sz="800" b="0" i="0" u="none" strike="noStrike" cap="none" normalizeH="0" baseline="0" dirty="0">
                <a:ln>
                  <a:noFill/>
                </a:ln>
                <a:solidFill>
                  <a:srgbClr val="000000"/>
                </a:solidFill>
                <a:effectLst/>
                <a:latin typeface="Courier New" panose="02070309020205020404" pitchFamily="49" charset="0"/>
              </a:rPr>
              <a:t>11 </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FF0000"/>
                </a:solidFill>
                <a:effectLst/>
                <a:latin typeface="Courier New" panose="02070309020205020404" pitchFamily="49" charset="0"/>
              </a:rPr>
              <a:t>TT</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FF"/>
                </a:solidFill>
                <a:effectLst/>
                <a:latin typeface="Courier New" panose="02070309020205020404" pitchFamily="49" charset="0"/>
              </a:rPr>
              <a:t>CCC</a:t>
            </a:r>
            <a:r>
              <a:rPr kumimoji="0" lang="en-US" altLang="en-US" sz="800" b="0" i="0" u="none" strike="noStrike" cap="none" normalizeH="0" baseline="0" dirty="0" err="1">
                <a:ln>
                  <a:noFill/>
                </a:ln>
                <a:solidFill>
                  <a:srgbClr val="008000"/>
                </a:solidFill>
                <a:effectLst/>
                <a:latin typeface="Courier New" panose="02070309020205020404" pitchFamily="49" charset="0"/>
              </a:rPr>
              <a:t>AA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FF0000"/>
                </a:solidFill>
                <a:effectLst/>
                <a:latin typeface="Courier New" panose="02070309020205020404" pitchFamily="49" charset="0"/>
              </a:rPr>
              <a:t>TTT</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err="1">
                <a:ln>
                  <a:noFill/>
                </a:ln>
                <a:solidFill>
                  <a:srgbClr val="008000"/>
                </a:solidFill>
                <a:effectLst/>
                <a:latin typeface="Courier New" panose="02070309020205020404" pitchFamily="49" charset="0"/>
              </a:rPr>
              <a:t>A</a:t>
            </a:r>
            <a:r>
              <a:rPr kumimoji="0" lang="en-US" altLang="en-US" sz="800" b="0" i="0" u="none" strike="noStrike" cap="none" normalizeH="0" baseline="0" dirty="0" err="1">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rPr>
              <a:t>-----</a:t>
            </a:r>
          </a:p>
          <a:p>
            <a:pPr lvl="0" defTabSz="914400" eaLnBrk="0" fontAlgn="base" hangingPunct="0">
              <a:spcBef>
                <a:spcPct val="0"/>
              </a:spcBef>
              <a:spcAft>
                <a:spcPct val="0"/>
              </a:spcAft>
            </a:pPr>
            <a:endParaRPr lang="en-US" altLang="en-US" sz="800" dirty="0">
              <a:solidFill>
                <a:srgbClr val="C0C0C0"/>
              </a:solidFill>
              <a:latin typeface="Courier New" panose="02070309020205020404" pitchFamily="49" charset="0"/>
            </a:endParaRPr>
          </a:p>
          <a:p>
            <a:pPr lvl="0" defTabSz="914400" eaLnBrk="0" fontAlgn="base" hangingPunct="0">
              <a:spcBef>
                <a:spcPct val="0"/>
              </a:spcBef>
              <a:spcAft>
                <a:spcPct val="0"/>
              </a:spcAft>
            </a:pPr>
            <a:endParaRPr lang="en-US" altLang="en-US" sz="800" dirty="0">
              <a:solidFill>
                <a:srgbClr val="C0C0C0"/>
              </a:solidFill>
              <a:latin typeface="Courier New" panose="02070309020205020404" pitchFamily="49" charset="0"/>
            </a:endParaRPr>
          </a:p>
          <a:p>
            <a:pPr lvl="0" defTabSz="914400" eaLnBrk="0" fontAlgn="base" hangingPunct="0">
              <a:spcBef>
                <a:spcPct val="0"/>
              </a:spcBef>
              <a:spcAft>
                <a:spcPct val="0"/>
              </a:spcAft>
            </a:pPr>
            <a:r>
              <a:rPr kumimoji="0" lang="en-US" altLang="en-US" sz="800" b="0" i="0" u="none" strike="noStrike" cap="none" normalizeH="0" baseline="0" dirty="0">
                <a:ln>
                  <a:noFill/>
                </a:ln>
                <a:solidFill>
                  <a:srgbClr val="000000"/>
                </a:solidFill>
                <a:effectLst/>
                <a:latin typeface="Courier New" panose="02070309020205020404" pitchFamily="49" charset="0"/>
              </a:rPr>
              <a:t> </a:t>
            </a:r>
          </a:p>
        </p:txBody>
      </p:sp>
      <p:sp>
        <p:nvSpPr>
          <p:cNvPr id="8" name="CuadroTexto 7">
            <a:extLst>
              <a:ext uri="{FF2B5EF4-FFF2-40B4-BE49-F238E27FC236}">
                <a16:creationId xmlns:a16="http://schemas.microsoft.com/office/drawing/2014/main" xmlns="" id="{CDD9D81D-AFB2-451C-9164-55C1DC7CDA24}"/>
              </a:ext>
            </a:extLst>
          </p:cNvPr>
          <p:cNvSpPr txBox="1"/>
          <p:nvPr/>
        </p:nvSpPr>
        <p:spPr>
          <a:xfrm>
            <a:off x="3323032" y="2391476"/>
            <a:ext cx="2861469" cy="707886"/>
          </a:xfrm>
          <a:prstGeom prst="rect">
            <a:avLst/>
          </a:prstGeom>
          <a:noFill/>
          <a:ln>
            <a:noFill/>
          </a:ln>
        </p:spPr>
        <p:txBody>
          <a:bodyPr wrap="square" rtlCol="0">
            <a:spAutoFit/>
          </a:bodyPr>
          <a:lstStyle/>
          <a:p>
            <a:pPr lvl="0" defTabSz="914400" eaLnBrk="0" fontAlgn="base" hangingPunct="0">
              <a:spcBef>
                <a:spcPct val="0"/>
              </a:spcBef>
              <a:spcAft>
                <a:spcPct val="0"/>
              </a:spcAft>
            </a:pPr>
            <a:r>
              <a:rPr lang="en-US" altLang="en-US" sz="800" b="1" dirty="0">
                <a:solidFill>
                  <a:srgbClr val="000000"/>
                </a:solidFill>
                <a:latin typeface="Courier New" panose="02070309020205020404" pitchFamily="49" charset="0"/>
              </a:rPr>
              <a:t>b)</a:t>
            </a:r>
            <a:endParaRPr lang="en-US" altLang="en-US" sz="800" dirty="0">
              <a:solidFill>
                <a:srgbClr val="000000"/>
              </a:solidFill>
              <a:latin typeface="Courier New" panose="02070309020205020404" pitchFamily="49" charset="0"/>
            </a:endParaRPr>
          </a:p>
          <a:p>
            <a:pPr lvl="0" defTabSz="914400" eaLnBrk="0" fontAlgn="base" hangingPunct="0">
              <a:spcBef>
                <a:spcPct val="0"/>
              </a:spcBef>
              <a:spcAft>
                <a:spcPct val="0"/>
              </a:spcAft>
            </a:pPr>
            <a:r>
              <a:rPr lang="en-US" altLang="en-US" sz="800" dirty="0" err="1">
                <a:solidFill>
                  <a:srgbClr val="000000"/>
                </a:solidFill>
                <a:latin typeface="Courier New" panose="02070309020205020404" pitchFamily="49" charset="0"/>
              </a:rPr>
              <a:t>SL_Cintestinalis</a:t>
            </a:r>
            <a:r>
              <a:rPr lang="en-US" altLang="en-US" sz="800" dirty="0">
                <a:solidFill>
                  <a:srgbClr val="000000"/>
                </a:solidFill>
                <a:latin typeface="Courier New" panose="02070309020205020404" pitchFamily="49" charset="0"/>
              </a:rPr>
              <a:t> </a:t>
            </a:r>
            <a:r>
              <a:rPr lang="en-US" altLang="en-US" sz="800" dirty="0">
                <a:solidFill>
                  <a:srgbClr val="C0C0C0"/>
                </a:solidFill>
                <a:latin typeface="Courier New" panose="02070309020205020404" pitchFamily="49" charset="0"/>
              </a:rPr>
              <a:t>----</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a:t>
            </a:r>
            <a:r>
              <a:rPr lang="en-US" altLang="en-US" sz="800" dirty="0">
                <a:solidFill>
                  <a:srgbClr val="0000FF"/>
                </a:solidFill>
                <a:latin typeface="Courier New" panose="02070309020205020404" pitchFamily="49" charset="0"/>
              </a:rPr>
              <a:t>C</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TTT</a:t>
            </a:r>
            <a:r>
              <a:rPr lang="en-US" altLang="en-US" sz="800" dirty="0">
                <a:solidFill>
                  <a:srgbClr val="000000"/>
                </a:solidFill>
                <a:latin typeface="Courier New" panose="02070309020205020404" pitchFamily="49" charset="0"/>
              </a:rPr>
              <a:t>G</a:t>
            </a:r>
            <a:r>
              <a:rPr lang="en-US" altLang="en-US" sz="800" dirty="0">
                <a:solidFill>
                  <a:srgbClr val="008000"/>
                </a:solidFill>
                <a:latin typeface="Courier New" panose="02070309020205020404" pitchFamily="49" charset="0"/>
              </a:rPr>
              <a:t>AA</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a:t>
            </a:r>
            <a:r>
              <a:rPr lang="en-US" altLang="en-US" sz="800" dirty="0">
                <a:solidFill>
                  <a:srgbClr val="000000"/>
                </a:solidFill>
                <a:latin typeface="Courier New" panose="02070309020205020404" pitchFamily="49" charset="0"/>
              </a:rPr>
              <a:t>G</a:t>
            </a:r>
            <a:r>
              <a:rPr lang="en-US" altLang="en-US" sz="800" dirty="0">
                <a:solidFill>
                  <a:srgbClr val="C0C0C0"/>
                </a:solidFill>
                <a:latin typeface="Courier New" panose="02070309020205020404" pitchFamily="49" charset="0"/>
              </a:rPr>
              <a:t>------</a:t>
            </a:r>
            <a:r>
              <a:rPr lang="en-US" altLang="en-US" sz="800" dirty="0">
                <a:solidFill>
                  <a:srgbClr val="000000"/>
                </a:solidFill>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Locus-8          </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a:t>
            </a:r>
            <a:r>
              <a:rPr lang="en-US" altLang="en-US" sz="800" dirty="0">
                <a:solidFill>
                  <a:srgbClr val="000000"/>
                </a:solidFill>
                <a:latin typeface="Courier New" panose="02070309020205020404" pitchFamily="49" charset="0"/>
              </a:rPr>
              <a:t>GG</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a:t>
            </a:r>
            <a:r>
              <a:rPr lang="en-US" altLang="en-US" sz="800" dirty="0">
                <a:solidFill>
                  <a:srgbClr val="0000FF"/>
                </a:solidFill>
                <a:latin typeface="Courier New" panose="02070309020205020404" pitchFamily="49" charset="0"/>
              </a:rPr>
              <a:t>C</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TTT</a:t>
            </a:r>
            <a:r>
              <a:rPr lang="en-US" altLang="en-US" sz="800" dirty="0">
                <a:solidFill>
                  <a:srgbClr val="000000"/>
                </a:solidFill>
                <a:latin typeface="Courier New" panose="02070309020205020404" pitchFamily="49" charset="0"/>
              </a:rPr>
              <a:t>G</a:t>
            </a:r>
            <a:r>
              <a:rPr lang="en-US" altLang="en-US" sz="800" dirty="0">
                <a:solidFill>
                  <a:srgbClr val="008000"/>
                </a:solidFill>
                <a:latin typeface="Courier New" panose="02070309020205020404" pitchFamily="49" charset="0"/>
              </a:rPr>
              <a:t>AA</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a:t>
            </a:r>
            <a:r>
              <a:rPr lang="en-US" altLang="en-US" sz="800" dirty="0">
                <a:solidFill>
                  <a:srgbClr val="000000"/>
                </a:solidFill>
                <a:latin typeface="Courier New" panose="02070309020205020404" pitchFamily="49" charset="0"/>
              </a:rPr>
              <a:t>G</a:t>
            </a:r>
            <a:r>
              <a:rPr lang="en-US" altLang="en-US" sz="800" b="1" u="sng" dirty="0">
                <a:solidFill>
                  <a:srgbClr val="000000"/>
                </a:solidFill>
                <a:latin typeface="Courier New" panose="02070309020205020404" pitchFamily="49" charset="0"/>
              </a:rPr>
              <a:t>G</a:t>
            </a:r>
            <a:r>
              <a:rPr lang="en-US" altLang="en-US" sz="800" b="1" u="sng" dirty="0">
                <a:solidFill>
                  <a:srgbClr val="FF0000"/>
                </a:solidFill>
                <a:latin typeface="Courier New" panose="02070309020205020404" pitchFamily="49" charset="0"/>
              </a:rPr>
              <a:t>T</a:t>
            </a:r>
            <a:r>
              <a:rPr lang="en-US" altLang="en-US" sz="800" dirty="0">
                <a:solidFill>
                  <a:srgbClr val="FF0000"/>
                </a:solidFill>
                <a:latin typeface="Courier New" panose="02070309020205020404" pitchFamily="49" charset="0"/>
              </a:rPr>
              <a:t>T</a:t>
            </a:r>
            <a:r>
              <a:rPr lang="en-US" altLang="en-US" sz="800" dirty="0">
                <a:solidFill>
                  <a:srgbClr val="000000"/>
                </a:solidFill>
                <a:latin typeface="Courier New" panose="02070309020205020404" pitchFamily="49" charset="0"/>
              </a:rPr>
              <a:t>G</a:t>
            </a:r>
            <a:r>
              <a:rPr lang="en-US" altLang="en-US" sz="800" dirty="0">
                <a:solidFill>
                  <a:srgbClr val="0000FF"/>
                </a:solidFill>
                <a:latin typeface="Courier New" panose="02070309020205020404" pitchFamily="49" charset="0"/>
              </a:rPr>
              <a:t>C</a:t>
            </a:r>
            <a:r>
              <a:rPr lang="en-US" altLang="en-US" sz="800" dirty="0">
                <a:solidFill>
                  <a:srgbClr val="C0C0C0"/>
                </a:solidFill>
                <a:latin typeface="Courier New" panose="02070309020205020404" pitchFamily="49" charset="0"/>
              </a:rPr>
              <a:t>-</a:t>
            </a:r>
            <a:r>
              <a:rPr lang="en-US" altLang="en-US" sz="800" dirty="0">
                <a:solidFill>
                  <a:srgbClr val="000000"/>
                </a:solidFill>
                <a:latin typeface="Courier New" panose="02070309020205020404" pitchFamily="49" charset="0"/>
              </a:rPr>
              <a:t> </a:t>
            </a:r>
          </a:p>
          <a:p>
            <a:pPr lvl="0" defTabSz="914400" eaLnBrk="0" fontAlgn="base" hangingPunct="0">
              <a:spcBef>
                <a:spcPct val="0"/>
              </a:spcBef>
              <a:spcAft>
                <a:spcPct val="0"/>
              </a:spcAft>
            </a:pPr>
            <a:r>
              <a:rPr lang="en-US" altLang="en-US" sz="800" dirty="0">
                <a:solidFill>
                  <a:srgbClr val="000000"/>
                </a:solidFill>
                <a:latin typeface="Courier New" panose="02070309020205020404" pitchFamily="49" charset="0"/>
              </a:rPr>
              <a:t>Locus-12         </a:t>
            </a:r>
            <a:r>
              <a:rPr lang="en-US" altLang="en-US" sz="800" dirty="0">
                <a:solidFill>
                  <a:srgbClr val="008000"/>
                </a:solidFill>
                <a:latin typeface="Courier New" panose="02070309020205020404" pitchFamily="49" charset="0"/>
              </a:rPr>
              <a:t>AA</a:t>
            </a:r>
            <a:r>
              <a:rPr lang="en-US" altLang="en-US" sz="800" dirty="0">
                <a:solidFill>
                  <a:srgbClr val="000000"/>
                </a:solidFill>
                <a:latin typeface="Courier New" panose="02070309020205020404" pitchFamily="49" charset="0"/>
              </a:rPr>
              <a:t>GG</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a:t>
            </a:r>
            <a:r>
              <a:rPr lang="en-US" altLang="en-US" sz="800" dirty="0">
                <a:solidFill>
                  <a:srgbClr val="0000FF"/>
                </a:solidFill>
                <a:latin typeface="Courier New" panose="02070309020205020404" pitchFamily="49" charset="0"/>
              </a:rPr>
              <a:t>C</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TTT</a:t>
            </a:r>
            <a:r>
              <a:rPr lang="en-US" altLang="en-US" sz="800" dirty="0">
                <a:solidFill>
                  <a:srgbClr val="000000"/>
                </a:solidFill>
                <a:latin typeface="Courier New" panose="02070309020205020404" pitchFamily="49" charset="0"/>
              </a:rPr>
              <a:t>G</a:t>
            </a:r>
            <a:r>
              <a:rPr lang="en-US" altLang="en-US" sz="800" dirty="0">
                <a:solidFill>
                  <a:srgbClr val="008000"/>
                </a:solidFill>
                <a:latin typeface="Courier New" panose="02070309020205020404" pitchFamily="49" charset="0"/>
              </a:rPr>
              <a:t>AA</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a:t>
            </a:r>
            <a:r>
              <a:rPr lang="en-US" altLang="en-US" sz="800" dirty="0">
                <a:solidFill>
                  <a:srgbClr val="000000"/>
                </a:solidFill>
                <a:latin typeface="Courier New" panose="02070309020205020404" pitchFamily="49" charset="0"/>
              </a:rPr>
              <a:t>G</a:t>
            </a:r>
            <a:r>
              <a:rPr lang="en-US" altLang="en-US" sz="800" b="1" u="sng" dirty="0">
                <a:solidFill>
                  <a:srgbClr val="000000"/>
                </a:solidFill>
                <a:latin typeface="Courier New" panose="02070309020205020404" pitchFamily="49" charset="0"/>
              </a:rPr>
              <a:t>G</a:t>
            </a:r>
            <a:r>
              <a:rPr lang="en-US" altLang="en-US" sz="800" b="1" u="sng" dirty="0">
                <a:solidFill>
                  <a:srgbClr val="FF0000"/>
                </a:solidFill>
                <a:latin typeface="Courier New" panose="02070309020205020404" pitchFamily="49" charset="0"/>
              </a:rPr>
              <a:t>T</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t>
            </a:r>
            <a:r>
              <a:rPr lang="en-US" altLang="en-US" sz="800" dirty="0">
                <a:solidFill>
                  <a:srgbClr val="0000FF"/>
                </a:solidFill>
                <a:latin typeface="Courier New" panose="02070309020205020404" pitchFamily="49" charset="0"/>
              </a:rPr>
              <a:t>C</a:t>
            </a:r>
            <a:r>
              <a:rPr lang="en-US" altLang="en-US" sz="800" dirty="0">
                <a:solidFill>
                  <a:srgbClr val="FF0000"/>
                </a:solidFill>
                <a:latin typeface="Courier New" panose="02070309020205020404" pitchFamily="49" charset="0"/>
              </a:rPr>
              <a:t>T</a:t>
            </a:r>
            <a:r>
              <a:rPr lang="en-US" altLang="en-US" sz="800" dirty="0">
                <a:solidFill>
                  <a:srgbClr val="000000"/>
                </a:solidFill>
                <a:latin typeface="Courier New" panose="02070309020205020404" pitchFamily="49" charset="0"/>
              </a:rPr>
              <a:t> </a:t>
            </a:r>
          </a:p>
          <a:p>
            <a:pPr lvl="0" defTabSz="914400" eaLnBrk="0" fontAlgn="base" hangingPunct="0">
              <a:spcBef>
                <a:spcPct val="0"/>
              </a:spcBef>
              <a:spcAft>
                <a:spcPts val="800"/>
              </a:spcAft>
            </a:pPr>
            <a:r>
              <a:rPr lang="en-US" altLang="en-US" sz="800" dirty="0">
                <a:solidFill>
                  <a:srgbClr val="000000"/>
                </a:solidFill>
                <a:latin typeface="Courier New" panose="02070309020205020404" pitchFamily="49" charset="0"/>
              </a:rPr>
              <a:t>Locus-18         </a:t>
            </a:r>
            <a:r>
              <a:rPr lang="en-US" altLang="en-US" sz="800" dirty="0">
                <a:solidFill>
                  <a:srgbClr val="0000FF"/>
                </a:solidFill>
                <a:latin typeface="Courier New" panose="02070309020205020404" pitchFamily="49" charset="0"/>
              </a:rPr>
              <a:t>C</a:t>
            </a:r>
            <a:r>
              <a:rPr lang="en-US" altLang="en-US" sz="800" dirty="0">
                <a:solidFill>
                  <a:srgbClr val="000000"/>
                </a:solidFill>
                <a:latin typeface="Courier New" panose="02070309020205020404" pitchFamily="49" charset="0"/>
              </a:rPr>
              <a:t>G</a:t>
            </a:r>
            <a:r>
              <a:rPr lang="en-US" altLang="en-US" sz="800" dirty="0">
                <a:solidFill>
                  <a:srgbClr val="FF0000"/>
                </a:solidFill>
                <a:latin typeface="Courier New" panose="02070309020205020404" pitchFamily="49" charset="0"/>
              </a:rPr>
              <a:t>T</a:t>
            </a:r>
            <a:r>
              <a:rPr lang="en-US" altLang="en-US" sz="800" dirty="0">
                <a:solidFill>
                  <a:srgbClr val="000000"/>
                </a:solidFill>
                <a:latin typeface="Courier New" panose="02070309020205020404" pitchFamily="49" charset="0"/>
              </a:rPr>
              <a:t>G</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a:t>
            </a:r>
            <a:r>
              <a:rPr lang="en-US" altLang="en-US" sz="800" dirty="0">
                <a:solidFill>
                  <a:srgbClr val="0000FF"/>
                </a:solidFill>
                <a:latin typeface="Courier New" panose="02070309020205020404" pitchFamily="49" charset="0"/>
              </a:rPr>
              <a:t>C</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t>
            </a:r>
            <a:r>
              <a:rPr lang="en-US" altLang="en-US" sz="800" dirty="0">
                <a:solidFill>
                  <a:srgbClr val="FF0000"/>
                </a:solidFill>
                <a:latin typeface="Courier New" panose="02070309020205020404" pitchFamily="49" charset="0"/>
              </a:rPr>
              <a:t>TTT</a:t>
            </a:r>
            <a:r>
              <a:rPr lang="en-US" altLang="en-US" sz="800" dirty="0">
                <a:solidFill>
                  <a:srgbClr val="000000"/>
                </a:solidFill>
                <a:latin typeface="Courier New" panose="02070309020205020404" pitchFamily="49" charset="0"/>
              </a:rPr>
              <a:t>G</a:t>
            </a:r>
            <a:r>
              <a:rPr lang="en-US" altLang="en-US" sz="800" dirty="0">
                <a:solidFill>
                  <a:srgbClr val="008000"/>
                </a:solidFill>
                <a:latin typeface="Courier New" panose="02070309020205020404" pitchFamily="49" charset="0"/>
              </a:rPr>
              <a:t>AA</a:t>
            </a:r>
            <a:r>
              <a:rPr lang="en-US" altLang="en-US" sz="800" dirty="0">
                <a:solidFill>
                  <a:srgbClr val="FF0000"/>
                </a:solidFill>
                <a:latin typeface="Courier New" panose="02070309020205020404" pitchFamily="49" charset="0"/>
              </a:rPr>
              <a:t>T</a:t>
            </a:r>
            <a:r>
              <a:rPr lang="en-US" altLang="en-US" sz="800" dirty="0">
                <a:solidFill>
                  <a:srgbClr val="008000"/>
                </a:solidFill>
                <a:latin typeface="Courier New" panose="02070309020205020404" pitchFamily="49" charset="0"/>
              </a:rPr>
              <a:t>AA</a:t>
            </a:r>
            <a:r>
              <a:rPr lang="en-US" altLang="en-US" sz="800" dirty="0">
                <a:solidFill>
                  <a:srgbClr val="000000"/>
                </a:solidFill>
                <a:latin typeface="Courier New" panose="02070309020205020404" pitchFamily="49" charset="0"/>
              </a:rPr>
              <a:t>G</a:t>
            </a:r>
            <a:r>
              <a:rPr lang="en-US" altLang="en-US" sz="800" b="1" u="sng" dirty="0">
                <a:solidFill>
                  <a:srgbClr val="000000"/>
                </a:solidFill>
                <a:latin typeface="Courier New" panose="02070309020205020404" pitchFamily="49" charset="0"/>
              </a:rPr>
              <a:t>G</a:t>
            </a:r>
            <a:r>
              <a:rPr lang="en-US" altLang="en-US" sz="800" b="1" u="sng" dirty="0">
                <a:solidFill>
                  <a:srgbClr val="FF0000"/>
                </a:solidFill>
                <a:latin typeface="Courier New" panose="02070309020205020404" pitchFamily="49" charset="0"/>
              </a:rPr>
              <a:t>T</a:t>
            </a:r>
            <a:r>
              <a:rPr lang="en-US" altLang="en-US" sz="800" dirty="0">
                <a:solidFill>
                  <a:srgbClr val="FF0000"/>
                </a:solidFill>
                <a:latin typeface="Courier New" panose="02070309020205020404" pitchFamily="49" charset="0"/>
              </a:rPr>
              <a:t>T</a:t>
            </a:r>
            <a:r>
              <a:rPr lang="en-US" altLang="en-US" sz="800" b="1" dirty="0">
                <a:solidFill>
                  <a:schemeClr val="bg1"/>
                </a:solidFill>
                <a:highlight>
                  <a:srgbClr val="000000"/>
                </a:highlight>
                <a:latin typeface="Courier New" panose="02070309020205020404" pitchFamily="49" charset="0"/>
              </a:rPr>
              <a:t>G</a:t>
            </a:r>
            <a:r>
              <a:rPr lang="en-US" altLang="en-US" sz="800" b="1" dirty="0">
                <a:solidFill>
                  <a:schemeClr val="bg1"/>
                </a:solidFill>
                <a:highlight>
                  <a:srgbClr val="FF0000"/>
                </a:highlight>
                <a:latin typeface="Courier New" panose="02070309020205020404" pitchFamily="49" charset="0"/>
              </a:rPr>
              <a:t>T</a:t>
            </a:r>
            <a:r>
              <a:rPr lang="en-US" altLang="en-US" sz="800" dirty="0">
                <a:solidFill>
                  <a:srgbClr val="C0C0C0"/>
                </a:solidFill>
                <a:latin typeface="Courier New" panose="02070309020205020404" pitchFamily="49" charset="0"/>
              </a:rPr>
              <a:t>-</a:t>
            </a:r>
            <a:endParaRPr lang="en-US" altLang="en-US" sz="800" dirty="0">
              <a:latin typeface="Arial" panose="020B0604020202020204" pitchFamily="34" charset="0"/>
            </a:endParaRPr>
          </a:p>
        </p:txBody>
      </p:sp>
      <p:sp>
        <p:nvSpPr>
          <p:cNvPr id="9" name="Text Box 3">
            <a:extLst>
              <a:ext uri="{FF2B5EF4-FFF2-40B4-BE49-F238E27FC236}">
                <a16:creationId xmlns:a16="http://schemas.microsoft.com/office/drawing/2014/main" xmlns="" id="{214A5A90-9EBD-49FD-8A6A-4753410D4B13}"/>
              </a:ext>
            </a:extLst>
          </p:cNvPr>
          <p:cNvSpPr txBox="1">
            <a:spLocks noChangeArrowheads="1"/>
          </p:cNvSpPr>
          <p:nvPr/>
        </p:nvSpPr>
        <p:spPr bwMode="auto">
          <a:xfrm>
            <a:off x="3323032" y="3192566"/>
            <a:ext cx="2861469" cy="65654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rPr>
              <a:t>c)</a:t>
            </a:r>
            <a:endParaRPr kumimoji="0" lang="en-US" altLang="en-US" sz="800" b="0" i="0" u="none" strike="noStrike" cap="none" normalizeH="0" baseline="0" dirty="0">
              <a:ln>
                <a:noFill/>
              </a:ln>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rPr>
              <a:t>SL-1_Celegans  GG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rPr>
              <a:t>--</a:t>
            </a:r>
            <a:endParaRPr kumimoji="0" lang="en-US" altLang="en-US" sz="800" b="0" i="0" u="none" strike="noStrike" cap="none" normalizeH="0" baseline="0" dirty="0">
              <a:ln>
                <a:noFill/>
              </a:ln>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rPr>
              <a:t>Locus-1</a:t>
            </a:r>
            <a:r>
              <a:rPr kumimoji="0" lang="en-US" altLang="en-US" sz="800" b="1" i="0" u="none" strike="noStrike" cap="none" normalizeH="0" baseline="0" dirty="0">
                <a:ln>
                  <a:noFill/>
                </a:ln>
                <a:solidFill>
                  <a:srgbClr val="000000"/>
                </a:solidFill>
                <a:effectLst/>
                <a:latin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rPr>
              <a:t> GG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1" i="0" u="sng" strike="noStrike" cap="none" normalizeH="0" baseline="0" dirty="0">
                <a:ln>
                  <a:noFill/>
                </a:ln>
                <a:solidFill>
                  <a:srgbClr val="000000"/>
                </a:solidFill>
                <a:effectLst/>
                <a:latin typeface="Courier New" panose="02070309020205020404" pitchFamily="49" charset="0"/>
              </a:rPr>
              <a:t>G</a:t>
            </a:r>
            <a:r>
              <a:rPr kumimoji="0" lang="en-US" altLang="en-US" sz="800" b="1" i="0" u="sng" strike="noStrike" cap="none" normalizeH="0" baseline="0" dirty="0">
                <a:ln>
                  <a:noFill/>
                </a:ln>
                <a:solidFill>
                  <a:srgbClr val="FF0000"/>
                </a:solidFill>
                <a:effectLst/>
                <a:latin typeface="Courier New" panose="02070309020205020404" pitchFamily="49" charset="0"/>
              </a:rPr>
              <a:t>T</a:t>
            </a:r>
            <a:endParaRPr kumimoji="0" lang="en-US" altLang="en-US" sz="800" b="0" i="0" u="none" strike="noStrike" cap="none" normalizeH="0" baseline="0" dirty="0">
              <a:ln>
                <a:noFill/>
              </a:ln>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rPr>
              <a:t>Locus-12</a:t>
            </a:r>
            <a:r>
              <a:rPr kumimoji="0" lang="en-US" altLang="en-US" sz="800" b="1" i="0" u="none" strike="noStrike" cap="none" normalizeH="0" baseline="0" dirty="0">
                <a:ln>
                  <a:noFill/>
                </a:ln>
                <a:solidFill>
                  <a:srgbClr val="000000"/>
                </a:solidFill>
                <a:effectLst/>
                <a:latin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rPr>
              <a:t> GG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rPr>
              <a:t>A</a:t>
            </a:r>
            <a:r>
              <a:rPr kumimoji="0" lang="en-US" altLang="en-US" sz="800" b="1" i="0" strike="noStrike" cap="none" normalizeH="0" baseline="0" dirty="0">
                <a:ln>
                  <a:noFill/>
                </a:ln>
                <a:solidFill>
                  <a:schemeClr val="bg1"/>
                </a:solidFill>
                <a:effectLst/>
                <a:highlight>
                  <a:srgbClr val="000000"/>
                </a:highlight>
                <a:latin typeface="Courier New" panose="02070309020205020404" pitchFamily="49" charset="0"/>
              </a:rPr>
              <a:t>G</a:t>
            </a:r>
            <a:r>
              <a:rPr kumimoji="0" lang="en-US" altLang="en-US" sz="800" b="1" i="0" strike="noStrike" cap="none" normalizeH="0" baseline="0" dirty="0">
                <a:ln>
                  <a:noFill/>
                </a:ln>
                <a:solidFill>
                  <a:schemeClr val="bg1"/>
                </a:solidFill>
                <a:effectLst/>
                <a:highlight>
                  <a:srgbClr val="FF0000"/>
                </a:highlight>
                <a:latin typeface="Courier New" panose="02070309020205020404" pitchFamily="49" charset="0"/>
              </a:rPr>
              <a:t>T</a:t>
            </a:r>
            <a:r>
              <a:rPr kumimoji="0" lang="en-US" altLang="en-US" sz="800" b="0" i="0" u="none" strike="noStrike" cap="none" normalizeH="0" baseline="0" dirty="0">
                <a:ln>
                  <a:noFill/>
                </a:ln>
                <a:solidFill>
                  <a:srgbClr val="FF0000"/>
                </a:solidFill>
                <a:effectLst/>
                <a:latin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ángulo 20">
            <a:extLst>
              <a:ext uri="{FF2B5EF4-FFF2-40B4-BE49-F238E27FC236}">
                <a16:creationId xmlns:a16="http://schemas.microsoft.com/office/drawing/2014/main" xmlns="" id="{31D33F9B-A349-4DCE-9874-10404EBC8872}"/>
              </a:ext>
            </a:extLst>
          </p:cNvPr>
          <p:cNvSpPr/>
          <p:nvPr/>
        </p:nvSpPr>
        <p:spPr>
          <a:xfrm>
            <a:off x="461566" y="4031087"/>
            <a:ext cx="5722936" cy="1664174"/>
          </a:xfrm>
          <a:prstGeom prst="rect">
            <a:avLst/>
          </a:prstGeom>
          <a:ln>
            <a:noFill/>
          </a:ln>
        </p:spPr>
        <p:txBody>
          <a:bodyPr wrap="square">
            <a:spAutoFit/>
          </a:bodyPr>
          <a:lstStyle/>
          <a:p>
            <a:pPr>
              <a:lnSpc>
                <a:spcPct val="107000"/>
              </a:lnSpc>
              <a:spcAft>
                <a:spcPts val="0"/>
              </a:spcAft>
            </a:pPr>
            <a:r>
              <a:rPr lang="en-US" sz="8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a2-86372        </a:t>
            </a:r>
            <a:r>
              <a:rPr lang="en-US" sz="8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800" b="1"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GG</a:t>
            </a:r>
            <a:r>
              <a:rPr lang="en-US" sz="800" b="1"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b="1"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GG</a:t>
            </a:r>
            <a:r>
              <a:rPr lang="en-US" sz="800" b="1"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AAAAAAA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Hook_Variant_1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Hook_Variant_2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Hook_Variant_3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GG</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Hook_Variant_4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Hook_Variant_5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Hook_Variant_6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Hook_Variant_7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Hook_Variant_8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Hook_Variant_9   </a:t>
            </a:r>
            <a:r>
              <a:rPr lang="en-US" sz="800" b="1" dirty="0">
                <a:solidFill>
                  <a:srgbClr val="C0C0C0"/>
                </a:solidFill>
                <a:latin typeface="Courier New" panose="02070309020205020404" pitchFamily="49" charset="0"/>
                <a:ea typeface="Times New Roman" panose="02020603050405020304" pitchFamily="18" charset="0"/>
                <a:cs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AAAA</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TT</a:t>
            </a:r>
            <a:r>
              <a:rPr lang="en-US" sz="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a:t>
            </a:r>
            <a:r>
              <a:rPr lang="en-US" sz="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800" dirty="0">
              <a:latin typeface="Calibri" panose="020F0502020204030204" pitchFamily="34" charset="0"/>
              <a:ea typeface="Times New Roman" panose="02020603050405020304" pitchFamily="18" charset="0"/>
              <a:cs typeface="Times New Roman" panose="02020603050405020304" pitchFamily="18" charset="0"/>
            </a:endParaRPr>
          </a:p>
          <a:p>
            <a:r>
              <a:rPr lang="en-US" sz="800" dirty="0" err="1">
                <a:solidFill>
                  <a:srgbClr val="000000"/>
                </a:solidFill>
                <a:latin typeface="Courier New" panose="02070309020205020404" pitchFamily="49" charset="0"/>
                <a:ea typeface="Times New Roman" panose="02020603050405020304" pitchFamily="18" charset="0"/>
              </a:rPr>
              <a:t>Hook_Variant</a:t>
            </a:r>
            <a:r>
              <a:rPr lang="en-US" sz="800" dirty="0">
                <a:solidFill>
                  <a:srgbClr val="000000"/>
                </a:solidFill>
                <a:latin typeface="Courier New" panose="02070309020205020404" pitchFamily="49" charset="0"/>
                <a:ea typeface="Times New Roman" panose="02020603050405020304" pitchFamily="18" charset="0"/>
              </a:rPr>
              <a:t> 10  </a:t>
            </a:r>
            <a:r>
              <a:rPr lang="en-US" sz="800" b="1" dirty="0">
                <a:solidFill>
                  <a:srgbClr val="C0C0C0"/>
                </a:solidFill>
                <a:latin typeface="Courier New" panose="02070309020205020404" pitchFamily="49" charset="0"/>
                <a:ea typeface="Times New Roman" panose="02020603050405020304" pitchFamily="18" charset="0"/>
              </a:rPr>
              <a:t>----------------</a:t>
            </a:r>
            <a:r>
              <a:rPr lang="en-US" sz="800" dirty="0">
                <a:solidFill>
                  <a:srgbClr val="0000FF"/>
                </a:solidFill>
                <a:latin typeface="Courier New" panose="02070309020205020404" pitchFamily="49" charset="0"/>
                <a:ea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rPr>
              <a:t>C</a:t>
            </a:r>
            <a:r>
              <a:rPr lang="en-US" sz="800" dirty="0">
                <a:solidFill>
                  <a:srgbClr val="008000"/>
                </a:solidFill>
                <a:latin typeface="Courier New" panose="02070309020205020404" pitchFamily="49" charset="0"/>
                <a:ea typeface="Times New Roman" panose="02020603050405020304" pitchFamily="18" charset="0"/>
              </a:rPr>
              <a:t>A</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rPr>
              <a:t>A</a:t>
            </a:r>
            <a:r>
              <a:rPr lang="en-US" sz="800" dirty="0">
                <a:solidFill>
                  <a:srgbClr val="0000FF"/>
                </a:solidFill>
                <a:latin typeface="Courier New" panose="02070309020205020404" pitchFamily="49" charset="0"/>
                <a:ea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rPr>
              <a:t>G</a:t>
            </a:r>
            <a:r>
              <a:rPr lang="en-US" sz="800" dirty="0">
                <a:solidFill>
                  <a:srgbClr val="008000"/>
                </a:solidFill>
                <a:latin typeface="Courier New" panose="02070309020205020404" pitchFamily="49" charset="0"/>
                <a:ea typeface="Times New Roman" panose="02020603050405020304" pitchFamily="18" charset="0"/>
              </a:rPr>
              <a:t>AAA</a:t>
            </a:r>
            <a:r>
              <a:rPr lang="en-US" sz="800" dirty="0">
                <a:solidFill>
                  <a:srgbClr val="0000FF"/>
                </a:solidFill>
                <a:latin typeface="Courier New" panose="02070309020205020404" pitchFamily="49" charset="0"/>
                <a:ea typeface="Times New Roman" panose="02020603050405020304" pitchFamily="18" charset="0"/>
              </a:rPr>
              <a:t>C</a:t>
            </a:r>
            <a:r>
              <a:rPr lang="en-US" sz="800" dirty="0">
                <a:solidFill>
                  <a:srgbClr val="FF0000"/>
                </a:solidFill>
                <a:latin typeface="Courier New" panose="02070309020205020404" pitchFamily="49" charset="0"/>
                <a:ea typeface="Times New Roman" panose="02020603050405020304" pitchFamily="18" charset="0"/>
              </a:rPr>
              <a:t>TTTTT</a:t>
            </a:r>
            <a:r>
              <a:rPr lang="en-US" sz="800" dirty="0">
                <a:solidFill>
                  <a:srgbClr val="008000"/>
                </a:solidFill>
                <a:latin typeface="Courier New" panose="02070309020205020404" pitchFamily="49" charset="0"/>
                <a:ea typeface="Times New Roman" panose="02020603050405020304" pitchFamily="18" charset="0"/>
              </a:rPr>
              <a:t>A</a:t>
            </a:r>
            <a:r>
              <a:rPr lang="en-US" sz="800" dirty="0">
                <a:solidFill>
                  <a:srgbClr val="000000"/>
                </a:solidFill>
                <a:latin typeface="Courier New" panose="02070309020205020404" pitchFamily="49" charset="0"/>
                <a:ea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00FF"/>
                </a:solidFill>
                <a:latin typeface="Courier New" panose="02070309020205020404" pitchFamily="49" charset="0"/>
                <a:ea typeface="Times New Roman" panose="02020603050405020304" pitchFamily="18" charset="0"/>
              </a:rPr>
              <a:t>CCC</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0000"/>
                </a:solidFill>
                <a:latin typeface="Courier New" panose="02070309020205020404" pitchFamily="49" charset="0"/>
                <a:ea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rPr>
              <a:t>AA</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rPr>
              <a:t>AA</a:t>
            </a:r>
            <a:r>
              <a:rPr lang="en-US" sz="800" dirty="0">
                <a:solidFill>
                  <a:srgbClr val="000000"/>
                </a:solidFill>
                <a:latin typeface="Courier New" panose="02070309020205020404" pitchFamily="49" charset="0"/>
                <a:ea typeface="Times New Roman" panose="02020603050405020304" pitchFamily="18" charset="0"/>
              </a:rPr>
              <a:t>G</a:t>
            </a:r>
            <a:r>
              <a:rPr lang="en-US" sz="800" dirty="0">
                <a:solidFill>
                  <a:srgbClr val="FF0000"/>
                </a:solidFill>
                <a:latin typeface="Courier New" panose="02070309020205020404" pitchFamily="49" charset="0"/>
                <a:ea typeface="Times New Roman" panose="02020603050405020304" pitchFamily="18" charset="0"/>
              </a:rPr>
              <a:t>T</a:t>
            </a:r>
            <a:r>
              <a:rPr lang="en-US" sz="800" dirty="0">
                <a:solidFill>
                  <a:srgbClr val="008000"/>
                </a:solidFill>
                <a:latin typeface="Courier New" panose="02070309020205020404" pitchFamily="49" charset="0"/>
                <a:ea typeface="Times New Roman" panose="02020603050405020304" pitchFamily="18" charset="0"/>
              </a:rPr>
              <a:t>AAAA</a:t>
            </a:r>
            <a:r>
              <a:rPr lang="en-US" sz="800" dirty="0">
                <a:solidFill>
                  <a:srgbClr val="000000"/>
                </a:solidFill>
                <a:latin typeface="Courier New" panose="02070309020205020404" pitchFamily="49" charset="0"/>
                <a:ea typeface="Times New Roman" panose="02020603050405020304" pitchFamily="18" charset="0"/>
              </a:rPr>
              <a:t>GG</a:t>
            </a:r>
            <a:r>
              <a:rPr lang="en-US" sz="800" dirty="0">
                <a:solidFill>
                  <a:srgbClr val="C0C0C0"/>
                </a:solidFill>
                <a:latin typeface="Courier New" panose="02070309020205020404" pitchFamily="49" charset="0"/>
                <a:ea typeface="Times New Roman" panose="02020603050405020304" pitchFamily="18" charset="0"/>
              </a:rPr>
              <a:t>--</a:t>
            </a:r>
            <a:r>
              <a:rPr lang="en-US" sz="800" dirty="0">
                <a:solidFill>
                  <a:srgbClr val="000000"/>
                </a:solidFill>
                <a:latin typeface="Courier New" panose="02070309020205020404" pitchFamily="49" charset="0"/>
                <a:ea typeface="Times New Roman" panose="02020603050405020304" pitchFamily="18" charset="0"/>
              </a:rPr>
              <a:t> </a:t>
            </a:r>
            <a:endParaRPr lang="en-US" sz="800" dirty="0"/>
          </a:p>
        </p:txBody>
      </p:sp>
    </p:spTree>
    <p:extLst>
      <p:ext uri="{BB962C8B-B14F-4D97-AF65-F5344CB8AC3E}">
        <p14:creationId xmlns:p14="http://schemas.microsoft.com/office/powerpoint/2010/main" val="405088580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690</Words>
  <Application>Microsoft Macintosh PowerPoint</Application>
  <PresentationFormat>A4 (210x297 mm)</PresentationFormat>
  <Paragraphs>39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Calvelo Comesaña</dc:creator>
  <cp:lastModifiedBy>Pablo Odini</cp:lastModifiedBy>
  <cp:revision>14</cp:revision>
  <dcterms:created xsi:type="dcterms:W3CDTF">2019-10-26T01:16:37Z</dcterms:created>
  <dcterms:modified xsi:type="dcterms:W3CDTF">2020-04-06T14:15:37Z</dcterms:modified>
</cp:coreProperties>
</file>