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58" r:id="rId4"/>
    <p:sldId id="261" r:id="rId5"/>
    <p:sldId id="256" r:id="rId6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33"/>
    <a:srgbClr val="FF9900"/>
    <a:srgbClr val="FF0000"/>
    <a:srgbClr val="66CCFF"/>
    <a:srgbClr val="9933FF"/>
    <a:srgbClr val="66FF66"/>
    <a:srgbClr val="FFFF00"/>
    <a:srgbClr val="C55A11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-3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4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8E8E-AD6D-4C5E-8A77-91B7A9426B7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D0A0-AEBB-4435-A5D7-2DC09A2C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2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7DF2D4-D350-438D-9F53-FFE3AEFE0187}"/>
              </a:ext>
            </a:extLst>
          </p:cNvPr>
          <p:cNvSpPr txBox="1"/>
          <p:nvPr/>
        </p:nvSpPr>
        <p:spPr>
          <a:xfrm>
            <a:off x="-9301" y="1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Supplemental Figure 1</a:t>
            </a:r>
          </a:p>
        </p:txBody>
      </p:sp>
      <p:pic>
        <p:nvPicPr>
          <p:cNvPr id="4" name="Picture 3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BDDCD3AD-972B-4B4C-B8D1-F6931634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111"/>
            <a:ext cx="3084137" cy="2971800"/>
          </a:xfrm>
          <a:prstGeom prst="rect">
            <a:avLst/>
          </a:prstGeom>
        </p:spPr>
      </p:pic>
      <p:pic>
        <p:nvPicPr>
          <p:cNvPr id="7" name="Picture 6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5DF7FAA1-69D2-499C-9F29-8EB26EB6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44" y="400111"/>
            <a:ext cx="3084136" cy="2971800"/>
          </a:xfrm>
          <a:prstGeom prst="rect">
            <a:avLst/>
          </a:prstGeom>
        </p:spPr>
      </p:pic>
      <p:pic>
        <p:nvPicPr>
          <p:cNvPr id="9" name="Picture 8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7EECE4D8-EEEE-45CF-AEEC-61D44122A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86" y="400111"/>
            <a:ext cx="3084136" cy="2971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A137E3-4090-4A19-8B6A-09EF836F6D5C}"/>
              </a:ext>
            </a:extLst>
          </p:cNvPr>
          <p:cNvSpPr txBox="1"/>
          <p:nvPr/>
        </p:nvSpPr>
        <p:spPr>
          <a:xfrm>
            <a:off x="131778" y="3312571"/>
            <a:ext cx="280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MCF-7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Genistein (Gen) Treated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A567B-D437-464D-ADD2-8F285090113B}"/>
              </a:ext>
            </a:extLst>
          </p:cNvPr>
          <p:cNvSpPr txBox="1"/>
          <p:nvPr/>
        </p:nvSpPr>
        <p:spPr>
          <a:xfrm>
            <a:off x="3031341" y="3312571"/>
            <a:ext cx="308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Genistein (Gen) Treated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77E28F-D710-4399-926B-4F538FFBA5C2}"/>
              </a:ext>
            </a:extLst>
          </p:cNvPr>
          <p:cNvSpPr txBox="1"/>
          <p:nvPr/>
        </p:nvSpPr>
        <p:spPr>
          <a:xfrm>
            <a:off x="6112880" y="3312571"/>
            <a:ext cx="309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Estradiol (E2) Treated</a:t>
            </a:r>
          </a:p>
        </p:txBody>
      </p:sp>
      <p:pic>
        <p:nvPicPr>
          <p:cNvPr id="15" name="Picture 1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BE03B36E-0741-474F-9FE6-9BF81A12B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28" y="398617"/>
            <a:ext cx="3084136" cy="2971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DFC4644-EAC2-49AA-8FBC-CC0AF8E1C618}"/>
              </a:ext>
            </a:extLst>
          </p:cNvPr>
          <p:cNvSpPr txBox="1"/>
          <p:nvPr/>
        </p:nvSpPr>
        <p:spPr>
          <a:xfrm>
            <a:off x="9085155" y="3312571"/>
            <a:ext cx="304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Ethinylestradiol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(EE2) Treated</a:t>
            </a:r>
          </a:p>
        </p:txBody>
      </p:sp>
      <p:pic>
        <p:nvPicPr>
          <p:cNvPr id="18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CF945D-4A4F-4D98-8EC4-2BC2392543B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06171"/>
            <a:ext cx="3081528" cy="29718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A7114A1-62AE-4BB5-B852-ABD40FAABC3B}"/>
              </a:ext>
            </a:extLst>
          </p:cNvPr>
          <p:cNvSpPr txBox="1"/>
          <p:nvPr/>
        </p:nvSpPr>
        <p:spPr>
          <a:xfrm>
            <a:off x="3024694" y="11337938"/>
            <a:ext cx="3094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2,3,7,8-Tetrachlorodibenzo-p-dioxin (TCDD) Treated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2D58FC-1442-4083-90DE-DE1203C2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44" y="4406171"/>
            <a:ext cx="3084136" cy="2971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9BC7A4D-6CF5-4E02-8B2B-D726B888C831}"/>
              </a:ext>
            </a:extLst>
          </p:cNvPr>
          <p:cNvSpPr txBox="1"/>
          <p:nvPr/>
        </p:nvSpPr>
        <p:spPr>
          <a:xfrm>
            <a:off x="3052044" y="7342841"/>
            <a:ext cx="304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Bisphenol A (BPA) Treated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02D668-30B6-4D3E-B9B8-7A8892A55B8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86" y="4406171"/>
            <a:ext cx="3081528" cy="29718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6B67E86-6E90-4DE9-839E-2F585CE96399}"/>
              </a:ext>
            </a:extLst>
          </p:cNvPr>
          <p:cNvSpPr txBox="1"/>
          <p:nvPr/>
        </p:nvSpPr>
        <p:spPr>
          <a:xfrm>
            <a:off x="6266839" y="7342841"/>
            <a:ext cx="278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Genistein (Gen) Treated</a:t>
            </a:r>
          </a:p>
        </p:txBody>
      </p:sp>
      <p:pic>
        <p:nvPicPr>
          <p:cNvPr id="38" name="Picture 3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805C139-8203-47AF-9505-3DCF460C9B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28" y="4406171"/>
            <a:ext cx="3084136" cy="29718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7CAFF65-9280-4679-8D0A-542ABD4E3C8D}"/>
              </a:ext>
            </a:extLst>
          </p:cNvPr>
          <p:cNvSpPr txBox="1"/>
          <p:nvPr/>
        </p:nvSpPr>
        <p:spPr>
          <a:xfrm>
            <a:off x="9057805" y="7342841"/>
            <a:ext cx="309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Estradiol (E2) Treated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F1B04A-E43E-4F0A-B9DD-9C155A269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12231"/>
            <a:ext cx="3084136" cy="29718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4439DED-3FF0-4AAB-AF14-850A187528BA}"/>
              </a:ext>
            </a:extLst>
          </p:cNvPr>
          <p:cNvSpPr txBox="1"/>
          <p:nvPr/>
        </p:nvSpPr>
        <p:spPr>
          <a:xfrm>
            <a:off x="14057" y="11337938"/>
            <a:ext cx="304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Ethinylestradiol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(EE2) Treated</a:t>
            </a:r>
          </a:p>
        </p:txBody>
      </p:sp>
      <p:pic>
        <p:nvPicPr>
          <p:cNvPr id="47" name="Picture 46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B7D55C97-C08C-44DC-908A-25A0A3699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44" y="8412231"/>
            <a:ext cx="3084136" cy="29718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961ADA1-C82D-46B3-95EF-BF1BAC0BC28E}"/>
              </a:ext>
            </a:extLst>
          </p:cNvPr>
          <p:cNvSpPr txBox="1"/>
          <p:nvPr/>
        </p:nvSpPr>
        <p:spPr>
          <a:xfrm>
            <a:off x="-13293" y="7342841"/>
            <a:ext cx="3094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2,3,7,8-Tetrachlorodibenzo-p-dioxin (TCDD) Treated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EAB02EB-FF1B-41F4-90F7-2B744EFF78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86" y="8412231"/>
            <a:ext cx="3084136" cy="2971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9629B74-E3E4-4749-9C98-924D7DABA5D8}"/>
              </a:ext>
            </a:extLst>
          </p:cNvPr>
          <p:cNvSpPr txBox="1"/>
          <p:nvPr/>
        </p:nvSpPr>
        <p:spPr>
          <a:xfrm>
            <a:off x="6112880" y="11337938"/>
            <a:ext cx="30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Diethylstilbestrol (DES) Treated</a:t>
            </a:r>
          </a:p>
        </p:txBody>
      </p:sp>
      <p:pic>
        <p:nvPicPr>
          <p:cNvPr id="53" name="Picture 5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596C27B-724A-4BEF-A809-A5C52D46FF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28" y="8412231"/>
            <a:ext cx="3084136" cy="29718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9237E4A-89E1-4523-BC73-6A0E2F6ECEEB}"/>
              </a:ext>
            </a:extLst>
          </p:cNvPr>
          <p:cNvSpPr txBox="1"/>
          <p:nvPr/>
        </p:nvSpPr>
        <p:spPr>
          <a:xfrm>
            <a:off x="9085155" y="11337938"/>
            <a:ext cx="304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Bisphenol A (BPA) Treated</a:t>
            </a:r>
          </a:p>
        </p:txBody>
      </p:sp>
      <p:pic>
        <p:nvPicPr>
          <p:cNvPr id="56" name="Picture 5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E98DFD-073F-45D8-AD85-856C058B32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8292"/>
            <a:ext cx="3084136" cy="29718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47EED61-CD20-444E-992A-60F7FB93F6EA}"/>
              </a:ext>
            </a:extLst>
          </p:cNvPr>
          <p:cNvSpPr txBox="1"/>
          <p:nvPr/>
        </p:nvSpPr>
        <p:spPr>
          <a:xfrm>
            <a:off x="140666" y="15390092"/>
            <a:ext cx="278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and Genistein (Gen) Treated</a:t>
            </a:r>
          </a:p>
        </p:txBody>
      </p:sp>
    </p:spTree>
    <p:extLst>
      <p:ext uri="{BB962C8B-B14F-4D97-AF65-F5344CB8AC3E}">
        <p14:creationId xmlns:p14="http://schemas.microsoft.com/office/powerpoint/2010/main" val="353455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A4CA6A7-F90E-4E39-BF7D-4E8D0B36621A}"/>
              </a:ext>
            </a:extLst>
          </p:cNvPr>
          <p:cNvSpPr txBox="1"/>
          <p:nvPr/>
        </p:nvSpPr>
        <p:spPr>
          <a:xfrm>
            <a:off x="842751" y="4605082"/>
            <a:ext cx="3026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Apoptosis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Expression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Death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Cytoplasm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Proliferation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Cycle Progression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Metabolism of Protein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F2D2D-F561-4632-AD9F-20C6A972DE50}"/>
              </a:ext>
            </a:extLst>
          </p:cNvPr>
          <p:cNvSpPr txBox="1"/>
          <p:nvPr/>
        </p:nvSpPr>
        <p:spPr>
          <a:xfrm rot="16200000">
            <a:off x="3650739" y="4213641"/>
            <a:ext cx="67999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MCF-7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E06B5F-E60C-4A2D-B20B-968DE49879FE}"/>
              </a:ext>
            </a:extLst>
          </p:cNvPr>
          <p:cNvSpPr txBox="1"/>
          <p:nvPr/>
        </p:nvSpPr>
        <p:spPr>
          <a:xfrm rot="16200000">
            <a:off x="3770523" y="4142307"/>
            <a:ext cx="82266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 err="1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  <a:endParaRPr lang="en-US" sz="126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E80A4-35BC-4111-8D07-5C3964E4D771}"/>
              </a:ext>
            </a:extLst>
          </p:cNvPr>
          <p:cNvSpPr txBox="1"/>
          <p:nvPr/>
        </p:nvSpPr>
        <p:spPr>
          <a:xfrm rot="16200000">
            <a:off x="3936919" y="4124674"/>
            <a:ext cx="85792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5A4AD1-6E15-42E9-9047-450675437C18}"/>
              </a:ext>
            </a:extLst>
          </p:cNvPr>
          <p:cNvSpPr txBox="1"/>
          <p:nvPr/>
        </p:nvSpPr>
        <p:spPr>
          <a:xfrm>
            <a:off x="1164467" y="4129976"/>
            <a:ext cx="27318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and Cellular Functions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B7B7E0-3732-413C-ADAF-0D2376EF2926}"/>
              </a:ext>
            </a:extLst>
          </p:cNvPr>
          <p:cNvSpPr txBox="1"/>
          <p:nvPr/>
        </p:nvSpPr>
        <p:spPr>
          <a:xfrm flipH="1">
            <a:off x="2805106" y="6646581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24293C-C156-4CEC-96B8-1B2CBF0E71D5}"/>
              </a:ext>
            </a:extLst>
          </p:cNvPr>
          <p:cNvSpPr txBox="1"/>
          <p:nvPr/>
        </p:nvSpPr>
        <p:spPr>
          <a:xfrm>
            <a:off x="2141290" y="816485"/>
            <a:ext cx="17491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Canonical Pathways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C7F477-15AB-4D12-8AAC-BA3D8C4F2B90}"/>
              </a:ext>
            </a:extLst>
          </p:cNvPr>
          <p:cNvSpPr txBox="1"/>
          <p:nvPr/>
        </p:nvSpPr>
        <p:spPr>
          <a:xfrm>
            <a:off x="-10004" y="1214666"/>
            <a:ext cx="3900491" cy="2225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Protein Ubiquitination Pathway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Mechanisms of Cancer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IGF-1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PI3K/AKT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EIF2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Estrogen Receptor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HIPPO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Huntington’s Disease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Hypoxia Signaling in the Cardiovascular System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RAR Activation</a:t>
            </a:r>
          </a:p>
          <a:p>
            <a:pPr algn="r"/>
            <a:endParaRPr lang="en-US" sz="126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28E82C-3020-4787-86C4-5EA42C407418}"/>
              </a:ext>
            </a:extLst>
          </p:cNvPr>
          <p:cNvSpPr txBox="1"/>
          <p:nvPr/>
        </p:nvSpPr>
        <p:spPr>
          <a:xfrm rot="16200000">
            <a:off x="3658009" y="840675"/>
            <a:ext cx="67999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MCF-7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92241E-C87D-4978-97DA-720FD4C42DFD}"/>
              </a:ext>
            </a:extLst>
          </p:cNvPr>
          <p:cNvSpPr txBox="1"/>
          <p:nvPr/>
        </p:nvSpPr>
        <p:spPr>
          <a:xfrm rot="16200000">
            <a:off x="3763617" y="769341"/>
            <a:ext cx="82266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 err="1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  <a:endParaRPr lang="en-US" sz="126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34CDD1-080D-4E65-B55B-C2062A5EF240}"/>
              </a:ext>
            </a:extLst>
          </p:cNvPr>
          <p:cNvSpPr txBox="1"/>
          <p:nvPr/>
        </p:nvSpPr>
        <p:spPr>
          <a:xfrm rot="16200000">
            <a:off x="3930013" y="751708"/>
            <a:ext cx="85792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85723B-9315-44BD-B31A-F76C76EFD646}"/>
              </a:ext>
            </a:extLst>
          </p:cNvPr>
          <p:cNvSpPr txBox="1"/>
          <p:nvPr/>
        </p:nvSpPr>
        <p:spPr>
          <a:xfrm flipH="1">
            <a:off x="2740385" y="3268505"/>
            <a:ext cx="13934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A8B862-E580-4133-94B6-DCE515440B5B}"/>
              </a:ext>
            </a:extLst>
          </p:cNvPr>
          <p:cNvSpPr txBox="1"/>
          <p:nvPr/>
        </p:nvSpPr>
        <p:spPr>
          <a:xfrm flipH="1">
            <a:off x="3492656" y="3431977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FF2CA8-129E-4D64-A8E2-AFCE574089C5}"/>
              </a:ext>
            </a:extLst>
          </p:cNvPr>
          <p:cNvSpPr txBox="1"/>
          <p:nvPr/>
        </p:nvSpPr>
        <p:spPr>
          <a:xfrm flipH="1">
            <a:off x="4351199" y="3425867"/>
            <a:ext cx="13934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15.5</a:t>
            </a:r>
          </a:p>
          <a:p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F73600-ECFC-45F2-B1EA-16F52E774500}"/>
              </a:ext>
            </a:extLst>
          </p:cNvPr>
          <p:cNvSpPr/>
          <p:nvPr/>
        </p:nvSpPr>
        <p:spPr>
          <a:xfrm rot="5400000">
            <a:off x="1256245" y="-596605"/>
            <a:ext cx="86563" cy="1715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v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A76FCB9-FB32-47AD-A761-60A6F86DA1B8}"/>
              </a:ext>
            </a:extLst>
          </p:cNvPr>
          <p:cNvSpPr txBox="1"/>
          <p:nvPr/>
        </p:nvSpPr>
        <p:spPr>
          <a:xfrm>
            <a:off x="-9301" y="1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2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E07C71-743C-412D-AE62-CACC57F36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2" t="40045" b="24156"/>
          <a:stretch/>
        </p:blipFill>
        <p:spPr>
          <a:xfrm>
            <a:off x="3878320" y="1257536"/>
            <a:ext cx="645924" cy="1920240"/>
          </a:xfrm>
          <a:prstGeom prst="rect">
            <a:avLst/>
          </a:prstGeom>
        </p:spPr>
      </p:pic>
      <p:pic>
        <p:nvPicPr>
          <p:cNvPr id="79" name="Picture 7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995895A-5D6E-4123-BAA7-B4706F200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6958" r="50711" b="88715"/>
          <a:stretch/>
        </p:blipFill>
        <p:spPr>
          <a:xfrm>
            <a:off x="3660916" y="3306571"/>
            <a:ext cx="968597" cy="1828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DBDB3C3-0FD8-48C2-8161-29B786519E74}"/>
              </a:ext>
            </a:extLst>
          </p:cNvPr>
          <p:cNvSpPr txBox="1"/>
          <p:nvPr/>
        </p:nvSpPr>
        <p:spPr>
          <a:xfrm flipH="1">
            <a:off x="4406723" y="6818920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50.7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464689-B2E4-4AF7-908F-AD4E2D715492}"/>
              </a:ext>
            </a:extLst>
          </p:cNvPr>
          <p:cNvSpPr txBox="1"/>
          <p:nvPr/>
        </p:nvSpPr>
        <p:spPr>
          <a:xfrm flipH="1">
            <a:off x="3619737" y="6818920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</a:p>
        </p:txBody>
      </p: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070F66-CFA2-442D-8881-B43B08474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4" t="39207" r="7612" b="25402"/>
          <a:stretch/>
        </p:blipFill>
        <p:spPr>
          <a:xfrm>
            <a:off x="3898269" y="4638597"/>
            <a:ext cx="582245" cy="1892808"/>
          </a:xfrm>
          <a:prstGeom prst="rect">
            <a:avLst/>
          </a:prstGeom>
        </p:spPr>
      </p:pic>
      <p:pic>
        <p:nvPicPr>
          <p:cNvPr id="81" name="Picture 8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DA002A-33E4-41E9-859F-E2D6982D5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6685" r="27640" b="88763"/>
          <a:stretch/>
        </p:blipFill>
        <p:spPr>
          <a:xfrm>
            <a:off x="3749268" y="6683052"/>
            <a:ext cx="880245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7D107A-7926-40DC-8BEB-0E58FBBD76D9}"/>
              </a:ext>
            </a:extLst>
          </p:cNvPr>
          <p:cNvSpPr txBox="1"/>
          <p:nvPr/>
        </p:nvSpPr>
        <p:spPr>
          <a:xfrm>
            <a:off x="-9301" y="1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6BAE0-C94F-4019-B186-6E3E5740487B}"/>
              </a:ext>
            </a:extLst>
          </p:cNvPr>
          <p:cNvSpPr txBox="1"/>
          <p:nvPr/>
        </p:nvSpPr>
        <p:spPr>
          <a:xfrm>
            <a:off x="-44299" y="974669"/>
            <a:ext cx="567770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Mechanisms of Cancer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Huntington’s Disease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B Cell Receptor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Protein Kinase A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HIPPO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Pancreatic Adenocarcinoma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Ephrin B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PEDF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PTEN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Cardiac Hypertrophy Signaling (Enhanced)</a:t>
            </a:r>
          </a:p>
          <a:p>
            <a:pPr algn="r"/>
            <a:r>
              <a:rPr lang="en-US" sz="1260" b="1" dirty="0" err="1">
                <a:latin typeface="Arial" panose="020B0604020202020204" pitchFamily="34" charset="0"/>
                <a:cs typeface="Arial" panose="020B0604020202020204" pitchFamily="34" charset="0"/>
              </a:rPr>
              <a:t>Sumoylation</a:t>
            </a:r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 Pathway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Regulation of IL-2 Expression in Activated and Anergic T Lymphocytes 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Synaptogenesis Signaling Pathway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mTOR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EIF2 Signaling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E3F280-2CC3-456E-871C-8D47C460095B}"/>
              </a:ext>
            </a:extLst>
          </p:cNvPr>
          <p:cNvSpPr txBox="1"/>
          <p:nvPr/>
        </p:nvSpPr>
        <p:spPr>
          <a:xfrm>
            <a:off x="3884212" y="536221"/>
            <a:ext cx="17491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Canonical Pathways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5E4392-08B9-4C7D-B6F7-313C85EE8AA8}"/>
              </a:ext>
            </a:extLst>
          </p:cNvPr>
          <p:cNvSpPr txBox="1"/>
          <p:nvPr/>
        </p:nvSpPr>
        <p:spPr>
          <a:xfrm rot="16200000">
            <a:off x="5527990" y="660697"/>
            <a:ext cx="3818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7BD86E-62B9-486F-9DF5-52C9F78631AE}"/>
              </a:ext>
            </a:extLst>
          </p:cNvPr>
          <p:cNvSpPr txBox="1"/>
          <p:nvPr/>
        </p:nvSpPr>
        <p:spPr>
          <a:xfrm rot="16200000">
            <a:off x="5669921" y="606997"/>
            <a:ext cx="4892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EE2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B01C40-280E-4C3B-9CE8-FA7DCD2D47D4}"/>
              </a:ext>
            </a:extLst>
          </p:cNvPr>
          <p:cNvSpPr txBox="1"/>
          <p:nvPr/>
        </p:nvSpPr>
        <p:spPr>
          <a:xfrm rot="16200000">
            <a:off x="5792615" y="534061"/>
            <a:ext cx="63511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TCDD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96C901-C140-4468-BD33-C5AEBE3BC9EF}"/>
              </a:ext>
            </a:extLst>
          </p:cNvPr>
          <p:cNvSpPr txBox="1"/>
          <p:nvPr/>
        </p:nvSpPr>
        <p:spPr>
          <a:xfrm rot="16200000">
            <a:off x="6047557" y="593371"/>
            <a:ext cx="5164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4B5D7D-C080-46E5-B276-8A6743284A9C}"/>
              </a:ext>
            </a:extLst>
          </p:cNvPr>
          <p:cNvSpPr txBox="1"/>
          <p:nvPr/>
        </p:nvSpPr>
        <p:spPr>
          <a:xfrm rot="16200000">
            <a:off x="6244374" y="594558"/>
            <a:ext cx="5141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BPA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CA6F06-BADC-4250-9626-92F8AD5352B0}"/>
              </a:ext>
            </a:extLst>
          </p:cNvPr>
          <p:cNvSpPr txBox="1"/>
          <p:nvPr/>
        </p:nvSpPr>
        <p:spPr>
          <a:xfrm rot="16200000">
            <a:off x="6430000" y="584555"/>
            <a:ext cx="5341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7348B8-7855-42C5-990B-081F3D926053}"/>
              </a:ext>
            </a:extLst>
          </p:cNvPr>
          <p:cNvSpPr txBox="1"/>
          <p:nvPr/>
        </p:nvSpPr>
        <p:spPr>
          <a:xfrm flipH="1">
            <a:off x="4613052" y="4037020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55C14F-E872-489F-9E47-797B3266CD64}"/>
              </a:ext>
            </a:extLst>
          </p:cNvPr>
          <p:cNvSpPr txBox="1"/>
          <p:nvPr/>
        </p:nvSpPr>
        <p:spPr>
          <a:xfrm flipH="1">
            <a:off x="5369141" y="4280106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79CA6E-38A4-43CC-95B3-58F7D3D739A1}"/>
              </a:ext>
            </a:extLst>
          </p:cNvPr>
          <p:cNvSpPr txBox="1"/>
          <p:nvPr/>
        </p:nvSpPr>
        <p:spPr>
          <a:xfrm flipH="1">
            <a:off x="6616682" y="4273014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8.9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BD96F8-7B44-4FCA-9DAD-FEFD58CF9D4F}"/>
              </a:ext>
            </a:extLst>
          </p:cNvPr>
          <p:cNvSpPr txBox="1"/>
          <p:nvPr/>
        </p:nvSpPr>
        <p:spPr>
          <a:xfrm>
            <a:off x="2889121" y="4805449"/>
            <a:ext cx="27318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and Cellular Functions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0EF97C-2326-4885-8313-82BD9327E207}"/>
              </a:ext>
            </a:extLst>
          </p:cNvPr>
          <p:cNvSpPr txBox="1"/>
          <p:nvPr/>
        </p:nvSpPr>
        <p:spPr>
          <a:xfrm rot="16200000">
            <a:off x="5494735" y="4926382"/>
            <a:ext cx="3818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2D09DB-1A76-4170-8233-2DBCCD884D24}"/>
              </a:ext>
            </a:extLst>
          </p:cNvPr>
          <p:cNvSpPr txBox="1"/>
          <p:nvPr/>
        </p:nvSpPr>
        <p:spPr>
          <a:xfrm rot="16200000">
            <a:off x="5633467" y="4872682"/>
            <a:ext cx="4892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EE2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6DF4B0-7D52-4B14-8724-964E831DE4CC}"/>
              </a:ext>
            </a:extLst>
          </p:cNvPr>
          <p:cNvSpPr txBox="1"/>
          <p:nvPr/>
        </p:nvSpPr>
        <p:spPr>
          <a:xfrm rot="16200000">
            <a:off x="5752962" y="4799746"/>
            <a:ext cx="63511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TCDD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9C823B-35A0-4A27-BB8F-B92FBEDEA987}"/>
              </a:ext>
            </a:extLst>
          </p:cNvPr>
          <p:cNvSpPr txBox="1"/>
          <p:nvPr/>
        </p:nvSpPr>
        <p:spPr>
          <a:xfrm rot="16200000">
            <a:off x="6004705" y="4859056"/>
            <a:ext cx="5164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FD1161-E39A-42FE-BCC0-660FC7F69E85}"/>
              </a:ext>
            </a:extLst>
          </p:cNvPr>
          <p:cNvSpPr txBox="1"/>
          <p:nvPr/>
        </p:nvSpPr>
        <p:spPr>
          <a:xfrm rot="16200000">
            <a:off x="6198323" y="4860243"/>
            <a:ext cx="5141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BPA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357C7E-B412-469E-A931-53836A026A3B}"/>
              </a:ext>
            </a:extLst>
          </p:cNvPr>
          <p:cNvSpPr txBox="1"/>
          <p:nvPr/>
        </p:nvSpPr>
        <p:spPr>
          <a:xfrm rot="16200000">
            <a:off x="6380751" y="4850240"/>
            <a:ext cx="5341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B1B84D-42CD-4FFC-A4A8-A9706B5E7B46}"/>
              </a:ext>
            </a:extLst>
          </p:cNvPr>
          <p:cNvSpPr txBox="1"/>
          <p:nvPr/>
        </p:nvSpPr>
        <p:spPr>
          <a:xfrm>
            <a:off x="2594939" y="5247441"/>
            <a:ext cx="3026020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Apoptosis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Expression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Death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Proliferation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Cytoplasm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 of DNA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Cycle Progression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Apoptosis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Cytoskeleton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Survival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Metabolism of Protein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Microtubule Dynamics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6C13AB-A066-4958-B4D5-792C5AC02077}"/>
              </a:ext>
            </a:extLst>
          </p:cNvPr>
          <p:cNvSpPr txBox="1"/>
          <p:nvPr/>
        </p:nvSpPr>
        <p:spPr>
          <a:xfrm flipH="1">
            <a:off x="4583038" y="8306248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FEF961-EF0B-4E3A-8DEA-FBF64A11B521}"/>
              </a:ext>
            </a:extLst>
          </p:cNvPr>
          <p:cNvSpPr txBox="1"/>
          <p:nvPr/>
        </p:nvSpPr>
        <p:spPr>
          <a:xfrm flipH="1">
            <a:off x="5413553" y="8484326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F0848A-F653-4EFD-96E8-41A773E566C8}"/>
              </a:ext>
            </a:extLst>
          </p:cNvPr>
          <p:cNvSpPr txBox="1"/>
          <p:nvPr/>
        </p:nvSpPr>
        <p:spPr>
          <a:xfrm flipH="1">
            <a:off x="6528993" y="8484326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31.6</a:t>
            </a:r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70344F-7F5F-472E-B7AE-1C147FDEE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5932" r="50451" b="89709"/>
          <a:stretch/>
        </p:blipFill>
        <p:spPr>
          <a:xfrm>
            <a:off x="5575792" y="3990663"/>
            <a:ext cx="1280160" cy="258033"/>
          </a:xfrm>
          <a:prstGeom prst="rect">
            <a:avLst/>
          </a:prstGeom>
        </p:spPr>
      </p:pic>
      <p:pic>
        <p:nvPicPr>
          <p:cNvPr id="84" name="Picture 8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B910139-D5D6-4BB1-A08D-E1935393A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1" t="37099" b="13433"/>
          <a:stretch/>
        </p:blipFill>
        <p:spPr>
          <a:xfrm>
            <a:off x="5623921" y="974669"/>
            <a:ext cx="1232203" cy="2971800"/>
          </a:xfrm>
          <a:prstGeom prst="rect">
            <a:avLst/>
          </a:prstGeom>
        </p:spPr>
      </p:pic>
      <p:pic>
        <p:nvPicPr>
          <p:cNvPr id="41" name="Picture 4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54D3B8-2B04-44D3-86AD-3A8D433AF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8" t="39198" b="7997"/>
          <a:stretch/>
        </p:blipFill>
        <p:spPr>
          <a:xfrm>
            <a:off x="5592896" y="5267721"/>
            <a:ext cx="1228200" cy="2926080"/>
          </a:xfrm>
          <a:prstGeom prst="rect">
            <a:avLst/>
          </a:prstGeom>
        </p:spPr>
      </p:pic>
      <p:pic>
        <p:nvPicPr>
          <p:cNvPr id="99" name="Picture 9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1E2FF71-441E-49AF-A3EF-62DF6A7DB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6679" r="46718" b="89027"/>
          <a:stretch/>
        </p:blipFill>
        <p:spPr>
          <a:xfrm>
            <a:off x="5581183" y="8259892"/>
            <a:ext cx="1280160" cy="2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67BAC4-A466-4ED8-BD37-37EF33D2F7BA}"/>
              </a:ext>
            </a:extLst>
          </p:cNvPr>
          <p:cNvSpPr txBox="1"/>
          <p:nvPr/>
        </p:nvSpPr>
        <p:spPr>
          <a:xfrm>
            <a:off x="-9301" y="1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6232B9-9E37-47BC-A3D4-C6A682C9F00B}"/>
              </a:ext>
            </a:extLst>
          </p:cNvPr>
          <p:cNvSpPr txBox="1"/>
          <p:nvPr/>
        </p:nvSpPr>
        <p:spPr>
          <a:xfrm>
            <a:off x="1607" y="913107"/>
            <a:ext cx="390042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Protein Ubiquitination Pathway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Mechanisms of Cancer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NRF2-Mediated Oxidative Stress Response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Estrogen Receptor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Hypoxia Signaling in the Cardiovascular System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PI3K/AKT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IGF-1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PTEN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Ephrin Receptor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Integrin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Huntington’s Disease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FAK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RAR Activation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Adipogenesis Pathway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ATM Signaling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39ABC4-6626-47B8-A9B5-E8FEE01CBA0E}"/>
              </a:ext>
            </a:extLst>
          </p:cNvPr>
          <p:cNvSpPr txBox="1"/>
          <p:nvPr/>
        </p:nvSpPr>
        <p:spPr>
          <a:xfrm>
            <a:off x="2152837" y="474659"/>
            <a:ext cx="17491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Canonical Pathways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886381-23E3-4EC1-B385-BEE70FECAA9B}"/>
              </a:ext>
            </a:extLst>
          </p:cNvPr>
          <p:cNvSpPr txBox="1"/>
          <p:nvPr/>
        </p:nvSpPr>
        <p:spPr>
          <a:xfrm rot="16200000">
            <a:off x="3796615" y="648566"/>
            <a:ext cx="3818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13DAEF-D7CD-4683-AFA4-1FACB62CBC29}"/>
              </a:ext>
            </a:extLst>
          </p:cNvPr>
          <p:cNvSpPr txBox="1"/>
          <p:nvPr/>
        </p:nvSpPr>
        <p:spPr>
          <a:xfrm rot="16200000">
            <a:off x="3936683" y="594866"/>
            <a:ext cx="4892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EE2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66950-74F6-4C2C-B9C8-CA1AB61141DE}"/>
              </a:ext>
            </a:extLst>
          </p:cNvPr>
          <p:cNvSpPr txBox="1"/>
          <p:nvPr/>
        </p:nvSpPr>
        <p:spPr>
          <a:xfrm rot="16200000">
            <a:off x="4302161" y="582426"/>
            <a:ext cx="5141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BPA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F0CC81-F8BA-4A56-9FAC-A8A500062509}"/>
              </a:ext>
            </a:extLst>
          </p:cNvPr>
          <p:cNvSpPr txBox="1"/>
          <p:nvPr/>
        </p:nvSpPr>
        <p:spPr>
          <a:xfrm rot="16200000">
            <a:off x="4485927" y="572423"/>
            <a:ext cx="5341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FA59B9-7F37-47A8-9D0A-BFAFF47A9546}"/>
              </a:ext>
            </a:extLst>
          </p:cNvPr>
          <p:cNvSpPr txBox="1"/>
          <p:nvPr/>
        </p:nvSpPr>
        <p:spPr>
          <a:xfrm flipH="1">
            <a:off x="2831078" y="3982198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D62614-9695-4371-9FD1-F00C91E950B0}"/>
              </a:ext>
            </a:extLst>
          </p:cNvPr>
          <p:cNvSpPr txBox="1"/>
          <p:nvPr/>
        </p:nvSpPr>
        <p:spPr>
          <a:xfrm flipH="1">
            <a:off x="3647587" y="4158565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B13ACB-5038-4355-AB16-39D4C58CC5C8}"/>
              </a:ext>
            </a:extLst>
          </p:cNvPr>
          <p:cNvSpPr txBox="1"/>
          <p:nvPr/>
        </p:nvSpPr>
        <p:spPr>
          <a:xfrm flipH="1">
            <a:off x="4639296" y="4158565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15.5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841A36-7C40-4E79-BA13-655444EF2ECB}"/>
              </a:ext>
            </a:extLst>
          </p:cNvPr>
          <p:cNvSpPr txBox="1"/>
          <p:nvPr/>
        </p:nvSpPr>
        <p:spPr>
          <a:xfrm>
            <a:off x="1138133" y="4578838"/>
            <a:ext cx="27318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and Cellular Functions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1256EA-B3F5-4B51-9D84-C24F80B2124D}"/>
              </a:ext>
            </a:extLst>
          </p:cNvPr>
          <p:cNvSpPr txBox="1"/>
          <p:nvPr/>
        </p:nvSpPr>
        <p:spPr>
          <a:xfrm>
            <a:off x="790025" y="5020830"/>
            <a:ext cx="3079946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Apoptosis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Death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Expression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Cytoplasm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Cycle Progression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Metabolism of Protein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Apoptosis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 of DNA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Proliferation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Death of Connective Tissue Cells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Cytoskeleton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Processing of RNA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E3A00D-0CF0-4384-BDED-3CE4CF58CC11}"/>
              </a:ext>
            </a:extLst>
          </p:cNvPr>
          <p:cNvSpPr txBox="1"/>
          <p:nvPr/>
        </p:nvSpPr>
        <p:spPr>
          <a:xfrm flipH="1">
            <a:off x="2918380" y="8117724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5ED6F9-E4A4-40D8-8475-58F6D9EAFAA7}"/>
              </a:ext>
            </a:extLst>
          </p:cNvPr>
          <p:cNvSpPr txBox="1"/>
          <p:nvPr/>
        </p:nvSpPr>
        <p:spPr>
          <a:xfrm flipH="1">
            <a:off x="3700376" y="8311186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A080DE-4050-41C9-A7BB-B227320FA580}"/>
              </a:ext>
            </a:extLst>
          </p:cNvPr>
          <p:cNvSpPr txBox="1"/>
          <p:nvPr/>
        </p:nvSpPr>
        <p:spPr>
          <a:xfrm flipH="1">
            <a:off x="4684388" y="8310075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50.9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913C17C-8352-4988-84CC-0AE9552CC4C6}"/>
              </a:ext>
            </a:extLst>
          </p:cNvPr>
          <p:cNvSpPr txBox="1"/>
          <p:nvPr/>
        </p:nvSpPr>
        <p:spPr>
          <a:xfrm rot="16200000">
            <a:off x="4067600" y="521929"/>
            <a:ext cx="63511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TCDD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EC16024-9868-42E7-8A93-90FD0E039BD4}"/>
              </a:ext>
            </a:extLst>
          </p:cNvPr>
          <p:cNvSpPr txBox="1"/>
          <p:nvPr/>
        </p:nvSpPr>
        <p:spPr>
          <a:xfrm rot="16200000">
            <a:off x="3825293" y="4752745"/>
            <a:ext cx="3818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B674F12-BE61-4165-B1FF-E14E4E7A4C5C}"/>
              </a:ext>
            </a:extLst>
          </p:cNvPr>
          <p:cNvSpPr txBox="1"/>
          <p:nvPr/>
        </p:nvSpPr>
        <p:spPr>
          <a:xfrm rot="16200000">
            <a:off x="3962957" y="4699045"/>
            <a:ext cx="4892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EE2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82DA48E5-D6AD-4E7B-A0D7-D2A9EFD5BB13}"/>
              </a:ext>
            </a:extLst>
          </p:cNvPr>
          <p:cNvSpPr txBox="1"/>
          <p:nvPr/>
        </p:nvSpPr>
        <p:spPr>
          <a:xfrm rot="16200000">
            <a:off x="4333245" y="4686605"/>
            <a:ext cx="5141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BPA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F507F70-DA9C-441D-AECF-57BEF59EC382}"/>
              </a:ext>
            </a:extLst>
          </p:cNvPr>
          <p:cNvSpPr txBox="1"/>
          <p:nvPr/>
        </p:nvSpPr>
        <p:spPr>
          <a:xfrm rot="16200000">
            <a:off x="4514605" y="4676602"/>
            <a:ext cx="5341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E5A4474-502F-487C-99CC-FB3D386BB5E8}"/>
              </a:ext>
            </a:extLst>
          </p:cNvPr>
          <p:cNvSpPr txBox="1"/>
          <p:nvPr/>
        </p:nvSpPr>
        <p:spPr>
          <a:xfrm rot="16200000">
            <a:off x="4081384" y="4626108"/>
            <a:ext cx="63511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TCDD</a:t>
            </a:r>
          </a:p>
        </p:txBody>
      </p:sp>
      <p:pic>
        <p:nvPicPr>
          <p:cNvPr id="28" name="Picture 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D7C43BE-4A06-4190-B5AF-94A2DB440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2" t="36714" b="13898"/>
          <a:stretch/>
        </p:blipFill>
        <p:spPr>
          <a:xfrm>
            <a:off x="3859580" y="917559"/>
            <a:ext cx="1063281" cy="2971800"/>
          </a:xfrm>
          <a:prstGeom prst="rect">
            <a:avLst/>
          </a:prstGeom>
        </p:spPr>
      </p:pic>
      <p:pic>
        <p:nvPicPr>
          <p:cNvPr id="216" name="Picture 2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EAFD26-42EA-4FA4-85B3-B31534352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t="6553" r="55842" b="89569"/>
          <a:stretch/>
        </p:blipFill>
        <p:spPr>
          <a:xfrm>
            <a:off x="3870531" y="4012811"/>
            <a:ext cx="1091142" cy="201168"/>
          </a:xfrm>
          <a:prstGeom prst="rect">
            <a:avLst/>
          </a:prstGeom>
        </p:spPr>
      </p:pic>
      <p:pic>
        <p:nvPicPr>
          <p:cNvPr id="32" name="Picture 3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F0AAFD-B2E0-40AE-84EB-E1461C284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5" t="39164" b="8403"/>
          <a:stretch/>
        </p:blipFill>
        <p:spPr>
          <a:xfrm>
            <a:off x="3878352" y="5021738"/>
            <a:ext cx="1051422" cy="2971800"/>
          </a:xfrm>
          <a:prstGeom prst="rect">
            <a:avLst/>
          </a:prstGeom>
        </p:spPr>
      </p:pic>
      <p:pic>
        <p:nvPicPr>
          <p:cNvPr id="217" name="Picture 2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C174141-FA2D-4DB2-8ED5-D7C4304BD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6927" r="32277" b="89080"/>
          <a:stretch/>
        </p:blipFill>
        <p:spPr>
          <a:xfrm>
            <a:off x="3814414" y="8148336"/>
            <a:ext cx="1169050" cy="2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D61BB65-AD36-44F3-8959-9169A32ACF1A}"/>
              </a:ext>
            </a:extLst>
          </p:cNvPr>
          <p:cNvSpPr txBox="1"/>
          <p:nvPr/>
        </p:nvSpPr>
        <p:spPr>
          <a:xfrm>
            <a:off x="-9301" y="1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B1B79-3A0A-4388-BD0C-A0F3AA98BEB0}"/>
              </a:ext>
            </a:extLst>
          </p:cNvPr>
          <p:cNvSpPr txBox="1"/>
          <p:nvPr/>
        </p:nvSpPr>
        <p:spPr>
          <a:xfrm>
            <a:off x="940291" y="1185489"/>
            <a:ext cx="390042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Protein Ubiquitination Pathway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IGF-1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Hypoxia Signaling in the Cardiovascular System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Mechanisms of Cancer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EIF2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Estrogen Receptor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HIPPO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Cycle Control of Chromosomal Replication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Role of BRCA1 in DNA Damage Response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Regulation of eIF4 and p70S6K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PI3K/AKT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Hereditary Breast Cancer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Huntington’s Disease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JAK/Stat Signaling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NRF2-Mediated Oxidative Stress Response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CA8086-7457-41B4-BD25-7D5C80964B4B}"/>
              </a:ext>
            </a:extLst>
          </p:cNvPr>
          <p:cNvSpPr txBox="1"/>
          <p:nvPr/>
        </p:nvSpPr>
        <p:spPr>
          <a:xfrm rot="16200000">
            <a:off x="4506071" y="697702"/>
            <a:ext cx="863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575607-2E65-4DB6-A489-E5AA659D4E0C}"/>
              </a:ext>
            </a:extLst>
          </p:cNvPr>
          <p:cNvSpPr txBox="1"/>
          <p:nvPr/>
        </p:nvSpPr>
        <p:spPr>
          <a:xfrm rot="16200000">
            <a:off x="4765977" y="770067"/>
            <a:ext cx="73129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DA464D-D21A-4391-BF49-FFD744277CEB}"/>
              </a:ext>
            </a:extLst>
          </p:cNvPr>
          <p:cNvSpPr txBox="1"/>
          <p:nvPr/>
        </p:nvSpPr>
        <p:spPr>
          <a:xfrm>
            <a:off x="3091521" y="809016"/>
            <a:ext cx="17491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Canonical Pathways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AE1D7F-1C5D-4859-A8BC-34B664B5AEC8}"/>
              </a:ext>
            </a:extLst>
          </p:cNvPr>
          <p:cNvSpPr txBox="1"/>
          <p:nvPr/>
        </p:nvSpPr>
        <p:spPr>
          <a:xfrm>
            <a:off x="2108880" y="5140387"/>
            <a:ext cx="27318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Molecular and Cellular Functions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BCE010-2BC5-44B7-BD1B-6D160651BE15}"/>
              </a:ext>
            </a:extLst>
          </p:cNvPr>
          <p:cNvSpPr txBox="1"/>
          <p:nvPr/>
        </p:nvSpPr>
        <p:spPr>
          <a:xfrm flipH="1">
            <a:off x="3603601" y="4166703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50F360-C299-4CBF-818E-4DDDC2464077}"/>
              </a:ext>
            </a:extLst>
          </p:cNvPr>
          <p:cNvSpPr txBox="1"/>
          <p:nvPr/>
        </p:nvSpPr>
        <p:spPr>
          <a:xfrm flipH="1">
            <a:off x="4384128" y="4337834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47848B-6944-4E8D-AE2F-477DA78A71F6}"/>
              </a:ext>
            </a:extLst>
          </p:cNvPr>
          <p:cNvSpPr txBox="1"/>
          <p:nvPr/>
        </p:nvSpPr>
        <p:spPr>
          <a:xfrm flipH="1">
            <a:off x="5298531" y="4338146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15.5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B500A2-79FE-4C5C-8E57-BC283193C130}"/>
              </a:ext>
            </a:extLst>
          </p:cNvPr>
          <p:cNvSpPr txBox="1"/>
          <p:nvPr/>
        </p:nvSpPr>
        <p:spPr>
          <a:xfrm>
            <a:off x="1839651" y="5495595"/>
            <a:ext cx="3079946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Apoptosis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Expression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Death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Metabolism of Protein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Cytoplasm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Transcription of DNA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Cycle Progression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Death of Connective Tissue Cells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Processing of RNA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Apoptosis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Cell Proliferation of Tumor Cell Lines</a:t>
            </a:r>
          </a:p>
          <a:p>
            <a:pPr algn="r"/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Splicing of RNA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1E10F4-71EF-43DB-9CD8-431F811EB2EF}"/>
              </a:ext>
            </a:extLst>
          </p:cNvPr>
          <p:cNvSpPr txBox="1"/>
          <p:nvPr/>
        </p:nvSpPr>
        <p:spPr>
          <a:xfrm flipH="1">
            <a:off x="3546144" y="8498074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-log(p-value)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53249A-9983-44FC-A47A-893940713C54}"/>
              </a:ext>
            </a:extLst>
          </p:cNvPr>
          <p:cNvSpPr txBox="1"/>
          <p:nvPr/>
        </p:nvSpPr>
        <p:spPr>
          <a:xfrm flipH="1">
            <a:off x="4339932" y="8684405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77C92A-CA67-4CA3-8D0C-B7306C10040F}"/>
              </a:ext>
            </a:extLst>
          </p:cNvPr>
          <p:cNvSpPr txBox="1"/>
          <p:nvPr/>
        </p:nvSpPr>
        <p:spPr>
          <a:xfrm flipH="1">
            <a:off x="5442909" y="8684404"/>
            <a:ext cx="1393467" cy="26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48.4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8FEAF-A81E-437B-B7AC-D436AFFB1737}"/>
              </a:ext>
            </a:extLst>
          </p:cNvPr>
          <p:cNvSpPr txBox="1"/>
          <p:nvPr/>
        </p:nvSpPr>
        <p:spPr>
          <a:xfrm rot="16200000">
            <a:off x="4550593" y="5035424"/>
            <a:ext cx="863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HEPARG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AC1BC8-46EE-4BD0-9C2F-6393DC19C2A8}"/>
              </a:ext>
            </a:extLst>
          </p:cNvPr>
          <p:cNvSpPr txBox="1"/>
          <p:nvPr/>
        </p:nvSpPr>
        <p:spPr>
          <a:xfrm rot="16200000">
            <a:off x="4810499" y="5099834"/>
            <a:ext cx="73129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Arial" panose="020B0604020202020204" pitchFamily="34" charset="0"/>
                <a:cs typeface="Arial" panose="020B0604020202020204" pitchFamily="34" charset="0"/>
              </a:rPr>
              <a:t>HEPG2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33115DA-CF04-439C-8E00-227BBAE9A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2" t="40390" b="6457"/>
          <a:stretch/>
        </p:blipFill>
        <p:spPr>
          <a:xfrm>
            <a:off x="4854545" y="1222859"/>
            <a:ext cx="443986" cy="2898648"/>
          </a:xfrm>
          <a:prstGeom prst="rect">
            <a:avLst/>
          </a:prstGeom>
        </p:spPr>
      </p:pic>
      <p:pic>
        <p:nvPicPr>
          <p:cNvPr id="48" name="Picture 4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BA191DF-8781-4869-BEA3-A94F83E5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7137" r="52202" b="88050"/>
          <a:stretch/>
        </p:blipFill>
        <p:spPr>
          <a:xfrm>
            <a:off x="4539418" y="4185697"/>
            <a:ext cx="1051435" cy="219456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114F17-EFFF-47A3-97D2-C714AD48D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8" t="39355" b="8210"/>
          <a:stretch/>
        </p:blipFill>
        <p:spPr>
          <a:xfrm>
            <a:off x="4865203" y="5516859"/>
            <a:ext cx="455312" cy="2926080"/>
          </a:xfrm>
          <a:prstGeom prst="rect">
            <a:avLst/>
          </a:prstGeom>
        </p:spPr>
      </p:pic>
      <p:pic>
        <p:nvPicPr>
          <p:cNvPr id="52" name="Picture 5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5AD4694-E131-4870-A2CA-BE4B9C1BC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6900" r="44354" b="89087"/>
          <a:stretch/>
        </p:blipFill>
        <p:spPr>
          <a:xfrm>
            <a:off x="4460547" y="8503508"/>
            <a:ext cx="124955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3970</TotalTime>
  <Words>635</Words>
  <Application>Microsoft Office PowerPoint</Application>
  <PresentationFormat>Custom</PresentationFormat>
  <Paragraphs>206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Whirledge, Shannon (NIH/NIEHS) [V]</dc:creator>
  <cp:lastModifiedBy>Whirledge, Shannon</cp:lastModifiedBy>
  <cp:revision>165</cp:revision>
  <dcterms:created xsi:type="dcterms:W3CDTF">2019-03-07T18:44:37Z</dcterms:created>
  <dcterms:modified xsi:type="dcterms:W3CDTF">2020-01-02T21:44:22Z</dcterms:modified>
</cp:coreProperties>
</file>