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6" r:id="rId2"/>
    <p:sldId id="288" r:id="rId3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E1FFE1"/>
    <a:srgbClr val="CCFFCC"/>
    <a:srgbClr val="CCFF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99824" autoAdjust="0"/>
  </p:normalViewPr>
  <p:slideViewPr>
    <p:cSldViewPr>
      <p:cViewPr varScale="1">
        <p:scale>
          <a:sx n="100" d="100"/>
          <a:sy n="100" d="100"/>
        </p:scale>
        <p:origin x="894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E5D30A1-9620-42BF-A6DE-75903CDF7376}" type="datetimeFigureOut">
              <a:rPr lang="ja-JP" altLang="en-US"/>
              <a:pPr>
                <a:defRPr/>
              </a:pPr>
              <a:t>2019/7/31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E550E2A-AA2F-415D-B888-EE50B1B4DB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6800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E8D02-DF97-4C79-8901-1A4A69418302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907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A031-7A53-469F-8E9A-29744A140553}" type="datetimeFigureOut">
              <a:rPr lang="ja-JP" altLang="en-US"/>
              <a:pPr>
                <a:defRPr/>
              </a:pPr>
              <a:t>2019/7/31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00754-587E-4210-89EE-FF1848B11B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323DA-E708-4E69-BC2D-58DCDD081115}" type="datetimeFigureOut">
              <a:rPr lang="ja-JP" altLang="en-US"/>
              <a:pPr>
                <a:defRPr/>
              </a:pPr>
              <a:t>2019/7/31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D7CD5-2259-4A96-A71B-9FA1835EA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3B1C6-10F1-40EC-830C-64E82AB3B1E7}" type="datetimeFigureOut">
              <a:rPr lang="ja-JP" altLang="en-US"/>
              <a:pPr>
                <a:defRPr/>
              </a:pPr>
              <a:t>2019/7/31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4B3E0-872B-4877-A594-8667D74D50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8D0A4-860D-4541-B7D6-19E383D71D54}" type="datetimeFigureOut">
              <a:rPr lang="ja-JP" altLang="en-US"/>
              <a:pPr>
                <a:defRPr/>
              </a:pPr>
              <a:t>2019/7/31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678DC-F85E-41EE-B9FE-3F7E2AC5FB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84D87-33EC-4A4E-86F9-56B7CF5A533B}" type="datetimeFigureOut">
              <a:rPr lang="ja-JP" altLang="en-US"/>
              <a:pPr>
                <a:defRPr/>
              </a:pPr>
              <a:t>2019/7/31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53916-0AC9-47E3-98C8-7437253A37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AD228-3EFD-4402-98CF-A823C00E8888}" type="datetimeFigureOut">
              <a:rPr lang="ja-JP" altLang="en-US"/>
              <a:pPr>
                <a:defRPr/>
              </a:pPr>
              <a:t>2019/7/31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5E341-BDA3-4F0D-B3DD-02D8C0493E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69DDC-F22E-4B5F-80C2-AA309539F76F}" type="datetimeFigureOut">
              <a:rPr lang="ja-JP" altLang="en-US"/>
              <a:pPr>
                <a:defRPr/>
              </a:pPr>
              <a:t>2019/7/31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4FDF5-326A-43D2-877D-71707A3956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40821-2FC2-4387-98DF-3448FCD0ED08}" type="datetimeFigureOut">
              <a:rPr lang="ja-JP" altLang="en-US"/>
              <a:pPr>
                <a:defRPr/>
              </a:pPr>
              <a:t>2019/7/31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FA21A-CB84-41B4-8E6F-C65523F93E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6432-F0A3-4ABA-B28C-45E1AEB0A7DD}" type="datetimeFigureOut">
              <a:rPr lang="ja-JP" altLang="en-US"/>
              <a:pPr>
                <a:defRPr/>
              </a:pPr>
              <a:t>2019/7/31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BEE09-9B55-4BF2-A995-6E56F3BE4B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3D895-9CA6-4932-AF59-569DD2327125}" type="datetimeFigureOut">
              <a:rPr lang="ja-JP" altLang="en-US"/>
              <a:pPr>
                <a:defRPr/>
              </a:pPr>
              <a:t>2019/7/31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BEFC2-E61B-4828-B1CA-EEE0E2FF6D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FD03F-23DF-4D68-A400-79CB3232245C}" type="datetimeFigureOut">
              <a:rPr lang="ja-JP" altLang="en-US"/>
              <a:pPr>
                <a:defRPr/>
              </a:pPr>
              <a:t>2019/7/31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DB8DE-109C-46E4-A15D-5FFB9B45DA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B4A3C62-6105-499D-B023-92D0DD70338C}" type="datetimeFigureOut">
              <a:rPr lang="ja-JP" altLang="en-US"/>
              <a:pPr>
                <a:defRPr/>
              </a:pPr>
              <a:t>2019/7/31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0E27A19-DF5B-4875-B526-0B273E1B45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29323" y="381668"/>
            <a:ext cx="7545840" cy="5581840"/>
            <a:chOff x="1529323" y="447770"/>
            <a:chExt cx="7545840" cy="5581840"/>
          </a:xfrm>
        </p:grpSpPr>
        <p:sp>
          <p:nvSpPr>
            <p:cNvPr id="21" name="テキスト ボックス 3"/>
            <p:cNvSpPr txBox="1">
              <a:spLocks noChangeArrowheads="1"/>
            </p:cNvSpPr>
            <p:nvPr/>
          </p:nvSpPr>
          <p:spPr bwMode="auto">
            <a:xfrm>
              <a:off x="4104402" y="3364832"/>
              <a:ext cx="3312000" cy="432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indent="93663">
                <a:lnSpc>
                  <a:spcPct val="120000"/>
                </a:lnSpc>
              </a:pP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Missing </a:t>
              </a:r>
              <a:r>
                <a:rPr lang="en-US" altLang="ja-JP" sz="1600" dirty="0">
                  <a:latin typeface="+mn-lt"/>
                  <a:cs typeface="Times New Roman" pitchFamily="18" charset="0"/>
                </a:rPr>
                <a:t>baseline profiles </a:t>
              </a: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values (</a:t>
              </a:r>
              <a:r>
                <a:rPr lang="en-US" altLang="ja-JP" sz="1600" dirty="0">
                  <a:latin typeface="+mn-lt"/>
                  <a:cs typeface="Times New Roman" pitchFamily="18" charset="0"/>
                </a:rPr>
                <a:t>n = </a:t>
              </a: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6)</a:t>
              </a:r>
              <a:endParaRPr lang="en-US" altLang="ja-JP" sz="16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42" name="テキスト ボックス 3"/>
            <p:cNvSpPr txBox="1">
              <a:spLocks noChangeArrowheads="1"/>
            </p:cNvSpPr>
            <p:nvPr/>
          </p:nvSpPr>
          <p:spPr bwMode="auto">
            <a:xfrm>
              <a:off x="4107067" y="1938040"/>
              <a:ext cx="2340000" cy="432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indent="93663">
                <a:lnSpc>
                  <a:spcPct val="120000"/>
                </a:lnSpc>
              </a:pP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Malignant disease </a:t>
              </a:r>
              <a:r>
                <a:rPr lang="en-US" altLang="ja-JP" sz="1600" dirty="0">
                  <a:latin typeface="+mn-lt"/>
                  <a:cs typeface="Times New Roman" pitchFamily="18" charset="0"/>
                </a:rPr>
                <a:t>(n = </a:t>
              </a: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22)</a:t>
              </a:r>
              <a:endParaRPr lang="en-US" altLang="ja-JP" sz="16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36" name="テキスト ボックス 3"/>
            <p:cNvSpPr txBox="1">
              <a:spLocks noChangeArrowheads="1"/>
            </p:cNvSpPr>
            <p:nvPr/>
          </p:nvSpPr>
          <p:spPr bwMode="auto">
            <a:xfrm>
              <a:off x="4104125" y="2670820"/>
              <a:ext cx="2664000" cy="432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indent="93663">
                <a:lnSpc>
                  <a:spcPct val="120000"/>
                </a:lnSpc>
              </a:pP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Acute severe infection </a:t>
              </a:r>
              <a:r>
                <a:rPr lang="en-US" altLang="ja-JP" sz="1600" dirty="0">
                  <a:latin typeface="+mn-lt"/>
                  <a:cs typeface="Times New Roman" pitchFamily="18" charset="0"/>
                </a:rPr>
                <a:t>(n = </a:t>
              </a: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16)</a:t>
              </a:r>
              <a:endParaRPr lang="en-US" altLang="ja-JP" sz="16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4" name="テキスト ボックス 3"/>
            <p:cNvSpPr txBox="1">
              <a:spLocks noChangeArrowheads="1"/>
            </p:cNvSpPr>
            <p:nvPr/>
          </p:nvSpPr>
          <p:spPr bwMode="auto">
            <a:xfrm>
              <a:off x="1529323" y="447770"/>
              <a:ext cx="5940000" cy="432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noAutofit/>
            </a:bodyPr>
            <a:lstStyle/>
            <a:p>
              <a:pPr algn="ctr"/>
              <a:r>
                <a:rPr lang="en-US" altLang="ja-JP" sz="1600" dirty="0">
                  <a:latin typeface="+mn-lt"/>
                  <a:cs typeface="Times New Roman" pitchFamily="18" charset="0"/>
                </a:rPr>
                <a:t>Adult </a:t>
              </a: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patients with diabetes receiving chronic hemodialysis  </a:t>
              </a:r>
              <a:r>
                <a:rPr lang="en-US" altLang="ja-JP" sz="1600" dirty="0">
                  <a:latin typeface="+mn-lt"/>
                  <a:cs typeface="Times New Roman" pitchFamily="18" charset="0"/>
                </a:rPr>
                <a:t>(n = </a:t>
              </a: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97</a:t>
              </a:r>
              <a:r>
                <a:rPr lang="en-US" altLang="ja-JP" sz="1600" dirty="0">
                  <a:latin typeface="+mn-lt"/>
                  <a:cs typeface="Times New Roman" pitchFamily="18" charset="0"/>
                </a:rPr>
                <a:t>2</a:t>
              </a: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)</a:t>
              </a:r>
              <a:r>
                <a:rPr lang="ja-JP" altLang="en-US" sz="1600" dirty="0">
                  <a:latin typeface="+mn-lt"/>
                  <a:cs typeface="Times New Roman" pitchFamily="18" charset="0"/>
                </a:rPr>
                <a:t>　</a:t>
              </a:r>
            </a:p>
          </p:txBody>
        </p:sp>
        <p:sp>
          <p:nvSpPr>
            <p:cNvPr id="19" name="テキスト ボックス 3"/>
            <p:cNvSpPr txBox="1">
              <a:spLocks noChangeArrowheads="1"/>
            </p:cNvSpPr>
            <p:nvPr/>
          </p:nvSpPr>
          <p:spPr bwMode="auto">
            <a:xfrm>
              <a:off x="3239012" y="5597610"/>
              <a:ext cx="2520000" cy="432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noAutofit/>
            </a:bodyPr>
            <a:lstStyle/>
            <a:p>
              <a:pPr indent="93663" algn="ctr">
                <a:lnSpc>
                  <a:spcPct val="120000"/>
                </a:lnSpc>
              </a:pP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Analyzed patients  </a:t>
              </a:r>
              <a:r>
                <a:rPr lang="en-US" altLang="ja-JP" sz="1600" dirty="0">
                  <a:latin typeface="+mn-lt"/>
                  <a:cs typeface="Times New Roman" pitchFamily="18" charset="0"/>
                </a:rPr>
                <a:t>(n = </a:t>
              </a: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841)</a:t>
              </a:r>
              <a:endParaRPr lang="en-US" altLang="ja-JP" sz="1600" dirty="0">
                <a:latin typeface="+mn-lt"/>
                <a:cs typeface="Times New Roman" pitchFamily="18" charset="0"/>
              </a:endParaRPr>
            </a:p>
          </p:txBody>
        </p:sp>
        <p:cxnSp>
          <p:nvCxnSpPr>
            <p:cNvPr id="6" name="直線矢印コネクタ 5"/>
            <p:cNvCxnSpPr/>
            <p:nvPr/>
          </p:nvCxnSpPr>
          <p:spPr bwMode="auto">
            <a:xfrm rot="5400000">
              <a:off x="1287618" y="3236949"/>
              <a:ext cx="4716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 bwMode="auto">
            <a:xfrm>
              <a:off x="3639871" y="1437118"/>
              <a:ext cx="359999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3"/>
            <p:cNvSpPr txBox="1">
              <a:spLocks noChangeArrowheads="1"/>
            </p:cNvSpPr>
            <p:nvPr/>
          </p:nvSpPr>
          <p:spPr bwMode="auto">
            <a:xfrm>
              <a:off x="4107163" y="1216133"/>
              <a:ext cx="4968000" cy="432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noAutofit/>
            </a:bodyPr>
            <a:lstStyle/>
            <a:p>
              <a:pPr indent="93663"/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Dialysis vintage</a:t>
              </a:r>
              <a:r>
                <a:rPr lang="ja-JP" altLang="en-US" sz="1600" dirty="0">
                  <a:latin typeface="+mn-lt"/>
                  <a:cs typeface="Times New Roman" pitchFamily="18" charset="0"/>
                </a:rPr>
                <a:t> </a:t>
              </a: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of less than 6 months or unknown (n </a:t>
              </a:r>
              <a:r>
                <a:rPr lang="en-US" altLang="ja-JP" sz="1600" dirty="0">
                  <a:latin typeface="+mn-lt"/>
                  <a:cs typeface="Times New Roman" pitchFamily="18" charset="0"/>
                </a:rPr>
                <a:t>= </a:t>
              </a: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40)</a:t>
              </a:r>
              <a:endParaRPr lang="en-US" altLang="ja-JP" sz="1600" dirty="0">
                <a:latin typeface="+mn-lt"/>
                <a:cs typeface="Times New Roman" pitchFamily="18" charset="0"/>
              </a:endParaRPr>
            </a:p>
          </p:txBody>
        </p:sp>
        <p:cxnSp>
          <p:nvCxnSpPr>
            <p:cNvPr id="17" name="直線矢印コネクタ 16"/>
            <p:cNvCxnSpPr/>
            <p:nvPr/>
          </p:nvCxnSpPr>
          <p:spPr bwMode="auto">
            <a:xfrm>
              <a:off x="3627526" y="2159381"/>
              <a:ext cx="360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3"/>
            <p:cNvSpPr txBox="1">
              <a:spLocks noChangeArrowheads="1"/>
            </p:cNvSpPr>
            <p:nvPr/>
          </p:nvSpPr>
          <p:spPr bwMode="auto">
            <a:xfrm>
              <a:off x="4104958" y="4093162"/>
              <a:ext cx="1872000" cy="432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indent="93663">
                <a:lnSpc>
                  <a:spcPct val="120000"/>
                </a:lnSpc>
              </a:pP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Liver cirrhosis (n </a:t>
              </a:r>
              <a:r>
                <a:rPr lang="en-US" altLang="ja-JP" sz="1600" dirty="0">
                  <a:latin typeface="+mn-lt"/>
                  <a:cs typeface="Times New Roman" pitchFamily="18" charset="0"/>
                </a:rPr>
                <a:t>= 7</a:t>
              </a: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)</a:t>
              </a:r>
              <a:endParaRPr lang="en-US" altLang="ja-JP" sz="1600" dirty="0">
                <a:latin typeface="+mn-lt"/>
                <a:cs typeface="Times New Roman" pitchFamily="18" charset="0"/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 bwMode="auto">
            <a:xfrm>
              <a:off x="3654874" y="2876072"/>
              <a:ext cx="351551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3"/>
            <p:cNvSpPr txBox="1">
              <a:spLocks noChangeArrowheads="1"/>
            </p:cNvSpPr>
            <p:nvPr/>
          </p:nvSpPr>
          <p:spPr bwMode="auto">
            <a:xfrm>
              <a:off x="4107425" y="4813242"/>
              <a:ext cx="2016000" cy="432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indent="93663">
                <a:lnSpc>
                  <a:spcPct val="120000"/>
                </a:lnSpc>
              </a:pPr>
              <a:r>
                <a:rPr lang="en-US" altLang="ja-JP" sz="1600" dirty="0" err="1" smtClean="0">
                  <a:latin typeface="+mn-lt"/>
                  <a:cs typeface="Times New Roman" pitchFamily="18" charset="0"/>
                </a:rPr>
                <a:t>Dysthyroidism</a:t>
              </a: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 </a:t>
              </a:r>
              <a:r>
                <a:rPr lang="en-US" altLang="ja-JP" sz="1600" dirty="0">
                  <a:latin typeface="+mn-lt"/>
                  <a:cs typeface="Times New Roman" pitchFamily="18" charset="0"/>
                </a:rPr>
                <a:t>(n = </a:t>
              </a:r>
              <a:r>
                <a:rPr lang="en-US" altLang="ja-JP" sz="1600" dirty="0" smtClean="0">
                  <a:latin typeface="+mn-lt"/>
                  <a:cs typeface="Times New Roman" pitchFamily="18" charset="0"/>
                </a:rPr>
                <a:t>40)</a:t>
              </a:r>
              <a:endParaRPr lang="en-US" altLang="ja-JP" sz="1600" dirty="0">
                <a:latin typeface="+mn-lt"/>
                <a:cs typeface="Times New Roman" pitchFamily="18" charset="0"/>
              </a:endParaRPr>
            </a:p>
          </p:txBody>
        </p:sp>
        <p:cxnSp>
          <p:nvCxnSpPr>
            <p:cNvPr id="35" name="直線矢印コネクタ 34"/>
            <p:cNvCxnSpPr/>
            <p:nvPr/>
          </p:nvCxnSpPr>
          <p:spPr bwMode="auto">
            <a:xfrm>
              <a:off x="3648715" y="4316222"/>
              <a:ext cx="359999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/>
            <p:nvPr/>
          </p:nvCxnSpPr>
          <p:spPr bwMode="auto">
            <a:xfrm>
              <a:off x="3644671" y="5035161"/>
              <a:ext cx="360003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/>
            <p:nvPr/>
          </p:nvCxnSpPr>
          <p:spPr bwMode="auto">
            <a:xfrm>
              <a:off x="3647015" y="3595001"/>
              <a:ext cx="360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テキスト ボックス 3"/>
          <p:cNvSpPr txBox="1">
            <a:spLocks noChangeArrowheads="1"/>
          </p:cNvSpPr>
          <p:nvPr/>
        </p:nvSpPr>
        <p:spPr bwMode="auto">
          <a:xfrm>
            <a:off x="8501712" y="0"/>
            <a:ext cx="1404000" cy="21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indent="93663" algn="ctr">
              <a:lnSpc>
                <a:spcPct val="120000"/>
              </a:lnSpc>
            </a:pPr>
            <a:r>
              <a:rPr lang="en-US" altLang="ja-JP" sz="1000" dirty="0" smtClean="0">
                <a:latin typeface="Times New Roman" pitchFamily="18" charset="0"/>
                <a:cs typeface="Times New Roman" pitchFamily="18" charset="0"/>
              </a:rPr>
              <a:t>Supplementary Figure </a:t>
            </a:r>
            <a:r>
              <a:rPr lang="en-US" altLang="ja-JP" sz="1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50922" y="6243334"/>
            <a:ext cx="3430270" cy="44215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 diagram of the study population</a:t>
            </a:r>
          </a:p>
        </p:txBody>
      </p:sp>
    </p:spTree>
    <p:extLst>
      <p:ext uri="{BB962C8B-B14F-4D97-AF65-F5344CB8AC3E}">
        <p14:creationId xmlns:p14="http://schemas.microsoft.com/office/powerpoint/2010/main" val="151644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3"/>
          <p:cNvSpPr txBox="1">
            <a:spLocks noChangeArrowheads="1"/>
          </p:cNvSpPr>
          <p:nvPr/>
        </p:nvSpPr>
        <p:spPr bwMode="auto">
          <a:xfrm>
            <a:off x="8501712" y="0"/>
            <a:ext cx="1404000" cy="21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indent="93663" algn="ctr">
              <a:lnSpc>
                <a:spcPct val="120000"/>
              </a:lnSpc>
            </a:pPr>
            <a:r>
              <a:rPr lang="en-US" altLang="ja-JP" sz="1000" dirty="0" smtClean="0">
                <a:latin typeface="Times New Roman" pitchFamily="18" charset="0"/>
                <a:cs typeface="Times New Roman" pitchFamily="18" charset="0"/>
              </a:rPr>
              <a:t>Supplementary Figure 2</a:t>
            </a:r>
            <a:endParaRPr lang="en-US" altLang="ja-JP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573888" y="6006193"/>
            <a:ext cx="8772395" cy="745397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Multivariable-adjusted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restricted cubic spline curves (95% 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confidence interval)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association between 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 glycated albumin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(A-C) or 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hemoglobin A1c levels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(D-F) and each endpoint. Reference: median of 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glycated albumin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20.8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 or 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hemoglobin A1c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(6.2 %).</a:t>
            </a:r>
            <a:endParaRPr lang="en-US" altLang="ja-JP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58" y="364754"/>
            <a:ext cx="8632684" cy="563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8274</TotalTime>
  <Words>131</Words>
  <Application>Microsoft Office PowerPoint</Application>
  <PresentationFormat>A4 210 x 297 mm</PresentationFormat>
  <Paragraphs>13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透析室</dc:creator>
  <cp:lastModifiedBy>透析室</cp:lastModifiedBy>
  <cp:revision>2573</cp:revision>
  <dcterms:created xsi:type="dcterms:W3CDTF">2011-03-06T06:49:28Z</dcterms:created>
  <dcterms:modified xsi:type="dcterms:W3CDTF">2019-07-31T11:12:26Z</dcterms:modified>
</cp:coreProperties>
</file>