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7" r:id="rId2"/>
    <p:sldId id="264" r:id="rId3"/>
    <p:sldId id="265" r:id="rId4"/>
    <p:sldId id="266" r:id="rId5"/>
    <p:sldId id="267" r:id="rId6"/>
    <p:sldId id="268" r:id="rId7"/>
    <p:sldId id="270" r:id="rId8"/>
    <p:sldId id="272" r:id="rId9"/>
    <p:sldId id="274" r:id="rId10"/>
    <p:sldId id="278" r:id="rId11"/>
    <p:sldId id="275" r:id="rId12"/>
    <p:sldId id="276" r:id="rId13"/>
    <p:sldId id="279" r:id="rId14"/>
    <p:sldId id="28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01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Supplementary for Western Blot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98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34975" y="2299905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Supplementary for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Methods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9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3528" y="255994"/>
            <a:ext cx="82311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Supplement</a:t>
            </a:r>
          </a:p>
          <a:p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LC-MS/MS Analysis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tryptic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peptides were dissolved in 0.1% formic acid (solvent A), directly loaded onto a home-made reversed-phase analytical column. The gradient was comprised of an increase from 7% to 25% solvent B (0.1% formic acid in 90% acetonitrile) over 40 min, 25% to 36% in 12 min and climbing to 80% in 4 min then holding at 80% for the last 4 min, all at a constant flow rate of 400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/min on an EASY-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nLC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1000 UPLC system. The peptides were subjected to NSI source followed by tandem mass spectrometry (MS/MS) in Q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ExactiveTM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Plus (Thermo) coupled online to the UPLC. The electrospray voltage applied was 2.0 kV. The m/z scan range was 350 to 1150 for full scan, and intact peptides were detected in 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Orbitrap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at a resolution of 70,000. Peptides were then selected for MS/MS using NCE setting as 27 and the fragments were detected in 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Orbitrap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at a resolution of 17,500. A data-independent procedure that alternated between one MS scan followed by 20 MS/MS scans. Automatic gain control (AGC) was set at 3E6 for full MS and 1E5 for MS/MS. The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maxumum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IT was set at 50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for full MS and 130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for MS/MS. The isolation window for MS/MS was set at 1.6 m/z. The peptide was identified by its second-order spectrum and quantified by its intensity. FDR was adjusted to &lt; 1% and minimum score for modified peptides was set &gt; 40.And The mass error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ppm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need to be within 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74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2763" y="980728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Methods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Supplement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Analysis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resulting MS data were processed using Skyline (v.3.6). Peptide settings: enzyme was set as Trypsin [KR/P], Max missed cleavage set as 0. The peptide length was set as 7-25, Variable modification was set as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Carbamidomethyl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Cys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Transition settings: precursor charges were set as 2, 3, ion charges were set as 1, ion types were set as b, y. The product ions were set as from ion 3 to last ion, the ion match tolerance was set as 0.02 Da.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/>
              <a:t>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406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Supplementary for PRM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60676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832"/>
            <a:ext cx="8598420" cy="564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368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3" y="464964"/>
            <a:ext cx="8471062" cy="591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6" y="244397"/>
            <a:ext cx="8632423" cy="62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6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2678" y="2060953"/>
            <a:ext cx="816610" cy="3672596"/>
            <a:chOff x="107" y="2964"/>
            <a:chExt cx="1286" cy="3164"/>
          </a:xfrm>
        </p:grpSpPr>
        <p:grpSp>
          <p:nvGrpSpPr>
            <p:cNvPr id="5" name="组合 4"/>
            <p:cNvGrpSpPr/>
            <p:nvPr/>
          </p:nvGrpSpPr>
          <p:grpSpPr>
            <a:xfrm>
              <a:off x="199" y="5645"/>
              <a:ext cx="1134" cy="483"/>
              <a:chOff x="186" y="8833"/>
              <a:chExt cx="1134" cy="534"/>
            </a:xfrm>
          </p:grpSpPr>
          <p:cxnSp>
            <p:nvCxnSpPr>
              <p:cNvPr id="30" name="直接箭头连接符 29"/>
              <p:cNvCxnSpPr/>
              <p:nvPr/>
            </p:nvCxnSpPr>
            <p:spPr>
              <a:xfrm>
                <a:off x="720" y="8962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文本框 50"/>
              <p:cNvSpPr txBox="1"/>
              <p:nvPr/>
            </p:nvSpPr>
            <p:spPr>
              <a:xfrm>
                <a:off x="186" y="8833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12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92" y="5197"/>
              <a:ext cx="1134" cy="483"/>
              <a:chOff x="186" y="8850"/>
              <a:chExt cx="1134" cy="534"/>
            </a:xfrm>
          </p:grpSpPr>
          <p:cxnSp>
            <p:nvCxnSpPr>
              <p:cNvPr id="28" name="直接箭头连接符 27"/>
              <p:cNvCxnSpPr/>
              <p:nvPr/>
            </p:nvCxnSpPr>
            <p:spPr>
              <a:xfrm>
                <a:off x="720" y="8962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文本框 70"/>
              <p:cNvSpPr txBox="1"/>
              <p:nvPr/>
            </p:nvSpPr>
            <p:spPr>
              <a:xfrm>
                <a:off x="186" y="8850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17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99" y="4514"/>
              <a:ext cx="1134" cy="483"/>
              <a:chOff x="186" y="8853"/>
              <a:chExt cx="1134" cy="534"/>
            </a:xfrm>
          </p:grpSpPr>
          <p:cxnSp>
            <p:nvCxnSpPr>
              <p:cNvPr id="26" name="直接箭头连接符 25"/>
              <p:cNvCxnSpPr/>
              <p:nvPr/>
            </p:nvCxnSpPr>
            <p:spPr>
              <a:xfrm>
                <a:off x="720" y="8962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文本框 73"/>
              <p:cNvSpPr txBox="1"/>
              <p:nvPr/>
            </p:nvSpPr>
            <p:spPr>
              <a:xfrm>
                <a:off x="186" y="8853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26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99" y="4142"/>
              <a:ext cx="1134" cy="483"/>
              <a:chOff x="186" y="8572"/>
              <a:chExt cx="1134" cy="534"/>
            </a:xfrm>
          </p:grpSpPr>
          <p:cxnSp>
            <p:nvCxnSpPr>
              <p:cNvPr id="24" name="直接箭头连接符 23"/>
              <p:cNvCxnSpPr/>
              <p:nvPr/>
            </p:nvCxnSpPr>
            <p:spPr>
              <a:xfrm>
                <a:off x="720" y="8698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文本框 76"/>
              <p:cNvSpPr txBox="1"/>
              <p:nvPr/>
            </p:nvSpPr>
            <p:spPr>
              <a:xfrm>
                <a:off x="186" y="8572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34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40" y="3832"/>
              <a:ext cx="1086" cy="483"/>
              <a:chOff x="234" y="8593"/>
              <a:chExt cx="1086" cy="534"/>
            </a:xfrm>
          </p:grpSpPr>
          <p:cxnSp>
            <p:nvCxnSpPr>
              <p:cNvPr id="22" name="直接箭头连接符 21"/>
              <p:cNvCxnSpPr/>
              <p:nvPr/>
            </p:nvCxnSpPr>
            <p:spPr>
              <a:xfrm>
                <a:off x="720" y="8698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文本框 79"/>
              <p:cNvSpPr txBox="1"/>
              <p:nvPr/>
            </p:nvSpPr>
            <p:spPr>
              <a:xfrm>
                <a:off x="234" y="8593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43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40" y="3598"/>
              <a:ext cx="1093" cy="483"/>
              <a:chOff x="227" y="8694"/>
              <a:chExt cx="1093" cy="534"/>
            </a:xfrm>
          </p:grpSpPr>
          <p:cxnSp>
            <p:nvCxnSpPr>
              <p:cNvPr id="20" name="直接箭头连接符 19"/>
              <p:cNvCxnSpPr/>
              <p:nvPr/>
            </p:nvCxnSpPr>
            <p:spPr>
              <a:xfrm>
                <a:off x="720" y="8830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文本框 82"/>
              <p:cNvSpPr txBox="1"/>
              <p:nvPr/>
            </p:nvSpPr>
            <p:spPr>
              <a:xfrm>
                <a:off x="227" y="8694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55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40" y="3374"/>
              <a:ext cx="1093" cy="483"/>
              <a:chOff x="227" y="8813"/>
              <a:chExt cx="1093" cy="534"/>
            </a:xfrm>
          </p:grpSpPr>
          <p:cxnSp>
            <p:nvCxnSpPr>
              <p:cNvPr id="18" name="直接箭头连接符 17"/>
              <p:cNvCxnSpPr/>
              <p:nvPr/>
            </p:nvCxnSpPr>
            <p:spPr>
              <a:xfrm>
                <a:off x="720" y="8962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文本框 85"/>
              <p:cNvSpPr txBox="1"/>
              <p:nvPr/>
            </p:nvSpPr>
            <p:spPr>
              <a:xfrm>
                <a:off x="227" y="8813"/>
                <a:ext cx="650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72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20" y="3157"/>
              <a:ext cx="1120" cy="483"/>
              <a:chOff x="200" y="8872"/>
              <a:chExt cx="1120" cy="534"/>
            </a:xfrm>
          </p:grpSpPr>
          <p:cxnSp>
            <p:nvCxnSpPr>
              <p:cNvPr id="16" name="直接箭头连接符 15"/>
              <p:cNvCxnSpPr/>
              <p:nvPr/>
            </p:nvCxnSpPr>
            <p:spPr>
              <a:xfrm>
                <a:off x="720" y="9023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文本框 88"/>
              <p:cNvSpPr txBox="1"/>
              <p:nvPr/>
            </p:nvSpPr>
            <p:spPr>
              <a:xfrm>
                <a:off x="200" y="8872"/>
                <a:ext cx="783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/>
                  <a:t>95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7" y="2964"/>
              <a:ext cx="1286" cy="483"/>
              <a:chOff x="101" y="8933"/>
              <a:chExt cx="1286" cy="534"/>
            </a:xfrm>
          </p:grpSpPr>
          <p:cxnSp>
            <p:nvCxnSpPr>
              <p:cNvPr id="14" name="直接箭头连接符 13"/>
              <p:cNvCxnSpPr/>
              <p:nvPr/>
            </p:nvCxnSpPr>
            <p:spPr>
              <a:xfrm>
                <a:off x="787" y="9069"/>
                <a:ext cx="6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文本框 91"/>
              <p:cNvSpPr txBox="1"/>
              <p:nvPr/>
            </p:nvSpPr>
            <p:spPr>
              <a:xfrm>
                <a:off x="101" y="8933"/>
                <a:ext cx="783" cy="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110</a:t>
                </a: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31" y="1587850"/>
            <a:ext cx="6929579" cy="4482312"/>
          </a:xfrm>
          <a:prstGeom prst="rect">
            <a:avLst/>
          </a:prstGeom>
        </p:spPr>
      </p:pic>
      <p:sp>
        <p:nvSpPr>
          <p:cNvPr id="33" name="文本框 46"/>
          <p:cNvSpPr txBox="1"/>
          <p:nvPr/>
        </p:nvSpPr>
        <p:spPr>
          <a:xfrm>
            <a:off x="8028384" y="2204864"/>
            <a:ext cx="10081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sym typeface="+mn-ea"/>
              </a:rPr>
              <a:t>ATG7</a:t>
            </a:r>
          </a:p>
        </p:txBody>
      </p:sp>
      <p:sp>
        <p:nvSpPr>
          <p:cNvPr id="34" name="文本框 43"/>
          <p:cNvSpPr txBox="1"/>
          <p:nvPr/>
        </p:nvSpPr>
        <p:spPr>
          <a:xfrm>
            <a:off x="2640984" y="1052736"/>
            <a:ext cx="878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HeLa</a:t>
            </a:r>
            <a:endParaRPr lang="en-US" altLang="zh-CN" sz="2000" b="1" dirty="0"/>
          </a:p>
        </p:txBody>
      </p:sp>
      <p:sp>
        <p:nvSpPr>
          <p:cNvPr id="35" name="文本框 44"/>
          <p:cNvSpPr txBox="1"/>
          <p:nvPr/>
        </p:nvSpPr>
        <p:spPr>
          <a:xfrm>
            <a:off x="5868144" y="1052736"/>
            <a:ext cx="781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SiHa</a:t>
            </a:r>
            <a:endParaRPr lang="en-US" altLang="zh-CN" sz="2000" b="1" dirty="0"/>
          </a:p>
        </p:txBody>
      </p:sp>
      <p:cxnSp>
        <p:nvCxnSpPr>
          <p:cNvPr id="44" name="直接箭头连接符 43"/>
          <p:cNvCxnSpPr/>
          <p:nvPr/>
        </p:nvCxnSpPr>
        <p:spPr>
          <a:xfrm flipH="1" flipV="1">
            <a:off x="7596336" y="2420888"/>
            <a:ext cx="403225" cy="127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标题 1"/>
          <p:cNvSpPr>
            <a:spLocks noGrp="1"/>
          </p:cNvSpPr>
          <p:nvPr/>
        </p:nvSpPr>
        <p:spPr>
          <a:xfrm>
            <a:off x="6948264" y="6183079"/>
            <a:ext cx="1266825" cy="342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5D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文本框 42"/>
          <p:cNvSpPr txBox="1"/>
          <p:nvPr/>
        </p:nvSpPr>
        <p:spPr>
          <a:xfrm rot="16200000">
            <a:off x="1728950" y="2927735"/>
            <a:ext cx="92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Control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文本框 42"/>
          <p:cNvSpPr txBox="1"/>
          <p:nvPr/>
        </p:nvSpPr>
        <p:spPr>
          <a:xfrm rot="16200000">
            <a:off x="2457763" y="3430069"/>
            <a:ext cx="192486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Ast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. +DCP1AsiRNA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文本框 42"/>
          <p:cNvSpPr txBox="1"/>
          <p:nvPr/>
        </p:nvSpPr>
        <p:spPr>
          <a:xfrm rot="16200000">
            <a:off x="2460301" y="2804396"/>
            <a:ext cx="52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Ast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文本框 42"/>
          <p:cNvSpPr txBox="1"/>
          <p:nvPr/>
        </p:nvSpPr>
        <p:spPr>
          <a:xfrm rot="16200000">
            <a:off x="3018634" y="3439427"/>
            <a:ext cx="208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Ast.+TMSB4XsiRNA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文本框 42"/>
          <p:cNvSpPr txBox="1"/>
          <p:nvPr/>
        </p:nvSpPr>
        <p:spPr>
          <a:xfrm rot="16200000">
            <a:off x="4857242" y="2855727"/>
            <a:ext cx="92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Control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文本框 42"/>
          <p:cNvSpPr txBox="1"/>
          <p:nvPr/>
        </p:nvSpPr>
        <p:spPr>
          <a:xfrm rot="16200000">
            <a:off x="5586055" y="3358061"/>
            <a:ext cx="192486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Ast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. +DCP1AsiRNA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文本框 42"/>
          <p:cNvSpPr txBox="1"/>
          <p:nvPr/>
        </p:nvSpPr>
        <p:spPr>
          <a:xfrm rot="16200000">
            <a:off x="5588593" y="2732388"/>
            <a:ext cx="52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Ast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文本框 42"/>
          <p:cNvSpPr txBox="1"/>
          <p:nvPr/>
        </p:nvSpPr>
        <p:spPr>
          <a:xfrm rot="16200000">
            <a:off x="6146926" y="3367419"/>
            <a:ext cx="208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  <a:sym typeface="+mn-ea"/>
              </a:rPr>
              <a:t>Ast.+TMSB4XsiRNA</a:t>
            </a:r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1351026" y="1483514"/>
            <a:ext cx="3095741" cy="1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4716619" y="1483514"/>
            <a:ext cx="3095741" cy="1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84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" y="576263"/>
            <a:ext cx="8895647" cy="587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32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7350"/>
            <a:ext cx="9017000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8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79438"/>
            <a:ext cx="8828087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61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3" y="607777"/>
            <a:ext cx="8770783" cy="56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0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147</Words>
  <Application>Microsoft Office PowerPoint</Application>
  <PresentationFormat>全屏显示(4:3)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Supplementary for Western Blot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Supplementary for Methods</vt:lpstr>
      <vt:lpstr>PowerPoint 演示文稿</vt:lpstr>
      <vt:lpstr>PowerPoint 演示文稿</vt:lpstr>
      <vt:lpstr>Supplementary for PRM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Xia</cp:lastModifiedBy>
  <cp:revision>38</cp:revision>
  <dcterms:created xsi:type="dcterms:W3CDTF">2019-11-20T08:04:00Z</dcterms:created>
  <dcterms:modified xsi:type="dcterms:W3CDTF">2020-02-26T12:46:13Z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