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96" r:id="rId2"/>
    <p:sldId id="297" r:id="rId3"/>
    <p:sldId id="298" r:id="rId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3CC"/>
    <a:srgbClr val="FF5050"/>
    <a:srgbClr val="F2F2F2"/>
    <a:srgbClr val="FF99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1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A3E11-A9D1-4957-9197-80B6589385CC}" type="datetimeFigureOut">
              <a:rPr kumimoji="1" lang="ja-JP" altLang="en-US" smtClean="0"/>
              <a:t>2020/3/20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3A6988-CDDA-4B54-8393-1E3FF5BC66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115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0569-2231-47DC-B878-F92184B3A97A}" type="datetimeFigureOut">
              <a:rPr kumimoji="1" lang="ja-JP" altLang="en-US" smtClean="0"/>
              <a:t>2020/3/20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35EB-EDFA-4D40-BEA9-8F0AFEE5E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87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0569-2231-47DC-B878-F92184B3A97A}" type="datetimeFigureOut">
              <a:rPr kumimoji="1" lang="ja-JP" altLang="en-US" smtClean="0"/>
              <a:t>2020/3/20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35EB-EDFA-4D40-BEA9-8F0AFEE5E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2191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0569-2231-47DC-B878-F92184B3A97A}" type="datetimeFigureOut">
              <a:rPr kumimoji="1" lang="ja-JP" altLang="en-US" smtClean="0"/>
              <a:t>2020/3/20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35EB-EDFA-4D40-BEA9-8F0AFEE5E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17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0569-2231-47DC-B878-F92184B3A97A}" type="datetimeFigureOut">
              <a:rPr kumimoji="1" lang="ja-JP" altLang="en-US" smtClean="0"/>
              <a:t>2020/3/20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35EB-EDFA-4D40-BEA9-8F0AFEE5E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7587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0569-2231-47DC-B878-F92184B3A97A}" type="datetimeFigureOut">
              <a:rPr kumimoji="1" lang="ja-JP" altLang="en-US" smtClean="0"/>
              <a:t>2020/3/20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35EB-EDFA-4D40-BEA9-8F0AFEE5E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0717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0569-2231-47DC-B878-F92184B3A97A}" type="datetimeFigureOut">
              <a:rPr kumimoji="1" lang="ja-JP" altLang="en-US" smtClean="0"/>
              <a:t>2020/3/20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35EB-EDFA-4D40-BEA9-8F0AFEE5E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125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0569-2231-47DC-B878-F92184B3A97A}" type="datetimeFigureOut">
              <a:rPr kumimoji="1" lang="ja-JP" altLang="en-US" smtClean="0"/>
              <a:t>2020/3/20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35EB-EDFA-4D40-BEA9-8F0AFEE5E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125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0569-2231-47DC-B878-F92184B3A97A}" type="datetimeFigureOut">
              <a:rPr kumimoji="1" lang="ja-JP" altLang="en-US" smtClean="0"/>
              <a:t>2020/3/20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35EB-EDFA-4D40-BEA9-8F0AFEE5E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5669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0569-2231-47DC-B878-F92184B3A97A}" type="datetimeFigureOut">
              <a:rPr kumimoji="1" lang="ja-JP" altLang="en-US" smtClean="0"/>
              <a:t>2020/3/20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35EB-EDFA-4D40-BEA9-8F0AFEE5E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2732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0569-2231-47DC-B878-F92184B3A97A}" type="datetimeFigureOut">
              <a:rPr kumimoji="1" lang="ja-JP" altLang="en-US" smtClean="0"/>
              <a:t>2020/3/20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35EB-EDFA-4D40-BEA9-8F0AFEE5E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868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0569-2231-47DC-B878-F92184B3A97A}" type="datetimeFigureOut">
              <a:rPr kumimoji="1" lang="ja-JP" altLang="en-US" smtClean="0"/>
              <a:t>2020/3/20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35EB-EDFA-4D40-BEA9-8F0AFEE5E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589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10569-2231-47DC-B878-F92184B3A97A}" type="datetimeFigureOut">
              <a:rPr kumimoji="1" lang="ja-JP" altLang="en-US" smtClean="0"/>
              <a:t>2020/3/20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935EB-EDFA-4D40-BEA9-8F0AFEE5E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479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>
            <a:extLst>
              <a:ext uri="{FF2B5EF4-FFF2-40B4-BE49-F238E27FC236}">
                <a16:creationId xmlns:a16="http://schemas.microsoft.com/office/drawing/2014/main" id="{EA703A5F-D716-4A7A-9515-1FD367F88DC2}"/>
              </a:ext>
            </a:extLst>
          </p:cNvPr>
          <p:cNvSpPr txBox="1">
            <a:spLocks/>
          </p:cNvSpPr>
          <p:nvPr/>
        </p:nvSpPr>
        <p:spPr>
          <a:xfrm>
            <a:off x="703306" y="2878519"/>
            <a:ext cx="7737389" cy="237722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2400" smtClean="0">
                <a:latin typeface="Arial" panose="020B0604020202020204" pitchFamily="34" charset="0"/>
                <a:cs typeface="Arial" panose="020B0604020202020204" pitchFamily="34" charset="0"/>
              </a:rPr>
              <a:t>Additional Information</a:t>
            </a:r>
            <a:endParaRPr lang="en-US" altLang="ja-JP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altLang="ja-JP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Promoter tools for further development of </a:t>
            </a:r>
            <a:r>
              <a:rPr lang="en-GB" altLang="ja-JP" sz="2000" i="1" dirty="0">
                <a:latin typeface="Arial" panose="020B0604020202020204" pitchFamily="34" charset="0"/>
                <a:cs typeface="Arial" panose="020B0604020202020204" pitchFamily="34" charset="0"/>
              </a:rPr>
              <a:t>Aspergillus </a:t>
            </a:r>
            <a:r>
              <a:rPr lang="en-GB" altLang="ja-JP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oryzae</a:t>
            </a:r>
            <a:r>
              <a:rPr lang="en-GB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GB" altLang="ja-JP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as a platform for fungal secondary metabolite production</a:t>
            </a: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altLang="ja-JP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Maiko Umemura, Kaoru </a:t>
            </a:r>
            <a:r>
              <a:rPr lang="en-US" altLang="ja-JP" sz="1600" dirty="0" err="1">
                <a:latin typeface="Arial" panose="020B0604020202020204" pitchFamily="34" charset="0"/>
                <a:cs typeface="Arial" panose="020B0604020202020204" pitchFamily="34" charset="0"/>
              </a:rPr>
              <a:t>Kuriiwa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, Linh Viet Dao, Tetsuya Okuda, and </a:t>
            </a:r>
            <a:r>
              <a:rPr lang="en-US" altLang="ja-JP" sz="1600" dirty="0" err="1">
                <a:latin typeface="Arial" panose="020B0604020202020204" pitchFamily="34" charset="0"/>
                <a:cs typeface="Arial" panose="020B0604020202020204" pitchFamily="34" charset="0"/>
              </a:rPr>
              <a:t>Goro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dirty="0" err="1">
                <a:latin typeface="Arial" panose="020B0604020202020204" pitchFamily="34" charset="0"/>
                <a:cs typeface="Arial" panose="020B0604020202020204" pitchFamily="34" charset="0"/>
              </a:rPr>
              <a:t>Terai</a:t>
            </a:r>
            <a:endParaRPr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280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89D0A006-2414-4083-9C3C-F79A821A55BD}"/>
              </a:ext>
            </a:extLst>
          </p:cNvPr>
          <p:cNvGrpSpPr/>
          <p:nvPr/>
        </p:nvGrpSpPr>
        <p:grpSpPr>
          <a:xfrm>
            <a:off x="5739219" y="1613684"/>
            <a:ext cx="918522" cy="964463"/>
            <a:chOff x="5730981" y="1527188"/>
            <a:chExt cx="918522" cy="964463"/>
          </a:xfrm>
        </p:grpSpPr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9754B30D-22C6-464E-967C-914BA2ED683B}"/>
                </a:ext>
              </a:extLst>
            </p:cNvPr>
            <p:cNvCxnSpPr/>
            <p:nvPr/>
          </p:nvCxnSpPr>
          <p:spPr>
            <a:xfrm>
              <a:off x="5730981" y="1579896"/>
              <a:ext cx="0" cy="911755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7B3D383B-6A04-4117-A1F4-D18E33313BA1}"/>
                </a:ext>
              </a:extLst>
            </p:cNvPr>
            <p:cNvCxnSpPr/>
            <p:nvPr/>
          </p:nvCxnSpPr>
          <p:spPr>
            <a:xfrm>
              <a:off x="6649503" y="1579896"/>
              <a:ext cx="0" cy="911755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矢印コネクタ 55">
              <a:extLst>
                <a:ext uri="{FF2B5EF4-FFF2-40B4-BE49-F238E27FC236}">
                  <a16:creationId xmlns:a16="http://schemas.microsoft.com/office/drawing/2014/main" id="{6F4F440F-E762-4933-906B-8BF1E522DD60}"/>
                </a:ext>
              </a:extLst>
            </p:cNvPr>
            <p:cNvCxnSpPr/>
            <p:nvPr/>
          </p:nvCxnSpPr>
          <p:spPr>
            <a:xfrm>
              <a:off x="5730981" y="1758776"/>
              <a:ext cx="908912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テキスト ボックス 4">
              <a:extLst>
                <a:ext uri="{FF2B5EF4-FFF2-40B4-BE49-F238E27FC236}">
                  <a16:creationId xmlns:a16="http://schemas.microsoft.com/office/drawing/2014/main" id="{E6ED3814-BCC0-427A-9245-F104E30691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3065" y="1527188"/>
              <a:ext cx="55976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200" dirty="0">
                  <a:latin typeface="Arial" panose="020B0604020202020204" pitchFamily="34" charset="0"/>
                  <a:ea typeface="Arial Unicode MS" pitchFamily="50" charset="-128"/>
                  <a:cs typeface="Arial" panose="020B0604020202020204" pitchFamily="34" charset="0"/>
                  <a:sym typeface="Symbol" panose="05050102010706020507" pitchFamily="18" charset="2"/>
                </a:rPr>
                <a:t></a:t>
              </a:r>
              <a:r>
                <a:rPr lang="en-US" altLang="ja-JP" sz="1200" dirty="0">
                  <a:latin typeface="Arial" panose="020B0604020202020204" pitchFamily="34" charset="0"/>
                  <a:ea typeface="Arial Unicode MS" pitchFamily="50" charset="-128"/>
                  <a:cs typeface="Arial" panose="020B0604020202020204" pitchFamily="34" charset="0"/>
                </a:rPr>
                <a:t>1 kb</a:t>
              </a:r>
              <a:endParaRPr lang="ja-JP" altLang="en-US" sz="120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endParaRPr>
            </a:p>
          </p:txBody>
        </p:sp>
      </p:grpSp>
      <p:sp>
        <p:nvSpPr>
          <p:cNvPr id="38" name="テキスト ボックス 66"/>
          <p:cNvSpPr txBox="1">
            <a:spLocks noChangeArrowheads="1"/>
          </p:cNvSpPr>
          <p:nvPr/>
        </p:nvSpPr>
        <p:spPr bwMode="auto">
          <a:xfrm>
            <a:off x="6908666" y="3248804"/>
            <a:ext cx="12874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60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Fusion PCR</a:t>
            </a:r>
            <a:endParaRPr lang="ja-JP" altLang="en-US" sz="1600" dirty="0"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1492613" y="2312368"/>
            <a:ext cx="287337" cy="1587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rot="10800000">
            <a:off x="6362843" y="2790460"/>
            <a:ext cx="288925" cy="1587"/>
          </a:xfrm>
          <a:prstGeom prst="straightConnector1">
            <a:avLst/>
          </a:prstGeom>
          <a:ln w="28575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5" name="グループ化 94">
            <a:extLst>
              <a:ext uri="{FF2B5EF4-FFF2-40B4-BE49-F238E27FC236}">
                <a16:creationId xmlns:a16="http://schemas.microsoft.com/office/drawing/2014/main" id="{5343FE55-CEF4-4E5D-AE31-1355A725BA28}"/>
              </a:ext>
            </a:extLst>
          </p:cNvPr>
          <p:cNvGrpSpPr/>
          <p:nvPr/>
        </p:nvGrpSpPr>
        <p:grpSpPr>
          <a:xfrm>
            <a:off x="2138601" y="2790460"/>
            <a:ext cx="487062" cy="215900"/>
            <a:chOff x="2047989" y="2060946"/>
            <a:chExt cx="487062" cy="215900"/>
          </a:xfrm>
        </p:grpSpPr>
        <p:cxnSp>
          <p:nvCxnSpPr>
            <p:cNvPr id="7" name="直線矢印コネクタ 6"/>
            <p:cNvCxnSpPr/>
            <p:nvPr/>
          </p:nvCxnSpPr>
          <p:spPr>
            <a:xfrm rot="10800000">
              <a:off x="2047989" y="2070171"/>
              <a:ext cx="287337" cy="1587"/>
            </a:xfrm>
            <a:prstGeom prst="straightConnector1">
              <a:avLst/>
            </a:prstGeom>
            <a:ln w="28575">
              <a:solidFill>
                <a:schemeClr val="accent5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コネクタ 44"/>
            <p:cNvCxnSpPr>
              <a:cxnSpLocks noChangeAspect="1"/>
            </p:cNvCxnSpPr>
            <p:nvPr/>
          </p:nvCxnSpPr>
          <p:spPr>
            <a:xfrm rot="5400000" flipH="1">
              <a:off x="2319151" y="2060946"/>
              <a:ext cx="215900" cy="2159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左矢印 45"/>
          <p:cNvSpPr/>
          <p:nvPr/>
        </p:nvSpPr>
        <p:spPr>
          <a:xfrm>
            <a:off x="2723551" y="2435140"/>
            <a:ext cx="1296988" cy="282994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ja-JP" sz="1400" i="1" dirty="0" err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pyrG</a:t>
            </a:r>
            <a:endParaRPr lang="ja-JP" altLang="en-US" sz="1400" i="1" dirty="0">
              <a:solidFill>
                <a:schemeClr val="tx1"/>
              </a:solidFill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</p:txBody>
      </p:sp>
      <p:cxnSp>
        <p:nvCxnSpPr>
          <p:cNvPr id="10" name="直線矢印コネクタ 9"/>
          <p:cNvCxnSpPr/>
          <p:nvPr/>
        </p:nvCxnSpPr>
        <p:spPr bwMode="auto">
          <a:xfrm>
            <a:off x="5740669" y="2312368"/>
            <a:ext cx="287337" cy="1587"/>
          </a:xfrm>
          <a:prstGeom prst="straightConnector1">
            <a:avLst/>
          </a:prstGeom>
          <a:ln w="28575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右矢印 48"/>
          <p:cNvSpPr/>
          <p:nvPr/>
        </p:nvSpPr>
        <p:spPr>
          <a:xfrm>
            <a:off x="1495202" y="2432968"/>
            <a:ext cx="917239" cy="287338"/>
          </a:xfrm>
          <a:prstGeom prst="rightArrow">
            <a:avLst>
              <a:gd name="adj1" fmla="val 100000"/>
              <a:gd name="adj2" fmla="val 0"/>
            </a:avLst>
          </a:prstGeom>
          <a:solidFill>
            <a:schemeClr val="accent5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ja-JP" sz="1400" dirty="0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5’-UTR</a:t>
            </a:r>
            <a:endParaRPr lang="ja-JP" altLang="en-US" sz="1400" dirty="0">
              <a:solidFill>
                <a:schemeClr val="tx1"/>
              </a:solidFill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</p:txBody>
      </p:sp>
      <p:cxnSp>
        <p:nvCxnSpPr>
          <p:cNvPr id="32" name="直線矢印コネクタ 31"/>
          <p:cNvCxnSpPr/>
          <p:nvPr/>
        </p:nvCxnSpPr>
        <p:spPr>
          <a:xfrm rot="10800000">
            <a:off x="3727882" y="2791774"/>
            <a:ext cx="287337" cy="1588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>
            <a:cxnSpLocks/>
          </p:cNvCxnSpPr>
          <p:nvPr/>
        </p:nvCxnSpPr>
        <p:spPr>
          <a:xfrm>
            <a:off x="2730294" y="2307259"/>
            <a:ext cx="288925" cy="1588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A7512D0D-1BCC-41EB-B0A2-FD2C36C36CB4}"/>
              </a:ext>
            </a:extLst>
          </p:cNvPr>
          <p:cNvGrpSpPr/>
          <p:nvPr/>
        </p:nvGrpSpPr>
        <p:grpSpPr>
          <a:xfrm>
            <a:off x="5018823" y="2790460"/>
            <a:ext cx="492462" cy="215900"/>
            <a:chOff x="5331865" y="2471135"/>
            <a:chExt cx="492462" cy="215900"/>
          </a:xfrm>
        </p:grpSpPr>
        <p:cxnSp>
          <p:nvCxnSpPr>
            <p:cNvPr id="61" name="直線矢印コネクタ 60"/>
            <p:cNvCxnSpPr/>
            <p:nvPr/>
          </p:nvCxnSpPr>
          <p:spPr>
            <a:xfrm rot="10800000">
              <a:off x="5331865" y="2477367"/>
              <a:ext cx="287337" cy="1588"/>
            </a:xfrm>
            <a:prstGeom prst="straightConnector1">
              <a:avLst/>
            </a:prstGeom>
            <a:ln w="28575">
              <a:solidFill>
                <a:srgbClr val="FF5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>
              <a:cxnSpLocks noChangeAspect="1"/>
            </p:cNvCxnSpPr>
            <p:nvPr/>
          </p:nvCxnSpPr>
          <p:spPr>
            <a:xfrm rot="5400000" flipH="1">
              <a:off x="5608427" y="2471135"/>
              <a:ext cx="215900" cy="2159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91BC8523-0859-4B2B-8EC1-36BCCA7279C6}"/>
              </a:ext>
            </a:extLst>
          </p:cNvPr>
          <p:cNvGrpSpPr/>
          <p:nvPr/>
        </p:nvGrpSpPr>
        <p:grpSpPr>
          <a:xfrm>
            <a:off x="4182423" y="2098055"/>
            <a:ext cx="491882" cy="215900"/>
            <a:chOff x="4660225" y="1725052"/>
            <a:chExt cx="491882" cy="215900"/>
          </a:xfrm>
        </p:grpSpPr>
        <p:cxnSp>
          <p:nvCxnSpPr>
            <p:cNvPr id="63" name="直線矢印コネクタ 62"/>
            <p:cNvCxnSpPr>
              <a:cxnSpLocks/>
            </p:cNvCxnSpPr>
            <p:nvPr/>
          </p:nvCxnSpPr>
          <p:spPr>
            <a:xfrm>
              <a:off x="4863182" y="1934256"/>
              <a:ext cx="288925" cy="1588"/>
            </a:xfrm>
            <a:prstGeom prst="straightConnector1">
              <a:avLst/>
            </a:prstGeom>
            <a:ln w="28575">
              <a:solidFill>
                <a:srgbClr val="FF5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>
              <a:cxnSpLocks noChangeAspect="1"/>
            </p:cNvCxnSpPr>
            <p:nvPr/>
          </p:nvCxnSpPr>
          <p:spPr bwMode="auto">
            <a:xfrm rot="16200000" flipH="1">
              <a:off x="4660225" y="1725052"/>
              <a:ext cx="215900" cy="2159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テキスト ボックス 4"/>
          <p:cNvSpPr txBox="1">
            <a:spLocks noChangeArrowheads="1"/>
          </p:cNvSpPr>
          <p:nvPr/>
        </p:nvSpPr>
        <p:spPr bwMode="auto">
          <a:xfrm>
            <a:off x="1441451" y="2020012"/>
            <a:ext cx="7232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20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ustR.5F</a:t>
            </a:r>
            <a:endParaRPr lang="ja-JP" altLang="en-US" sz="1200" dirty="0"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</p:txBody>
      </p:sp>
      <p:sp>
        <p:nvSpPr>
          <p:cNvPr id="70" name="テキスト ボックス 6"/>
          <p:cNvSpPr txBox="1">
            <a:spLocks noChangeArrowheads="1"/>
          </p:cNvSpPr>
          <p:nvPr/>
        </p:nvSpPr>
        <p:spPr bwMode="auto">
          <a:xfrm>
            <a:off x="1724915" y="2846179"/>
            <a:ext cx="73930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20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ustR.5R</a:t>
            </a:r>
            <a:endParaRPr lang="ja-JP" altLang="en-US" sz="1200" dirty="0"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</p:txBody>
      </p:sp>
      <p:sp>
        <p:nvSpPr>
          <p:cNvPr id="71" name="テキスト ボックス 10"/>
          <p:cNvSpPr txBox="1">
            <a:spLocks noChangeArrowheads="1"/>
          </p:cNvSpPr>
          <p:nvPr/>
        </p:nvSpPr>
        <p:spPr bwMode="auto">
          <a:xfrm>
            <a:off x="2676857" y="2020012"/>
            <a:ext cx="65594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200" dirty="0" err="1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pyrG.F</a:t>
            </a:r>
            <a:endParaRPr lang="ja-JP" altLang="en-US" sz="1200" dirty="0"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</p:txBody>
      </p:sp>
      <p:sp>
        <p:nvSpPr>
          <p:cNvPr id="72" name="テキスト ボックス 14"/>
          <p:cNvSpPr txBox="1">
            <a:spLocks noChangeArrowheads="1"/>
          </p:cNvSpPr>
          <p:nvPr/>
        </p:nvSpPr>
        <p:spPr bwMode="auto">
          <a:xfrm>
            <a:off x="3367097" y="2846179"/>
            <a:ext cx="67197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200" dirty="0" err="1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pyrG.R</a:t>
            </a:r>
            <a:endParaRPr lang="ja-JP" altLang="en-US" sz="1200" dirty="0"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</p:txBody>
      </p:sp>
      <p:sp>
        <p:nvSpPr>
          <p:cNvPr id="73" name="テキスト ボックス 18"/>
          <p:cNvSpPr txBox="1">
            <a:spLocks noChangeArrowheads="1"/>
          </p:cNvSpPr>
          <p:nvPr/>
        </p:nvSpPr>
        <p:spPr bwMode="auto">
          <a:xfrm>
            <a:off x="5683409" y="2020012"/>
            <a:ext cx="7232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20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ustR.3F</a:t>
            </a:r>
            <a:endParaRPr lang="ja-JP" altLang="en-US" sz="1200" dirty="0"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</p:txBody>
      </p:sp>
      <p:sp>
        <p:nvSpPr>
          <p:cNvPr id="74" name="テキスト ボックス 20"/>
          <p:cNvSpPr txBox="1">
            <a:spLocks noChangeArrowheads="1"/>
          </p:cNvSpPr>
          <p:nvPr/>
        </p:nvSpPr>
        <p:spPr bwMode="auto">
          <a:xfrm>
            <a:off x="6027738" y="2846179"/>
            <a:ext cx="73930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20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ustR.3R</a:t>
            </a:r>
            <a:endParaRPr lang="ja-JP" altLang="en-US" sz="1200" dirty="0"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4334712" y="2020012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p0X.F</a:t>
            </a:r>
            <a:endParaRPr kumimoji="1" lang="ja-JP" altLang="en-US" sz="1200" dirty="0"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4781851" y="2846179"/>
            <a:ext cx="611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p0X.R</a:t>
            </a:r>
            <a:endParaRPr kumimoji="1" lang="ja-JP" altLang="en-US" sz="1200" dirty="0"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</p:txBody>
      </p:sp>
      <p:cxnSp>
        <p:nvCxnSpPr>
          <p:cNvPr id="40" name="直線コネクタ 39"/>
          <p:cNvCxnSpPr>
            <a:cxnSpLocks/>
            <a:stCxn id="66" idx="2"/>
          </p:cNvCxnSpPr>
          <p:nvPr/>
        </p:nvCxnSpPr>
        <p:spPr>
          <a:xfrm>
            <a:off x="2876319" y="4189054"/>
            <a:ext cx="529597" cy="559816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>
            <a:cxnSpLocks/>
            <a:endCxn id="86" idx="0"/>
          </p:cNvCxnSpPr>
          <p:nvPr/>
        </p:nvCxnSpPr>
        <p:spPr>
          <a:xfrm>
            <a:off x="1977627" y="4190677"/>
            <a:ext cx="2151756" cy="55439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>
            <a:cxnSpLocks/>
            <a:endCxn id="86" idx="0"/>
          </p:cNvCxnSpPr>
          <p:nvPr/>
        </p:nvCxnSpPr>
        <p:spPr>
          <a:xfrm flipH="1">
            <a:off x="4129383" y="4191745"/>
            <a:ext cx="1772775" cy="55333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>
            <a:cxnSpLocks/>
          </p:cNvCxnSpPr>
          <p:nvPr/>
        </p:nvCxnSpPr>
        <p:spPr>
          <a:xfrm flipH="1">
            <a:off x="4863843" y="4186882"/>
            <a:ext cx="288741" cy="558193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>
            <a:extLst>
              <a:ext uri="{FF2B5EF4-FFF2-40B4-BE49-F238E27FC236}">
                <a16:creationId xmlns:a16="http://schemas.microsoft.com/office/drawing/2014/main" id="{0FC89427-4101-4C08-8C6A-9934EF4E6AE5}"/>
              </a:ext>
            </a:extLst>
          </p:cNvPr>
          <p:cNvCxnSpPr>
            <a:cxnSpLocks/>
          </p:cNvCxnSpPr>
          <p:nvPr/>
        </p:nvCxnSpPr>
        <p:spPr bwMode="auto">
          <a:xfrm>
            <a:off x="2200563" y="4889537"/>
            <a:ext cx="42158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右矢印 79">
            <a:extLst>
              <a:ext uri="{FF2B5EF4-FFF2-40B4-BE49-F238E27FC236}">
                <a16:creationId xmlns:a16="http://schemas.microsoft.com/office/drawing/2014/main" id="{36C05F80-C218-4A7E-992D-4456A1F8BDAE}"/>
              </a:ext>
            </a:extLst>
          </p:cNvPr>
          <p:cNvSpPr/>
          <p:nvPr/>
        </p:nvSpPr>
        <p:spPr bwMode="auto">
          <a:xfrm>
            <a:off x="3409383" y="4745075"/>
            <a:ext cx="720000" cy="288925"/>
          </a:xfrm>
          <a:prstGeom prst="rightArrow">
            <a:avLst>
              <a:gd name="adj1" fmla="val 100000"/>
              <a:gd name="adj2" fmla="val 0"/>
            </a:avLst>
          </a:prstGeom>
          <a:solidFill>
            <a:schemeClr val="accent5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ja-JP" sz="1400" dirty="0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5’-UTR</a:t>
            </a:r>
            <a:endParaRPr lang="ja-JP" altLang="en-US" sz="1400" dirty="0">
              <a:solidFill>
                <a:schemeClr val="tx1"/>
              </a:solidFill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</p:txBody>
      </p:sp>
      <p:cxnSp>
        <p:nvCxnSpPr>
          <p:cNvPr id="91" name="直線矢印コネクタ 90">
            <a:extLst>
              <a:ext uri="{FF2B5EF4-FFF2-40B4-BE49-F238E27FC236}">
                <a16:creationId xmlns:a16="http://schemas.microsoft.com/office/drawing/2014/main" id="{D01238BD-650B-41B9-A03D-00A32DDC9C79}"/>
              </a:ext>
            </a:extLst>
          </p:cNvPr>
          <p:cNvCxnSpPr>
            <a:cxnSpLocks/>
          </p:cNvCxnSpPr>
          <p:nvPr/>
        </p:nvCxnSpPr>
        <p:spPr>
          <a:xfrm>
            <a:off x="2138600" y="3280877"/>
            <a:ext cx="271163" cy="314302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矢印コネクタ 91">
            <a:extLst>
              <a:ext uri="{FF2B5EF4-FFF2-40B4-BE49-F238E27FC236}">
                <a16:creationId xmlns:a16="http://schemas.microsoft.com/office/drawing/2014/main" id="{1C2061E0-D544-41E6-A915-F5FD839222B0}"/>
              </a:ext>
            </a:extLst>
          </p:cNvPr>
          <p:cNvCxnSpPr>
            <a:cxnSpLocks/>
          </p:cNvCxnSpPr>
          <p:nvPr/>
        </p:nvCxnSpPr>
        <p:spPr>
          <a:xfrm>
            <a:off x="3510038" y="3276563"/>
            <a:ext cx="98135" cy="319054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矢印コネクタ 92">
            <a:extLst>
              <a:ext uri="{FF2B5EF4-FFF2-40B4-BE49-F238E27FC236}">
                <a16:creationId xmlns:a16="http://schemas.microsoft.com/office/drawing/2014/main" id="{1DA2E3C9-83AF-4510-A05E-EF5A0862D21A}"/>
              </a:ext>
            </a:extLst>
          </p:cNvPr>
          <p:cNvCxnSpPr>
            <a:cxnSpLocks/>
          </p:cNvCxnSpPr>
          <p:nvPr/>
        </p:nvCxnSpPr>
        <p:spPr>
          <a:xfrm flipH="1">
            <a:off x="4781851" y="3276563"/>
            <a:ext cx="110603" cy="319054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矢印コネクタ 93">
            <a:extLst>
              <a:ext uri="{FF2B5EF4-FFF2-40B4-BE49-F238E27FC236}">
                <a16:creationId xmlns:a16="http://schemas.microsoft.com/office/drawing/2014/main" id="{236BFE0D-931C-4BD4-B5D9-E0E3F2E6BB87}"/>
              </a:ext>
            </a:extLst>
          </p:cNvPr>
          <p:cNvCxnSpPr>
            <a:cxnSpLocks/>
          </p:cNvCxnSpPr>
          <p:nvPr/>
        </p:nvCxnSpPr>
        <p:spPr>
          <a:xfrm flipH="1">
            <a:off x="5902158" y="3282195"/>
            <a:ext cx="423911" cy="313422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テキスト ボックス 66">
            <a:extLst>
              <a:ext uri="{FF2B5EF4-FFF2-40B4-BE49-F238E27FC236}">
                <a16:creationId xmlns:a16="http://schemas.microsoft.com/office/drawing/2014/main" id="{6DEAA8CA-B06E-4094-9EF4-26315823D5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8666" y="4237140"/>
            <a:ext cx="155722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60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Transformation</a:t>
            </a:r>
            <a:r>
              <a:rPr lang="en-GB" altLang="ja-JP" sz="160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/>
            </a:r>
            <a:br>
              <a:rPr lang="en-GB" altLang="ja-JP" sz="160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</a:br>
            <a:r>
              <a:rPr lang="en-GB" altLang="ja-JP" sz="160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of</a:t>
            </a:r>
            <a:r>
              <a:rPr lang="ja-JP" altLang="en-US" sz="160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 </a:t>
            </a:r>
            <a:r>
              <a:rPr lang="en-GB" altLang="ja-JP" sz="1600" i="1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A.</a:t>
            </a:r>
            <a:r>
              <a:rPr lang="ja-JP" altLang="en-US" sz="1600" i="1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 </a:t>
            </a:r>
            <a:r>
              <a:rPr lang="en-GB" altLang="ja-JP" sz="1600" i="1" dirty="0" err="1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oryzae</a:t>
            </a:r>
            <a:endParaRPr lang="en-US" altLang="ja-JP" sz="1600" i="1" dirty="0"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</p:txBody>
      </p:sp>
      <p:sp>
        <p:nvSpPr>
          <p:cNvPr id="106" name="テキスト ボックス 20">
            <a:extLst>
              <a:ext uri="{FF2B5EF4-FFF2-40B4-BE49-F238E27FC236}">
                <a16:creationId xmlns:a16="http://schemas.microsoft.com/office/drawing/2014/main" id="{C443AC36-A5D0-4411-927E-C3DD0CAB0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706" y="117480"/>
            <a:ext cx="68018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Figure S1. Construction of transformants for promoter activity test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右矢印 52">
            <a:extLst>
              <a:ext uri="{FF2B5EF4-FFF2-40B4-BE49-F238E27FC236}">
                <a16:creationId xmlns:a16="http://schemas.microsoft.com/office/drawing/2014/main" id="{3107425C-4B89-4AF8-95C2-7D741583F015}"/>
              </a:ext>
            </a:extLst>
          </p:cNvPr>
          <p:cNvSpPr/>
          <p:nvPr/>
        </p:nvSpPr>
        <p:spPr bwMode="auto">
          <a:xfrm>
            <a:off x="5733733" y="2292475"/>
            <a:ext cx="1533600" cy="568325"/>
          </a:xfrm>
          <a:prstGeom prst="rightArrow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GB" altLang="ja-JP" sz="14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ustR</a:t>
            </a:r>
            <a:endParaRPr lang="ja-JP" altLang="en-US" sz="1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右矢印 48">
            <a:extLst>
              <a:ext uri="{FF2B5EF4-FFF2-40B4-BE49-F238E27FC236}">
                <a16:creationId xmlns:a16="http://schemas.microsoft.com/office/drawing/2014/main" id="{40904CC8-04A5-4A5A-B633-67299F3AEA7A}"/>
              </a:ext>
            </a:extLst>
          </p:cNvPr>
          <p:cNvSpPr/>
          <p:nvPr/>
        </p:nvSpPr>
        <p:spPr>
          <a:xfrm>
            <a:off x="4391161" y="2432968"/>
            <a:ext cx="917240" cy="287338"/>
          </a:xfrm>
          <a:prstGeom prst="rightArrow">
            <a:avLst>
              <a:gd name="adj1" fmla="val 100000"/>
              <a:gd name="adj2" fmla="val 0"/>
            </a:avLst>
          </a:prstGeom>
          <a:solidFill>
            <a:srgbClr val="FF5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ja-JP" sz="1400" dirty="0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Promoter</a:t>
            </a:r>
            <a:endParaRPr lang="ja-JP" altLang="en-US" sz="1400" dirty="0">
              <a:solidFill>
                <a:schemeClr val="tx1"/>
              </a:solidFill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565FCE11-2E55-43DE-B1AA-EF4E1D34144B}"/>
              </a:ext>
            </a:extLst>
          </p:cNvPr>
          <p:cNvGrpSpPr/>
          <p:nvPr/>
        </p:nvGrpSpPr>
        <p:grpSpPr>
          <a:xfrm>
            <a:off x="1771123" y="3761223"/>
            <a:ext cx="5101186" cy="568325"/>
            <a:chOff x="2108879" y="4033069"/>
            <a:chExt cx="5101186" cy="568325"/>
          </a:xfrm>
        </p:grpSpPr>
        <p:cxnSp>
          <p:nvCxnSpPr>
            <p:cNvPr id="103" name="直線コネクタ 102">
              <a:extLst>
                <a:ext uri="{FF2B5EF4-FFF2-40B4-BE49-F238E27FC236}">
                  <a16:creationId xmlns:a16="http://schemas.microsoft.com/office/drawing/2014/main" id="{271870C1-B1B8-4D6E-B91B-81270667B03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08879" y="4319128"/>
              <a:ext cx="51011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左矢印 45">
              <a:extLst>
                <a:ext uri="{FF2B5EF4-FFF2-40B4-BE49-F238E27FC236}">
                  <a16:creationId xmlns:a16="http://schemas.microsoft.com/office/drawing/2014/main" id="{4C42C1BE-66A2-44DC-9A48-6F9EB5D6DAD9}"/>
                </a:ext>
              </a:extLst>
            </p:cNvPr>
            <p:cNvSpPr/>
            <p:nvPr/>
          </p:nvSpPr>
          <p:spPr>
            <a:xfrm>
              <a:off x="3237436" y="4175734"/>
              <a:ext cx="1296988" cy="282994"/>
            </a:xfrm>
            <a:prstGeom prst="leftArrow">
              <a:avLst>
                <a:gd name="adj1" fmla="val 100000"/>
                <a:gd name="adj2" fmla="val 50000"/>
              </a:avLst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altLang="ja-JP" sz="1400" i="1" dirty="0" err="1">
                  <a:solidFill>
                    <a:schemeClr val="tx1"/>
                  </a:solidFill>
                  <a:latin typeface="Arial" panose="020B0604020202020204" pitchFamily="34" charset="0"/>
                  <a:ea typeface="Arial Unicode MS" pitchFamily="50" charset="-128"/>
                  <a:cs typeface="Arial" panose="020B0604020202020204" pitchFamily="34" charset="0"/>
                </a:rPr>
                <a:t>pyrG</a:t>
              </a:r>
              <a:endParaRPr lang="ja-JP" altLang="en-US" sz="1400" i="1" dirty="0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endParaRPr>
            </a:p>
          </p:txBody>
        </p:sp>
        <p:sp>
          <p:nvSpPr>
            <p:cNvPr id="66" name="右矢印 48">
              <a:extLst>
                <a:ext uri="{FF2B5EF4-FFF2-40B4-BE49-F238E27FC236}">
                  <a16:creationId xmlns:a16="http://schemas.microsoft.com/office/drawing/2014/main" id="{82252A34-CC8A-4341-907F-0CF804BDA6EB}"/>
                </a:ext>
              </a:extLst>
            </p:cNvPr>
            <p:cNvSpPr/>
            <p:nvPr/>
          </p:nvSpPr>
          <p:spPr>
            <a:xfrm>
              <a:off x="2296836" y="4173562"/>
              <a:ext cx="917239" cy="287338"/>
            </a:xfrm>
            <a:prstGeom prst="rightArrow">
              <a:avLst>
                <a:gd name="adj1" fmla="val 100000"/>
                <a:gd name="adj2" fmla="val 0"/>
              </a:avLst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altLang="ja-JP" sz="1400" dirty="0">
                  <a:solidFill>
                    <a:schemeClr val="tx1"/>
                  </a:solidFill>
                  <a:latin typeface="Arial" panose="020B0604020202020204" pitchFamily="34" charset="0"/>
                  <a:ea typeface="Arial Unicode MS" pitchFamily="50" charset="-128"/>
                  <a:cs typeface="Arial" panose="020B0604020202020204" pitchFamily="34" charset="0"/>
                </a:rPr>
                <a:t>5’-UTR</a:t>
              </a:r>
              <a:endParaRPr lang="ja-JP" altLang="en-US" sz="1400" dirty="0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endParaRPr>
            </a:p>
          </p:txBody>
        </p:sp>
        <p:sp>
          <p:nvSpPr>
            <p:cNvPr id="67" name="右矢印 52">
              <a:extLst>
                <a:ext uri="{FF2B5EF4-FFF2-40B4-BE49-F238E27FC236}">
                  <a16:creationId xmlns:a16="http://schemas.microsoft.com/office/drawing/2014/main" id="{CBE5EE6C-2DEA-4D88-946D-1151452F3F7D}"/>
                </a:ext>
              </a:extLst>
            </p:cNvPr>
            <p:cNvSpPr/>
            <p:nvPr/>
          </p:nvSpPr>
          <p:spPr bwMode="auto">
            <a:xfrm>
              <a:off x="5457937" y="4033069"/>
              <a:ext cx="1533600" cy="568325"/>
            </a:xfrm>
            <a:prstGeom prst="rightArrow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en-GB" altLang="ja-JP" sz="1400" i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ustR</a:t>
              </a:r>
              <a:endParaRPr lang="ja-JP" altLang="en-US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右矢印 48">
              <a:extLst>
                <a:ext uri="{FF2B5EF4-FFF2-40B4-BE49-F238E27FC236}">
                  <a16:creationId xmlns:a16="http://schemas.microsoft.com/office/drawing/2014/main" id="{BEB2B28C-5F9C-4176-B269-724114B02291}"/>
                </a:ext>
              </a:extLst>
            </p:cNvPr>
            <p:cNvSpPr/>
            <p:nvPr/>
          </p:nvSpPr>
          <p:spPr>
            <a:xfrm>
              <a:off x="4534974" y="4173562"/>
              <a:ext cx="918000" cy="287338"/>
            </a:xfrm>
            <a:prstGeom prst="rightArrow">
              <a:avLst>
                <a:gd name="adj1" fmla="val 100000"/>
                <a:gd name="adj2" fmla="val 0"/>
              </a:avLst>
            </a:prstGeom>
            <a:solidFill>
              <a:srgbClr val="FF5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altLang="ja-JP" sz="1400" dirty="0">
                  <a:solidFill>
                    <a:schemeClr val="tx1"/>
                  </a:solidFill>
                  <a:latin typeface="Arial" panose="020B0604020202020204" pitchFamily="34" charset="0"/>
                  <a:ea typeface="Arial Unicode MS" pitchFamily="50" charset="-128"/>
                  <a:cs typeface="Arial" panose="020B0604020202020204" pitchFamily="34" charset="0"/>
                </a:rPr>
                <a:t>Promoter</a:t>
              </a:r>
              <a:endParaRPr lang="ja-JP" altLang="en-US" sz="1400" dirty="0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endParaRPr>
            </a:p>
          </p:txBody>
        </p:sp>
      </p:grpSp>
      <p:sp>
        <p:nvSpPr>
          <p:cNvPr id="77" name="右矢印 52">
            <a:extLst>
              <a:ext uri="{FF2B5EF4-FFF2-40B4-BE49-F238E27FC236}">
                <a16:creationId xmlns:a16="http://schemas.microsoft.com/office/drawing/2014/main" id="{FB212502-045B-4ACF-9AE2-3D0DB2F88738}"/>
              </a:ext>
            </a:extLst>
          </p:cNvPr>
          <p:cNvSpPr/>
          <p:nvPr/>
        </p:nvSpPr>
        <p:spPr bwMode="auto">
          <a:xfrm>
            <a:off x="4136679" y="4605547"/>
            <a:ext cx="1498600" cy="568325"/>
          </a:xfrm>
          <a:prstGeom prst="rightArrow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GB" altLang="ja-JP" sz="14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ustR</a:t>
            </a:r>
            <a:endParaRPr lang="ja-JP" altLang="en-US" sz="1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4D6DC0C4-61FC-4B11-95C7-95A153E104D5}"/>
              </a:ext>
            </a:extLst>
          </p:cNvPr>
          <p:cNvGrpSpPr/>
          <p:nvPr/>
        </p:nvGrpSpPr>
        <p:grpSpPr>
          <a:xfrm>
            <a:off x="1500851" y="1613684"/>
            <a:ext cx="910284" cy="964463"/>
            <a:chOff x="1500851" y="1523071"/>
            <a:chExt cx="910284" cy="964463"/>
          </a:xfrm>
        </p:grpSpPr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CE348851-3122-46E8-ABB2-5E9F3A43BC49}"/>
                </a:ext>
              </a:extLst>
            </p:cNvPr>
            <p:cNvCxnSpPr/>
            <p:nvPr/>
          </p:nvCxnSpPr>
          <p:spPr>
            <a:xfrm>
              <a:off x="1500851" y="1575779"/>
              <a:ext cx="0" cy="911755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7D3CD184-B8F6-45CF-A21F-3EAE67A591CA}"/>
                </a:ext>
              </a:extLst>
            </p:cNvPr>
            <p:cNvCxnSpPr/>
            <p:nvPr/>
          </p:nvCxnSpPr>
          <p:spPr>
            <a:xfrm>
              <a:off x="2411135" y="1575779"/>
              <a:ext cx="0" cy="911755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矢印コネクタ 11">
              <a:extLst>
                <a:ext uri="{FF2B5EF4-FFF2-40B4-BE49-F238E27FC236}">
                  <a16:creationId xmlns:a16="http://schemas.microsoft.com/office/drawing/2014/main" id="{E7036310-25E5-4A48-ADCD-C35CEC210DA4}"/>
                </a:ext>
              </a:extLst>
            </p:cNvPr>
            <p:cNvCxnSpPr/>
            <p:nvPr/>
          </p:nvCxnSpPr>
          <p:spPr>
            <a:xfrm>
              <a:off x="1500851" y="1754659"/>
              <a:ext cx="908912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テキスト ボックス 4">
              <a:extLst>
                <a:ext uri="{FF2B5EF4-FFF2-40B4-BE49-F238E27FC236}">
                  <a16:creationId xmlns:a16="http://schemas.microsoft.com/office/drawing/2014/main" id="{69F1FF04-F976-497C-9D4B-09279314E6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2935" y="1523071"/>
              <a:ext cx="55976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200" dirty="0">
                  <a:latin typeface="Arial" panose="020B0604020202020204" pitchFamily="34" charset="0"/>
                  <a:ea typeface="Arial Unicode MS" pitchFamily="50" charset="-128"/>
                  <a:cs typeface="Arial" panose="020B0604020202020204" pitchFamily="34" charset="0"/>
                  <a:sym typeface="Symbol" panose="05050102010706020507" pitchFamily="18" charset="2"/>
                </a:rPr>
                <a:t></a:t>
              </a:r>
              <a:r>
                <a:rPr lang="en-US" altLang="ja-JP" sz="1200" dirty="0">
                  <a:latin typeface="Arial" panose="020B0604020202020204" pitchFamily="34" charset="0"/>
                  <a:ea typeface="Arial Unicode MS" pitchFamily="50" charset="-128"/>
                  <a:cs typeface="Arial" panose="020B0604020202020204" pitchFamily="34" charset="0"/>
                </a:rPr>
                <a:t>1 kb</a:t>
              </a:r>
              <a:endParaRPr lang="ja-JP" altLang="en-US" sz="120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endParaRPr>
            </a:p>
          </p:txBody>
        </p: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379DCCA4-BC49-4C93-9688-829A4EE10517}"/>
              </a:ext>
            </a:extLst>
          </p:cNvPr>
          <p:cNvGrpSpPr/>
          <p:nvPr/>
        </p:nvGrpSpPr>
        <p:grpSpPr>
          <a:xfrm>
            <a:off x="4392327" y="1613684"/>
            <a:ext cx="910284" cy="964463"/>
            <a:chOff x="4392327" y="1556018"/>
            <a:chExt cx="910284" cy="964463"/>
          </a:xfrm>
        </p:grpSpPr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D8667C97-0874-4FAF-BE42-8414A29AB3BF}"/>
                </a:ext>
              </a:extLst>
            </p:cNvPr>
            <p:cNvCxnSpPr/>
            <p:nvPr/>
          </p:nvCxnSpPr>
          <p:spPr>
            <a:xfrm>
              <a:off x="4392327" y="1608726"/>
              <a:ext cx="0" cy="911755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2CD8740D-5FD3-4CCC-9F3A-FABAFB6F189A}"/>
                </a:ext>
              </a:extLst>
            </p:cNvPr>
            <p:cNvCxnSpPr/>
            <p:nvPr/>
          </p:nvCxnSpPr>
          <p:spPr>
            <a:xfrm>
              <a:off x="5302611" y="1608726"/>
              <a:ext cx="0" cy="911755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矢印コネクタ 78">
              <a:extLst>
                <a:ext uri="{FF2B5EF4-FFF2-40B4-BE49-F238E27FC236}">
                  <a16:creationId xmlns:a16="http://schemas.microsoft.com/office/drawing/2014/main" id="{E175DA52-6C4C-47D5-B37F-C9F2EC08CB6E}"/>
                </a:ext>
              </a:extLst>
            </p:cNvPr>
            <p:cNvCxnSpPr/>
            <p:nvPr/>
          </p:nvCxnSpPr>
          <p:spPr>
            <a:xfrm>
              <a:off x="4392327" y="1787606"/>
              <a:ext cx="908912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テキスト ボックス 4">
              <a:extLst>
                <a:ext uri="{FF2B5EF4-FFF2-40B4-BE49-F238E27FC236}">
                  <a16:creationId xmlns:a16="http://schemas.microsoft.com/office/drawing/2014/main" id="{878459C2-FA31-461C-AA96-9338B06D50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4411" y="1556018"/>
              <a:ext cx="55976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200" dirty="0">
                  <a:latin typeface="Arial" panose="020B0604020202020204" pitchFamily="34" charset="0"/>
                  <a:ea typeface="Arial Unicode MS" pitchFamily="50" charset="-128"/>
                  <a:cs typeface="Arial" panose="020B0604020202020204" pitchFamily="34" charset="0"/>
                  <a:sym typeface="Symbol" panose="05050102010706020507" pitchFamily="18" charset="2"/>
                </a:rPr>
                <a:t></a:t>
              </a:r>
              <a:r>
                <a:rPr lang="en-US" altLang="ja-JP" sz="1200" dirty="0">
                  <a:latin typeface="Arial" panose="020B0604020202020204" pitchFamily="34" charset="0"/>
                  <a:ea typeface="Arial Unicode MS" pitchFamily="50" charset="-128"/>
                  <a:cs typeface="Arial" panose="020B0604020202020204" pitchFamily="34" charset="0"/>
                </a:rPr>
                <a:t>1 kb</a:t>
              </a:r>
              <a:endParaRPr lang="ja-JP" altLang="en-US" sz="120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endParaRPr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B9946024-B1BA-4CEC-A114-8F2901481B86}"/>
              </a:ext>
            </a:extLst>
          </p:cNvPr>
          <p:cNvGrpSpPr/>
          <p:nvPr/>
        </p:nvGrpSpPr>
        <p:grpSpPr>
          <a:xfrm>
            <a:off x="2724175" y="1613684"/>
            <a:ext cx="1297465" cy="964463"/>
            <a:chOff x="2715937" y="1527188"/>
            <a:chExt cx="1297465" cy="964463"/>
          </a:xfrm>
        </p:grpSpPr>
        <p:cxnSp>
          <p:nvCxnSpPr>
            <p:cNvPr id="81" name="直線コネクタ 80">
              <a:extLst>
                <a:ext uri="{FF2B5EF4-FFF2-40B4-BE49-F238E27FC236}">
                  <a16:creationId xmlns:a16="http://schemas.microsoft.com/office/drawing/2014/main" id="{F83EBFDD-F896-48B9-B3A2-16AB1DD0D3EF}"/>
                </a:ext>
              </a:extLst>
            </p:cNvPr>
            <p:cNvCxnSpPr/>
            <p:nvPr/>
          </p:nvCxnSpPr>
          <p:spPr>
            <a:xfrm>
              <a:off x="2715937" y="1579896"/>
              <a:ext cx="0" cy="911755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コネクタ 81">
              <a:extLst>
                <a:ext uri="{FF2B5EF4-FFF2-40B4-BE49-F238E27FC236}">
                  <a16:creationId xmlns:a16="http://schemas.microsoft.com/office/drawing/2014/main" id="{FFAC9843-58C5-4265-A0CD-1EC42C7217ED}"/>
                </a:ext>
              </a:extLst>
            </p:cNvPr>
            <p:cNvCxnSpPr/>
            <p:nvPr/>
          </p:nvCxnSpPr>
          <p:spPr>
            <a:xfrm>
              <a:off x="4013402" y="1579896"/>
              <a:ext cx="0" cy="911755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矢印コネクタ 83">
              <a:extLst>
                <a:ext uri="{FF2B5EF4-FFF2-40B4-BE49-F238E27FC236}">
                  <a16:creationId xmlns:a16="http://schemas.microsoft.com/office/drawing/2014/main" id="{82FA6869-0F3A-4FDC-9FFD-6A814F685AC9}"/>
                </a:ext>
              </a:extLst>
            </p:cNvPr>
            <p:cNvCxnSpPr>
              <a:cxnSpLocks/>
            </p:cNvCxnSpPr>
            <p:nvPr/>
          </p:nvCxnSpPr>
          <p:spPr>
            <a:xfrm>
              <a:off x="2715937" y="1758776"/>
              <a:ext cx="1291044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テキスト ボックス 4">
              <a:extLst>
                <a:ext uri="{FF2B5EF4-FFF2-40B4-BE49-F238E27FC236}">
                  <a16:creationId xmlns:a16="http://schemas.microsoft.com/office/drawing/2014/main" id="{EAC0871D-FE28-4E93-B7CD-6C37C50BC3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4094" y="1527188"/>
              <a:ext cx="60305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200" dirty="0">
                  <a:latin typeface="Arial" panose="020B0604020202020204" pitchFamily="34" charset="0"/>
                  <a:ea typeface="Arial Unicode MS" pitchFamily="50" charset="-128"/>
                  <a:cs typeface="Arial" panose="020B0604020202020204" pitchFamily="34" charset="0"/>
                </a:rPr>
                <a:t>1.9 kb</a:t>
              </a:r>
              <a:endParaRPr lang="ja-JP" altLang="en-US" sz="1200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endParaRPr>
            </a:p>
          </p:txBody>
        </p:sp>
      </p:grpSp>
      <p:sp>
        <p:nvSpPr>
          <p:cNvPr id="87" name="右矢印 48">
            <a:extLst>
              <a:ext uri="{FF2B5EF4-FFF2-40B4-BE49-F238E27FC236}">
                <a16:creationId xmlns:a16="http://schemas.microsoft.com/office/drawing/2014/main" id="{54A0E3ED-8933-4105-BEDF-FCB1F125D3B4}"/>
              </a:ext>
            </a:extLst>
          </p:cNvPr>
          <p:cNvSpPr/>
          <p:nvPr/>
        </p:nvSpPr>
        <p:spPr>
          <a:xfrm>
            <a:off x="5735626" y="2427906"/>
            <a:ext cx="917240" cy="287338"/>
          </a:xfrm>
          <a:prstGeom prst="rightArrow">
            <a:avLst>
              <a:gd name="adj1" fmla="val 100000"/>
              <a:gd name="adj2" fmla="val 0"/>
            </a:avLst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400" i="1" dirty="0">
              <a:solidFill>
                <a:schemeClr val="tx1"/>
              </a:solidFill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</p:txBody>
      </p:sp>
      <p:sp>
        <p:nvSpPr>
          <p:cNvPr id="88" name="右矢印 48">
            <a:extLst>
              <a:ext uri="{FF2B5EF4-FFF2-40B4-BE49-F238E27FC236}">
                <a16:creationId xmlns:a16="http://schemas.microsoft.com/office/drawing/2014/main" id="{7AB513BC-46CD-42BA-9953-E2C68851736E}"/>
              </a:ext>
            </a:extLst>
          </p:cNvPr>
          <p:cNvSpPr/>
          <p:nvPr/>
        </p:nvSpPr>
        <p:spPr>
          <a:xfrm>
            <a:off x="5121690" y="3906579"/>
            <a:ext cx="917240" cy="287338"/>
          </a:xfrm>
          <a:prstGeom prst="rightArrow">
            <a:avLst>
              <a:gd name="adj1" fmla="val 100000"/>
              <a:gd name="adj2" fmla="val 0"/>
            </a:avLst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400" i="1" dirty="0">
              <a:solidFill>
                <a:schemeClr val="tx1"/>
              </a:solidFill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280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73007479-DE86-486F-8D05-0E160D70BA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9704" y="830982"/>
            <a:ext cx="4584589" cy="2755631"/>
          </a:xfrm>
          <a:prstGeom prst="rect">
            <a:avLst/>
          </a:prstGeom>
        </p:spPr>
      </p:pic>
      <p:sp>
        <p:nvSpPr>
          <p:cNvPr id="3" name="テキスト ボックス 20">
            <a:extLst>
              <a:ext uri="{FF2B5EF4-FFF2-40B4-BE49-F238E27FC236}">
                <a16:creationId xmlns:a16="http://schemas.microsoft.com/office/drawing/2014/main" id="{6B0756B9-F6F6-45E4-B179-A51AE81F2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013" y="191106"/>
            <a:ext cx="843431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Figure S2. Fungal cell weight after 10 days in V8 and 20 days in PDB liquid medium culture</a:t>
            </a:r>
            <a:endParaRPr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E8E1ADC9-5E04-4386-A7BB-E91FA4A1E2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9705" y="3854584"/>
            <a:ext cx="4584589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840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109050</TotalTime>
  <Words>77</Words>
  <Application>Microsoft Office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 Unicode MS</vt:lpstr>
      <vt:lpstr>ＭＳ Ｐゴシック</vt:lpstr>
      <vt:lpstr>游ゴシック</vt:lpstr>
      <vt:lpstr>游ゴシック Light</vt:lpstr>
      <vt:lpstr>Arial</vt:lpstr>
      <vt:lpstr>Calibri</vt:lpstr>
      <vt:lpstr>Calibri Light</vt:lpstr>
      <vt:lpstr>Symbol</vt:lpstr>
      <vt:lpstr>Office テーマ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maiko</dc:creator>
  <cp:lastModifiedBy>Shine David S.A.</cp:lastModifiedBy>
  <cp:revision>718</cp:revision>
  <cp:lastPrinted>2019-05-31T04:04:40Z</cp:lastPrinted>
  <dcterms:created xsi:type="dcterms:W3CDTF">2013-06-17T02:02:22Z</dcterms:created>
  <dcterms:modified xsi:type="dcterms:W3CDTF">2020-03-20T05:33:07Z</dcterms:modified>
</cp:coreProperties>
</file>