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5" r:id="rId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94"/>
  </p:normalViewPr>
  <p:slideViewPr>
    <p:cSldViewPr snapToGrid="0" snapToObjects="1" showGuides="1">
      <p:cViewPr varScale="1">
        <p:scale>
          <a:sx n="104" d="100"/>
          <a:sy n="104" d="100"/>
        </p:scale>
        <p:origin x="232" y="7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Users/dania/Desktop/documenti/progetti/DENIS%20Immunization/prove%20microbiota/Denis%20DANIA%20da%20portatile%203-11-19/taxonomy_1&#65533;MEDIE%20DANIA.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Users/dania/Desktop/documenti/progetti/DENIS%20Immunization/prove%20microbiota/Denis%20DANIA%20da%20portatile%203-11-19/taxonomy_1&#65533;MEDIE%20DANI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6113908835745461E-3"/>
          <c:y val="1.5553056588939143E-2"/>
          <c:w val="0.82215514706199244"/>
          <c:h val="0.48226400456304636"/>
        </c:manualLayout>
      </c:layout>
      <c:barChart>
        <c:barDir val="col"/>
        <c:grouping val="percentStacked"/>
        <c:varyColors val="0"/>
        <c:ser>
          <c:idx val="0"/>
          <c:order val="0"/>
          <c:tx>
            <c:strRef>
              <c:f>'family_1%'!$AF$40</c:f>
              <c:strCache>
                <c:ptCount val="1"/>
                <c:pt idx="0">
                  <c:v>U. m. of Woesearchaeia class</c:v>
                </c:pt>
              </c:strCache>
            </c:strRef>
          </c:tx>
          <c:spPr>
            <a:solidFill>
              <a:schemeClr val="accent1"/>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'family_1%'!$AG$40:$AL$40</c:f>
              <c:numCache>
                <c:formatCode>0.00%</c:formatCode>
                <c:ptCount val="6"/>
                <c:pt idx="0">
                  <c:v>3.5206482202302103E-3</c:v>
                </c:pt>
                <c:pt idx="1">
                  <c:v>1.3174430608570606E-2</c:v>
                </c:pt>
                <c:pt idx="2">
                  <c:v>4.9577623217183786E-3</c:v>
                </c:pt>
                <c:pt idx="3">
                  <c:v>1.2893380017253375E-2</c:v>
                </c:pt>
                <c:pt idx="4">
                  <c:v>1.7179272667926602E-2</c:v>
                </c:pt>
                <c:pt idx="5">
                  <c:v>6.723529667942805E-3</c:v>
                </c:pt>
              </c:numCache>
            </c:numRef>
          </c:val>
          <c:extLst>
            <c:ext xmlns:c16="http://schemas.microsoft.com/office/drawing/2014/chart" uri="{C3380CC4-5D6E-409C-BE32-E72D297353CC}">
              <c16:uniqueId val="{00000000-4BE0-7942-BDB2-93CD57827D50}"/>
            </c:ext>
          </c:extLst>
        </c:ser>
        <c:ser>
          <c:idx val="1"/>
          <c:order val="1"/>
          <c:tx>
            <c:strRef>
              <c:f>'family_1%'!$AF$41</c:f>
              <c:strCache>
                <c:ptCount val="1"/>
                <c:pt idx="0">
                  <c:v>Bifidobacteriaceae</c:v>
                </c:pt>
              </c:strCache>
            </c:strRef>
          </c:tx>
          <c:spPr>
            <a:solidFill>
              <a:schemeClr val="accent2"/>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'family_1%'!$AG$41:$AL$41</c:f>
              <c:numCache>
                <c:formatCode>0.00%</c:formatCode>
                <c:ptCount val="6"/>
                <c:pt idx="0">
                  <c:v>4.1891654217295496E-3</c:v>
                </c:pt>
                <c:pt idx="1">
                  <c:v>1.1180103246877862E-2</c:v>
                </c:pt>
                <c:pt idx="2">
                  <c:v>3.2984100419682287E-3</c:v>
                </c:pt>
                <c:pt idx="3">
                  <c:v>5.0299268747356881E-3</c:v>
                </c:pt>
                <c:pt idx="4">
                  <c:v>2.7813040205682503E-3</c:v>
                </c:pt>
                <c:pt idx="5">
                  <c:v>5.0730502920226673E-3</c:v>
                </c:pt>
              </c:numCache>
            </c:numRef>
          </c:val>
          <c:extLst>
            <c:ext xmlns:c16="http://schemas.microsoft.com/office/drawing/2014/chart" uri="{C3380CC4-5D6E-409C-BE32-E72D297353CC}">
              <c16:uniqueId val="{00000001-4BE0-7942-BDB2-93CD57827D50}"/>
            </c:ext>
          </c:extLst>
        </c:ser>
        <c:ser>
          <c:idx val="2"/>
          <c:order val="2"/>
          <c:tx>
            <c:strRef>
              <c:f>'family_1%'!$AF$42</c:f>
              <c:strCache>
                <c:ptCount val="1"/>
                <c:pt idx="0">
                  <c:v>Bacteroidaceae</c:v>
                </c:pt>
              </c:strCache>
            </c:strRef>
          </c:tx>
          <c:spPr>
            <a:solidFill>
              <a:schemeClr val="accent3"/>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'family_1%'!$AG$42:$AL$42</c:f>
              <c:numCache>
                <c:formatCode>0.00%</c:formatCode>
                <c:ptCount val="6"/>
                <c:pt idx="0">
                  <c:v>5.8124977248039229E-2</c:v>
                </c:pt>
                <c:pt idx="1">
                  <c:v>0.13055223646987291</c:v>
                </c:pt>
                <c:pt idx="2">
                  <c:v>4.8697566975640143E-2</c:v>
                </c:pt>
                <c:pt idx="3">
                  <c:v>9.1317567215767378E-2</c:v>
                </c:pt>
                <c:pt idx="4">
                  <c:v>6.1860701550447934E-2</c:v>
                </c:pt>
                <c:pt idx="5">
                  <c:v>7.24078236175381E-2</c:v>
                </c:pt>
              </c:numCache>
            </c:numRef>
          </c:val>
          <c:extLst>
            <c:ext xmlns:c16="http://schemas.microsoft.com/office/drawing/2014/chart" uri="{C3380CC4-5D6E-409C-BE32-E72D297353CC}">
              <c16:uniqueId val="{00000002-4BE0-7942-BDB2-93CD57827D50}"/>
            </c:ext>
          </c:extLst>
        </c:ser>
        <c:ser>
          <c:idx val="3"/>
          <c:order val="3"/>
          <c:tx>
            <c:strRef>
              <c:f>'family_1%'!$AF$43</c:f>
              <c:strCache>
                <c:ptCount val="1"/>
                <c:pt idx="0">
                  <c:v>Marinifilaceae</c:v>
                </c:pt>
              </c:strCache>
            </c:strRef>
          </c:tx>
          <c:spPr>
            <a:solidFill>
              <a:schemeClr val="accent4"/>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'family_1%'!$AG$43:$AL$43</c:f>
              <c:numCache>
                <c:formatCode>0.00%</c:formatCode>
                <c:ptCount val="6"/>
                <c:pt idx="0">
                  <c:v>9.3084037737656521E-3</c:v>
                </c:pt>
                <c:pt idx="1">
                  <c:v>2.2083021689603961E-3</c:v>
                </c:pt>
                <c:pt idx="2">
                  <c:v>1.7843589487535356E-2</c:v>
                </c:pt>
                <c:pt idx="3">
                  <c:v>3.4819463020984696E-3</c:v>
                </c:pt>
                <c:pt idx="4">
                  <c:v>6.6953462185220637E-3</c:v>
                </c:pt>
                <c:pt idx="5">
                  <c:v>8.076155051547575E-3</c:v>
                </c:pt>
              </c:numCache>
            </c:numRef>
          </c:val>
          <c:extLst>
            <c:ext xmlns:c16="http://schemas.microsoft.com/office/drawing/2014/chart" uri="{C3380CC4-5D6E-409C-BE32-E72D297353CC}">
              <c16:uniqueId val="{00000003-4BE0-7942-BDB2-93CD57827D50}"/>
            </c:ext>
          </c:extLst>
        </c:ser>
        <c:ser>
          <c:idx val="4"/>
          <c:order val="4"/>
          <c:tx>
            <c:strRef>
              <c:f>'family_1%'!$AF$44</c:f>
              <c:strCache>
                <c:ptCount val="1"/>
                <c:pt idx="0">
                  <c:v>Muribaculaceae</c:v>
                </c:pt>
              </c:strCache>
            </c:strRef>
          </c:tx>
          <c:spPr>
            <a:solidFill>
              <a:schemeClr val="accent5"/>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'family_1%'!$AG$44:$AL$44</c:f>
              <c:numCache>
                <c:formatCode>0.00%</c:formatCode>
                <c:ptCount val="6"/>
                <c:pt idx="0">
                  <c:v>4.1024319655353456E-2</c:v>
                </c:pt>
                <c:pt idx="1">
                  <c:v>5.8353277912516696E-2</c:v>
                </c:pt>
                <c:pt idx="2">
                  <c:v>9.9522747886709687E-2</c:v>
                </c:pt>
                <c:pt idx="3">
                  <c:v>0.15697259568198427</c:v>
                </c:pt>
                <c:pt idx="4">
                  <c:v>0.15386913185029982</c:v>
                </c:pt>
                <c:pt idx="5">
                  <c:v>7.4481387014439696E-2</c:v>
                </c:pt>
              </c:numCache>
            </c:numRef>
          </c:val>
          <c:extLst>
            <c:ext xmlns:c16="http://schemas.microsoft.com/office/drawing/2014/chart" uri="{C3380CC4-5D6E-409C-BE32-E72D297353CC}">
              <c16:uniqueId val="{00000004-4BE0-7942-BDB2-93CD57827D50}"/>
            </c:ext>
          </c:extLst>
        </c:ser>
        <c:ser>
          <c:idx val="5"/>
          <c:order val="5"/>
          <c:tx>
            <c:strRef>
              <c:f>'family_1%'!$AF$45</c:f>
              <c:strCache>
                <c:ptCount val="1"/>
                <c:pt idx="0">
                  <c:v>Prevotellaceae</c:v>
                </c:pt>
              </c:strCache>
            </c:strRef>
          </c:tx>
          <c:spPr>
            <a:solidFill>
              <a:schemeClr val="accent6"/>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'family_1%'!$AG$45:$AL$45</c:f>
              <c:numCache>
                <c:formatCode>0.00%</c:formatCode>
                <c:ptCount val="6"/>
                <c:pt idx="0">
                  <c:v>3.07570364040901E-2</c:v>
                </c:pt>
                <c:pt idx="1">
                  <c:v>2.2081990707066138E-2</c:v>
                </c:pt>
                <c:pt idx="2">
                  <c:v>1.3596552337289432E-2</c:v>
                </c:pt>
                <c:pt idx="3">
                  <c:v>4.848183279714454E-2</c:v>
                </c:pt>
                <c:pt idx="4">
                  <c:v>1.6634016966706324E-2</c:v>
                </c:pt>
                <c:pt idx="5">
                  <c:v>1.8684409290316114E-2</c:v>
                </c:pt>
              </c:numCache>
            </c:numRef>
          </c:val>
          <c:extLst>
            <c:ext xmlns:c16="http://schemas.microsoft.com/office/drawing/2014/chart" uri="{C3380CC4-5D6E-409C-BE32-E72D297353CC}">
              <c16:uniqueId val="{00000005-4BE0-7942-BDB2-93CD57827D50}"/>
            </c:ext>
          </c:extLst>
        </c:ser>
        <c:ser>
          <c:idx val="6"/>
          <c:order val="6"/>
          <c:tx>
            <c:strRef>
              <c:f>'family_1%'!$AF$46</c:f>
              <c:strCache>
                <c:ptCount val="1"/>
                <c:pt idx="0">
                  <c:v>Rikenellaceae</c:v>
                </c:pt>
              </c:strCache>
            </c:strRef>
          </c:tx>
          <c:spPr>
            <a:solidFill>
              <a:schemeClr val="accent1">
                <a:lumMod val="60000"/>
              </a:schemeClr>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'family_1%'!$AG$46:$AL$46</c:f>
              <c:numCache>
                <c:formatCode>0.00%</c:formatCode>
                <c:ptCount val="6"/>
                <c:pt idx="0">
                  <c:v>2.6452953208932709E-2</c:v>
                </c:pt>
                <c:pt idx="1">
                  <c:v>1.7085189898689415E-2</c:v>
                </c:pt>
                <c:pt idx="2">
                  <c:v>3.2608152506679484E-2</c:v>
                </c:pt>
                <c:pt idx="3">
                  <c:v>1.8108409267341509E-2</c:v>
                </c:pt>
                <c:pt idx="4">
                  <c:v>1.823512294119143E-2</c:v>
                </c:pt>
                <c:pt idx="5">
                  <c:v>2.7800015210845994E-2</c:v>
                </c:pt>
              </c:numCache>
            </c:numRef>
          </c:val>
          <c:extLst>
            <c:ext xmlns:c16="http://schemas.microsoft.com/office/drawing/2014/chart" uri="{C3380CC4-5D6E-409C-BE32-E72D297353CC}">
              <c16:uniqueId val="{00000006-4BE0-7942-BDB2-93CD57827D50}"/>
            </c:ext>
          </c:extLst>
        </c:ser>
        <c:ser>
          <c:idx val="7"/>
          <c:order val="7"/>
          <c:tx>
            <c:strRef>
              <c:f>'family_1%'!$AF$47</c:f>
              <c:strCache>
                <c:ptCount val="1"/>
                <c:pt idx="0">
                  <c:v>Tannerellaceae</c:v>
                </c:pt>
              </c:strCache>
            </c:strRef>
          </c:tx>
          <c:spPr>
            <a:solidFill>
              <a:schemeClr val="accent2">
                <a:lumMod val="60000"/>
              </a:schemeClr>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'family_1%'!$AG$47:$AL$47</c:f>
              <c:numCache>
                <c:formatCode>0.00%</c:formatCode>
                <c:ptCount val="6"/>
                <c:pt idx="0">
                  <c:v>5.3950193709611117E-3</c:v>
                </c:pt>
                <c:pt idx="1">
                  <c:v>8.7385718844943117E-3</c:v>
                </c:pt>
                <c:pt idx="2">
                  <c:v>4.1560087050105943E-3</c:v>
                </c:pt>
                <c:pt idx="3">
                  <c:v>7.7897443286129835E-3</c:v>
                </c:pt>
                <c:pt idx="4">
                  <c:v>3.7975415572361129E-3</c:v>
                </c:pt>
                <c:pt idx="5">
                  <c:v>4.912379033058102E-3</c:v>
                </c:pt>
              </c:numCache>
            </c:numRef>
          </c:val>
          <c:extLst>
            <c:ext xmlns:c16="http://schemas.microsoft.com/office/drawing/2014/chart" uri="{C3380CC4-5D6E-409C-BE32-E72D297353CC}">
              <c16:uniqueId val="{00000007-4BE0-7942-BDB2-93CD57827D50}"/>
            </c:ext>
          </c:extLst>
        </c:ser>
        <c:ser>
          <c:idx val="8"/>
          <c:order val="8"/>
          <c:tx>
            <c:strRef>
              <c:f>'family_1%'!$AF$48</c:f>
              <c:strCache>
                <c:ptCount val="1"/>
                <c:pt idx="0">
                  <c:v>Flavobacteriaceae</c:v>
                </c:pt>
              </c:strCache>
            </c:strRef>
          </c:tx>
          <c:spPr>
            <a:solidFill>
              <a:schemeClr val="accent3">
                <a:lumMod val="60000"/>
              </a:schemeClr>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'family_1%'!$AG$48:$AL$48</c:f>
              <c:numCache>
                <c:formatCode>0.00%</c:formatCode>
                <c:ptCount val="6"/>
                <c:pt idx="0">
                  <c:v>5.429280066889473E-3</c:v>
                </c:pt>
                <c:pt idx="1">
                  <c:v>3.3323948857266067E-4</c:v>
                </c:pt>
                <c:pt idx="2">
                  <c:v>2.0163004466873836E-4</c:v>
                </c:pt>
                <c:pt idx="3">
                  <c:v>2.3848139959597685E-4</c:v>
                </c:pt>
                <c:pt idx="4">
                  <c:v>1.5867250544768883E-4</c:v>
                </c:pt>
                <c:pt idx="5">
                  <c:v>3.4541310726877024E-4</c:v>
                </c:pt>
              </c:numCache>
            </c:numRef>
          </c:val>
          <c:extLst>
            <c:ext xmlns:c16="http://schemas.microsoft.com/office/drawing/2014/chart" uri="{C3380CC4-5D6E-409C-BE32-E72D297353CC}">
              <c16:uniqueId val="{00000008-4BE0-7942-BDB2-93CD57827D50}"/>
            </c:ext>
          </c:extLst>
        </c:ser>
        <c:ser>
          <c:idx val="9"/>
          <c:order val="9"/>
          <c:tx>
            <c:strRef>
              <c:f>'family_1%'!$AF$49</c:f>
              <c:strCache>
                <c:ptCount val="1"/>
                <c:pt idx="0">
                  <c:v>U. m. of SBR1031 order</c:v>
                </c:pt>
              </c:strCache>
            </c:strRef>
          </c:tx>
          <c:spPr>
            <a:solidFill>
              <a:schemeClr val="accent4">
                <a:lumMod val="60000"/>
              </a:schemeClr>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'family_1%'!$AG$49:$AL$49</c:f>
              <c:numCache>
                <c:formatCode>0.00%</c:formatCode>
                <c:ptCount val="6"/>
                <c:pt idx="0">
                  <c:v>1.0831398183991279E-3</c:v>
                </c:pt>
                <c:pt idx="1">
                  <c:v>1.9595135947052299E-3</c:v>
                </c:pt>
                <c:pt idx="2">
                  <c:v>3.104435094006491E-3</c:v>
                </c:pt>
                <c:pt idx="3">
                  <c:v>5.6321045000779241E-3</c:v>
                </c:pt>
                <c:pt idx="4">
                  <c:v>6.0403843213005393E-3</c:v>
                </c:pt>
                <c:pt idx="5">
                  <c:v>1.8572562805321308E-3</c:v>
                </c:pt>
              </c:numCache>
            </c:numRef>
          </c:val>
          <c:extLst>
            <c:ext xmlns:c16="http://schemas.microsoft.com/office/drawing/2014/chart" uri="{C3380CC4-5D6E-409C-BE32-E72D297353CC}">
              <c16:uniqueId val="{00000009-4BE0-7942-BDB2-93CD57827D50}"/>
            </c:ext>
          </c:extLst>
        </c:ser>
        <c:ser>
          <c:idx val="10"/>
          <c:order val="10"/>
          <c:tx>
            <c:strRef>
              <c:f>'family_1%'!$AF$50</c:f>
              <c:strCache>
                <c:ptCount val="1"/>
                <c:pt idx="0">
                  <c:v>Deferribacteraceae</c:v>
                </c:pt>
              </c:strCache>
            </c:strRef>
          </c:tx>
          <c:spPr>
            <a:solidFill>
              <a:schemeClr val="accent5">
                <a:lumMod val="60000"/>
              </a:schemeClr>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'family_1%'!$AG$50:$AL$50</c:f>
              <c:numCache>
                <c:formatCode>0.00%</c:formatCode>
                <c:ptCount val="6"/>
                <c:pt idx="0">
                  <c:v>7.662237307108204E-3</c:v>
                </c:pt>
                <c:pt idx="1">
                  <c:v>1.5584851702207744E-3</c:v>
                </c:pt>
                <c:pt idx="2">
                  <c:v>2.2790888942445627E-2</c:v>
                </c:pt>
                <c:pt idx="3">
                  <c:v>5.1625531557189552E-4</c:v>
                </c:pt>
                <c:pt idx="4">
                  <c:v>3.0185085630802066E-3</c:v>
                </c:pt>
                <c:pt idx="5">
                  <c:v>6.510893396057143E-3</c:v>
                </c:pt>
              </c:numCache>
            </c:numRef>
          </c:val>
          <c:extLst>
            <c:ext xmlns:c16="http://schemas.microsoft.com/office/drawing/2014/chart" uri="{C3380CC4-5D6E-409C-BE32-E72D297353CC}">
              <c16:uniqueId val="{0000000A-4BE0-7942-BDB2-93CD57827D50}"/>
            </c:ext>
          </c:extLst>
        </c:ser>
        <c:ser>
          <c:idx val="11"/>
          <c:order val="11"/>
          <c:tx>
            <c:strRef>
              <c:f>'family_1%'!$AF$51</c:f>
              <c:strCache>
                <c:ptCount val="1"/>
                <c:pt idx="0">
                  <c:v>Bacillaceae</c:v>
                </c:pt>
              </c:strCache>
            </c:strRef>
          </c:tx>
          <c:spPr>
            <a:solidFill>
              <a:schemeClr val="accent6">
                <a:lumMod val="60000"/>
              </a:schemeClr>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'family_1%'!$AG$51:$AL$51</c:f>
              <c:numCache>
                <c:formatCode>0.00%</c:formatCode>
                <c:ptCount val="6"/>
                <c:pt idx="0">
                  <c:v>2.210320187143898E-3</c:v>
                </c:pt>
                <c:pt idx="1">
                  <c:v>2.2376329670830471E-2</c:v>
                </c:pt>
                <c:pt idx="2">
                  <c:v>1.1376745101836503E-3</c:v>
                </c:pt>
                <c:pt idx="3">
                  <c:v>2.0901337680223182E-2</c:v>
                </c:pt>
                <c:pt idx="4">
                  <c:v>1.040621607202232E-2</c:v>
                </c:pt>
                <c:pt idx="5">
                  <c:v>1.5652031023548597E-2</c:v>
                </c:pt>
              </c:numCache>
            </c:numRef>
          </c:val>
          <c:extLst>
            <c:ext xmlns:c16="http://schemas.microsoft.com/office/drawing/2014/chart" uri="{C3380CC4-5D6E-409C-BE32-E72D297353CC}">
              <c16:uniqueId val="{0000000B-4BE0-7942-BDB2-93CD57827D50}"/>
            </c:ext>
          </c:extLst>
        </c:ser>
        <c:ser>
          <c:idx val="12"/>
          <c:order val="12"/>
          <c:tx>
            <c:strRef>
              <c:f>'family_1%'!$AF$52</c:f>
              <c:strCache>
                <c:ptCount val="1"/>
                <c:pt idx="0">
                  <c:v>Staphylococcaceae</c:v>
                </c:pt>
              </c:strCache>
            </c:strRef>
          </c:tx>
          <c:spPr>
            <a:solidFill>
              <a:schemeClr val="accent1">
                <a:lumMod val="80000"/>
                <a:lumOff val="20000"/>
              </a:schemeClr>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'family_1%'!$AG$52:$AL$52</c:f>
              <c:numCache>
                <c:formatCode>0.00%</c:formatCode>
                <c:ptCount val="6"/>
                <c:pt idx="0">
                  <c:v>5.0689589489572918E-4</c:v>
                </c:pt>
                <c:pt idx="1">
                  <c:v>1.2352589103499681E-3</c:v>
                </c:pt>
                <c:pt idx="2">
                  <c:v>5.8449390574043429E-3</c:v>
                </c:pt>
                <c:pt idx="3">
                  <c:v>8.0007402713825801E-4</c:v>
                </c:pt>
                <c:pt idx="4">
                  <c:v>1.5816225857018689E-3</c:v>
                </c:pt>
                <c:pt idx="5">
                  <c:v>5.8097045904769991E-4</c:v>
                </c:pt>
              </c:numCache>
            </c:numRef>
          </c:val>
          <c:extLst>
            <c:ext xmlns:c16="http://schemas.microsoft.com/office/drawing/2014/chart" uri="{C3380CC4-5D6E-409C-BE32-E72D297353CC}">
              <c16:uniqueId val="{0000000C-4BE0-7942-BDB2-93CD57827D50}"/>
            </c:ext>
          </c:extLst>
        </c:ser>
        <c:ser>
          <c:idx val="13"/>
          <c:order val="13"/>
          <c:tx>
            <c:strRef>
              <c:f>'family_1%'!$AF$53</c:f>
              <c:strCache>
                <c:ptCount val="1"/>
                <c:pt idx="0">
                  <c:v>Enterococcaceae</c:v>
                </c:pt>
              </c:strCache>
            </c:strRef>
          </c:tx>
          <c:spPr>
            <a:solidFill>
              <a:schemeClr val="accent2">
                <a:lumMod val="80000"/>
                <a:lumOff val="20000"/>
              </a:schemeClr>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'family_1%'!$AG$53:$AL$53</c:f>
              <c:numCache>
                <c:formatCode>0.00%</c:formatCode>
                <c:ptCount val="6"/>
                <c:pt idx="0">
                  <c:v>1.8416206261510129E-4</c:v>
                </c:pt>
                <c:pt idx="1">
                  <c:v>2.18728446736769E-3</c:v>
                </c:pt>
                <c:pt idx="2">
                  <c:v>2.1611341632088521E-5</c:v>
                </c:pt>
                <c:pt idx="3">
                  <c:v>7.6045867822978851E-4</c:v>
                </c:pt>
                <c:pt idx="4">
                  <c:v>4.2689434364994664E-4</c:v>
                </c:pt>
                <c:pt idx="5">
                  <c:v>2.6254714956493925E-3</c:v>
                </c:pt>
              </c:numCache>
            </c:numRef>
          </c:val>
          <c:extLst>
            <c:ext xmlns:c16="http://schemas.microsoft.com/office/drawing/2014/chart" uri="{C3380CC4-5D6E-409C-BE32-E72D297353CC}">
              <c16:uniqueId val="{0000000D-4BE0-7942-BDB2-93CD57827D50}"/>
            </c:ext>
          </c:extLst>
        </c:ser>
        <c:ser>
          <c:idx val="14"/>
          <c:order val="14"/>
          <c:tx>
            <c:strRef>
              <c:f>'family_1%'!$AF$54</c:f>
              <c:strCache>
                <c:ptCount val="1"/>
                <c:pt idx="0">
                  <c:v>Lactobacillaceae</c:v>
                </c:pt>
              </c:strCache>
            </c:strRef>
          </c:tx>
          <c:spPr>
            <a:solidFill>
              <a:schemeClr val="accent3">
                <a:lumMod val="80000"/>
                <a:lumOff val="20000"/>
              </a:schemeClr>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'family_1%'!$AG$54:$AL$54</c:f>
              <c:numCache>
                <c:formatCode>0.00%</c:formatCode>
                <c:ptCount val="6"/>
                <c:pt idx="0">
                  <c:v>6.0767421831231273E-2</c:v>
                </c:pt>
                <c:pt idx="1">
                  <c:v>0.13558945892175608</c:v>
                </c:pt>
                <c:pt idx="2">
                  <c:v>6.5890538111400818E-2</c:v>
                </c:pt>
                <c:pt idx="3">
                  <c:v>6.7691132094731335E-2</c:v>
                </c:pt>
                <c:pt idx="4">
                  <c:v>0.1688865375653878</c:v>
                </c:pt>
                <c:pt idx="5">
                  <c:v>7.5228258569588022E-2</c:v>
                </c:pt>
              </c:numCache>
            </c:numRef>
          </c:val>
          <c:extLst>
            <c:ext xmlns:c16="http://schemas.microsoft.com/office/drawing/2014/chart" uri="{C3380CC4-5D6E-409C-BE32-E72D297353CC}">
              <c16:uniqueId val="{0000000E-4BE0-7942-BDB2-93CD57827D50}"/>
            </c:ext>
          </c:extLst>
        </c:ser>
        <c:ser>
          <c:idx val="15"/>
          <c:order val="15"/>
          <c:tx>
            <c:strRef>
              <c:f>'family_1%'!$AF$55</c:f>
              <c:strCache>
                <c:ptCount val="1"/>
                <c:pt idx="0">
                  <c:v>Streptococcaceae</c:v>
                </c:pt>
              </c:strCache>
            </c:strRef>
          </c:tx>
          <c:spPr>
            <a:solidFill>
              <a:schemeClr val="accent4">
                <a:lumMod val="80000"/>
                <a:lumOff val="20000"/>
              </a:schemeClr>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'family_1%'!$AG$55:$AL$55</c:f>
              <c:numCache>
                <c:formatCode>0.00%</c:formatCode>
                <c:ptCount val="6"/>
                <c:pt idx="0">
                  <c:v>3.2273198606127575E-3</c:v>
                </c:pt>
                <c:pt idx="1">
                  <c:v>1.0830253220515403E-2</c:v>
                </c:pt>
                <c:pt idx="2">
                  <c:v>4.7376153928917796E-3</c:v>
                </c:pt>
                <c:pt idx="3">
                  <c:v>5.8789442321178992E-3</c:v>
                </c:pt>
                <c:pt idx="4">
                  <c:v>7.1032234895112237E-3</c:v>
                </c:pt>
                <c:pt idx="5">
                  <c:v>4.6126564986476394E-3</c:v>
                </c:pt>
              </c:numCache>
            </c:numRef>
          </c:val>
          <c:extLst>
            <c:ext xmlns:c16="http://schemas.microsoft.com/office/drawing/2014/chart" uri="{C3380CC4-5D6E-409C-BE32-E72D297353CC}">
              <c16:uniqueId val="{0000000F-4BE0-7942-BDB2-93CD57827D50}"/>
            </c:ext>
          </c:extLst>
        </c:ser>
        <c:ser>
          <c:idx val="16"/>
          <c:order val="16"/>
          <c:tx>
            <c:strRef>
              <c:f>'family_1%'!$AF$56</c:f>
              <c:strCache>
                <c:ptCount val="1"/>
                <c:pt idx="0">
                  <c:v>Christensenellaceae</c:v>
                </c:pt>
              </c:strCache>
            </c:strRef>
          </c:tx>
          <c:spPr>
            <a:solidFill>
              <a:schemeClr val="accent5">
                <a:lumMod val="80000"/>
                <a:lumOff val="20000"/>
              </a:schemeClr>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'family_1%'!$AG$56:$AL$56</c:f>
              <c:numCache>
                <c:formatCode>0.00%</c:formatCode>
                <c:ptCount val="6"/>
                <c:pt idx="0">
                  <c:v>7.9513301761848561E-3</c:v>
                </c:pt>
                <c:pt idx="1">
                  <c:v>9.6734470559221852E-3</c:v>
                </c:pt>
                <c:pt idx="2">
                  <c:v>5.0043660858293615E-3</c:v>
                </c:pt>
                <c:pt idx="3">
                  <c:v>9.3251611039564374E-3</c:v>
                </c:pt>
                <c:pt idx="4">
                  <c:v>6.083127942457754E-3</c:v>
                </c:pt>
                <c:pt idx="5">
                  <c:v>9.5912145303204445E-3</c:v>
                </c:pt>
              </c:numCache>
            </c:numRef>
          </c:val>
          <c:extLst>
            <c:ext xmlns:c16="http://schemas.microsoft.com/office/drawing/2014/chart" uri="{C3380CC4-5D6E-409C-BE32-E72D297353CC}">
              <c16:uniqueId val="{00000010-4BE0-7942-BDB2-93CD57827D50}"/>
            </c:ext>
          </c:extLst>
        </c:ser>
        <c:ser>
          <c:idx val="17"/>
          <c:order val="17"/>
          <c:tx>
            <c:strRef>
              <c:f>'family_1%'!$AF$57</c:f>
              <c:strCache>
                <c:ptCount val="1"/>
                <c:pt idx="0">
                  <c:v>Clostridiaceae 1</c:v>
                </c:pt>
              </c:strCache>
            </c:strRef>
          </c:tx>
          <c:spPr>
            <a:solidFill>
              <a:schemeClr val="accent6">
                <a:lumMod val="80000"/>
                <a:lumOff val="20000"/>
              </a:schemeClr>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'family_1%'!$AG$57:$AL$57</c:f>
              <c:numCache>
                <c:formatCode>0.00%</c:formatCode>
                <c:ptCount val="6"/>
                <c:pt idx="0">
                  <c:v>4.7165539634402225E-2</c:v>
                </c:pt>
                <c:pt idx="1">
                  <c:v>8.6440561189182794E-2</c:v>
                </c:pt>
                <c:pt idx="2">
                  <c:v>0.1011881979201275</c:v>
                </c:pt>
                <c:pt idx="3">
                  <c:v>6.2662672378904272E-2</c:v>
                </c:pt>
                <c:pt idx="4">
                  <c:v>6.1957056022639644E-2</c:v>
                </c:pt>
                <c:pt idx="5">
                  <c:v>0.10680021491266374</c:v>
                </c:pt>
              </c:numCache>
            </c:numRef>
          </c:val>
          <c:extLst>
            <c:ext xmlns:c16="http://schemas.microsoft.com/office/drawing/2014/chart" uri="{C3380CC4-5D6E-409C-BE32-E72D297353CC}">
              <c16:uniqueId val="{00000011-4BE0-7942-BDB2-93CD57827D50}"/>
            </c:ext>
          </c:extLst>
        </c:ser>
        <c:ser>
          <c:idx val="18"/>
          <c:order val="18"/>
          <c:tx>
            <c:strRef>
              <c:f>'family_1%'!$AF$58</c:f>
              <c:strCache>
                <c:ptCount val="1"/>
                <c:pt idx="0">
                  <c:v>Clostridiales vadinBB60 group</c:v>
                </c:pt>
              </c:strCache>
            </c:strRef>
          </c:tx>
          <c:spPr>
            <a:solidFill>
              <a:schemeClr val="accent1">
                <a:lumMod val="80000"/>
              </a:schemeClr>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'family_1%'!$AG$58:$AL$58</c:f>
              <c:numCache>
                <c:formatCode>0.00%</c:formatCode>
                <c:ptCount val="6"/>
                <c:pt idx="0">
                  <c:v>4.6859967735148299E-2</c:v>
                </c:pt>
                <c:pt idx="1">
                  <c:v>5.316635853703784E-3</c:v>
                </c:pt>
                <c:pt idx="2">
                  <c:v>3.082063838705985E-2</c:v>
                </c:pt>
                <c:pt idx="3">
                  <c:v>4.276658008764307E-3</c:v>
                </c:pt>
                <c:pt idx="4">
                  <c:v>9.529649763981643E-3</c:v>
                </c:pt>
                <c:pt idx="5">
                  <c:v>2.1031826129979805E-2</c:v>
                </c:pt>
              </c:numCache>
            </c:numRef>
          </c:val>
          <c:extLst>
            <c:ext xmlns:c16="http://schemas.microsoft.com/office/drawing/2014/chart" uri="{C3380CC4-5D6E-409C-BE32-E72D297353CC}">
              <c16:uniqueId val="{00000012-4BE0-7942-BDB2-93CD57827D50}"/>
            </c:ext>
          </c:extLst>
        </c:ser>
        <c:ser>
          <c:idx val="19"/>
          <c:order val="19"/>
          <c:tx>
            <c:strRef>
              <c:f>'family_1%'!$AF$59</c:f>
              <c:strCache>
                <c:ptCount val="1"/>
                <c:pt idx="0">
                  <c:v>Lachnospiraceae</c:v>
                </c:pt>
              </c:strCache>
            </c:strRef>
          </c:tx>
          <c:spPr>
            <a:solidFill>
              <a:schemeClr val="accent2">
                <a:lumMod val="80000"/>
              </a:schemeClr>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'family_1%'!$AG$59:$AL$59</c:f>
              <c:numCache>
                <c:formatCode>0.00%</c:formatCode>
                <c:ptCount val="6"/>
                <c:pt idx="0">
                  <c:v>0.27755909598072592</c:v>
                </c:pt>
                <c:pt idx="1">
                  <c:v>0.18331356750577743</c:v>
                </c:pt>
                <c:pt idx="2">
                  <c:v>0.35196062799853228</c:v>
                </c:pt>
                <c:pt idx="3">
                  <c:v>0.21496663033636887</c:v>
                </c:pt>
                <c:pt idx="4">
                  <c:v>0.2126732950399246</c:v>
                </c:pt>
                <c:pt idx="5">
                  <c:v>0.2975491269919166</c:v>
                </c:pt>
              </c:numCache>
            </c:numRef>
          </c:val>
          <c:extLst>
            <c:ext xmlns:c16="http://schemas.microsoft.com/office/drawing/2014/chart" uri="{C3380CC4-5D6E-409C-BE32-E72D297353CC}">
              <c16:uniqueId val="{00000013-4BE0-7942-BDB2-93CD57827D50}"/>
            </c:ext>
          </c:extLst>
        </c:ser>
        <c:ser>
          <c:idx val="20"/>
          <c:order val="20"/>
          <c:tx>
            <c:strRef>
              <c:f>'family_1%'!$AF$60</c:f>
              <c:strCache>
                <c:ptCount val="1"/>
                <c:pt idx="0">
                  <c:v>Ruminococcaceae</c:v>
                </c:pt>
              </c:strCache>
            </c:strRef>
          </c:tx>
          <c:spPr>
            <a:solidFill>
              <a:schemeClr val="accent3">
                <a:lumMod val="80000"/>
              </a:schemeClr>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'family_1%'!$AG$60:$AL$60</c:f>
              <c:numCache>
                <c:formatCode>0.00%</c:formatCode>
                <c:ptCount val="6"/>
                <c:pt idx="0">
                  <c:v>0.11268113794947114</c:v>
                </c:pt>
                <c:pt idx="1">
                  <c:v>0.14166102307359649</c:v>
                </c:pt>
                <c:pt idx="2">
                  <c:v>0.12177562508276851</c:v>
                </c:pt>
                <c:pt idx="3">
                  <c:v>0.13973566902688317</c:v>
                </c:pt>
                <c:pt idx="4">
                  <c:v>0.10016821830506395</c:v>
                </c:pt>
                <c:pt idx="5">
                  <c:v>0.15283982173882046</c:v>
                </c:pt>
              </c:numCache>
            </c:numRef>
          </c:val>
          <c:extLst>
            <c:ext xmlns:c16="http://schemas.microsoft.com/office/drawing/2014/chart" uri="{C3380CC4-5D6E-409C-BE32-E72D297353CC}">
              <c16:uniqueId val="{00000014-4BE0-7942-BDB2-93CD57827D50}"/>
            </c:ext>
          </c:extLst>
        </c:ser>
        <c:ser>
          <c:idx val="21"/>
          <c:order val="21"/>
          <c:tx>
            <c:strRef>
              <c:f>'family_1%'!$AF$61</c:f>
              <c:strCache>
                <c:ptCount val="1"/>
                <c:pt idx="0">
                  <c:v>Erysipelotrichaceae</c:v>
                </c:pt>
              </c:strCache>
            </c:strRef>
          </c:tx>
          <c:spPr>
            <a:solidFill>
              <a:schemeClr val="accent4">
                <a:lumMod val="80000"/>
              </a:schemeClr>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'family_1%'!$AG$61:$AL$61</c:f>
              <c:numCache>
                <c:formatCode>0.00%</c:formatCode>
                <c:ptCount val="6"/>
                <c:pt idx="0">
                  <c:v>4.430613195263914E-2</c:v>
                </c:pt>
                <c:pt idx="1">
                  <c:v>3.487042877406487E-3</c:v>
                </c:pt>
                <c:pt idx="2">
                  <c:v>2.0150390111310901E-3</c:v>
                </c:pt>
                <c:pt idx="3">
                  <c:v>2.5585877456049261E-3</c:v>
                </c:pt>
                <c:pt idx="4">
                  <c:v>5.8639513298568433E-3</c:v>
                </c:pt>
                <c:pt idx="5">
                  <c:v>1.8933211301710062E-3</c:v>
                </c:pt>
              </c:numCache>
            </c:numRef>
          </c:val>
          <c:extLst>
            <c:ext xmlns:c16="http://schemas.microsoft.com/office/drawing/2014/chart" uri="{C3380CC4-5D6E-409C-BE32-E72D297353CC}">
              <c16:uniqueId val="{00000015-4BE0-7942-BDB2-93CD57827D50}"/>
            </c:ext>
          </c:extLst>
        </c:ser>
        <c:ser>
          <c:idx val="22"/>
          <c:order val="22"/>
          <c:tx>
            <c:strRef>
              <c:f>'family_1%'!$AF$62</c:f>
              <c:strCache>
                <c:ptCount val="1"/>
                <c:pt idx="0">
                  <c:v>Acidaminococcaceae</c:v>
                </c:pt>
              </c:strCache>
            </c:strRef>
          </c:tx>
          <c:spPr>
            <a:solidFill>
              <a:schemeClr val="accent5">
                <a:lumMod val="80000"/>
              </a:schemeClr>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'family_1%'!$AG$62:$AL$62</c:f>
              <c:numCache>
                <c:formatCode>0.00%</c:formatCode>
                <c:ptCount val="6"/>
                <c:pt idx="0">
                  <c:v>2.4571185450373871E-3</c:v>
                </c:pt>
                <c:pt idx="1">
                  <c:v>6.0238732164349332E-3</c:v>
                </c:pt>
                <c:pt idx="2">
                  <c:v>2.5772805836019575E-3</c:v>
                </c:pt>
                <c:pt idx="3">
                  <c:v>4.2898376002553874E-3</c:v>
                </c:pt>
                <c:pt idx="4">
                  <c:v>3.2294651392404837E-3</c:v>
                </c:pt>
                <c:pt idx="5">
                  <c:v>4.5276929788492957E-3</c:v>
                </c:pt>
              </c:numCache>
            </c:numRef>
          </c:val>
          <c:extLst>
            <c:ext xmlns:c16="http://schemas.microsoft.com/office/drawing/2014/chart" uri="{C3380CC4-5D6E-409C-BE32-E72D297353CC}">
              <c16:uniqueId val="{00000016-4BE0-7942-BDB2-93CD57827D50}"/>
            </c:ext>
          </c:extLst>
        </c:ser>
        <c:ser>
          <c:idx val="23"/>
          <c:order val="23"/>
          <c:tx>
            <c:strRef>
              <c:f>'family_1%'!$AF$63</c:f>
              <c:strCache>
                <c:ptCount val="1"/>
                <c:pt idx="0">
                  <c:v>Veillonellaceae</c:v>
                </c:pt>
              </c:strCache>
            </c:strRef>
          </c:tx>
          <c:spPr>
            <a:solidFill>
              <a:schemeClr val="accent6">
                <a:lumMod val="80000"/>
              </a:schemeClr>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'family_1%'!$AG$63:$AL$63</c:f>
              <c:numCache>
                <c:formatCode>0.00%</c:formatCode>
                <c:ptCount val="6"/>
                <c:pt idx="0">
                  <c:v>3.8532743620219049E-3</c:v>
                </c:pt>
                <c:pt idx="1">
                  <c:v>1.207990218479775E-2</c:v>
                </c:pt>
                <c:pt idx="2">
                  <c:v>4.1171676236774904E-3</c:v>
                </c:pt>
                <c:pt idx="3">
                  <c:v>7.4438852355183461E-3</c:v>
                </c:pt>
                <c:pt idx="4">
                  <c:v>6.8839450426097073E-3</c:v>
                </c:pt>
                <c:pt idx="5">
                  <c:v>5.6074073120880186E-3</c:v>
                </c:pt>
              </c:numCache>
            </c:numRef>
          </c:val>
          <c:extLst>
            <c:ext xmlns:c16="http://schemas.microsoft.com/office/drawing/2014/chart" uri="{C3380CC4-5D6E-409C-BE32-E72D297353CC}">
              <c16:uniqueId val="{00000017-4BE0-7942-BDB2-93CD57827D50}"/>
            </c:ext>
          </c:extLst>
        </c:ser>
        <c:ser>
          <c:idx val="24"/>
          <c:order val="24"/>
          <c:tx>
            <c:strRef>
              <c:f>'family_1%'!$AF$64</c:f>
              <c:strCache>
                <c:ptCount val="1"/>
                <c:pt idx="0">
                  <c:v>U. m. of vadinHA49 class</c:v>
                </c:pt>
              </c:strCache>
            </c:strRef>
          </c:tx>
          <c:spPr>
            <a:solidFill>
              <a:schemeClr val="accent1">
                <a:lumMod val="60000"/>
                <a:lumOff val="40000"/>
              </a:schemeClr>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'family_1%'!$AG$64:$AL$64</c:f>
              <c:numCache>
                <c:formatCode>0.00%</c:formatCode>
                <c:ptCount val="6"/>
                <c:pt idx="0">
                  <c:v>4.0076913019031742E-3</c:v>
                </c:pt>
                <c:pt idx="1">
                  <c:v>1.8775664820284418E-2</c:v>
                </c:pt>
                <c:pt idx="2">
                  <c:v>9.4940384514522209E-3</c:v>
                </c:pt>
                <c:pt idx="3">
                  <c:v>2.7021672364558495E-2</c:v>
                </c:pt>
                <c:pt idx="4">
                  <c:v>4.1438534173858406E-2</c:v>
                </c:pt>
                <c:pt idx="5">
                  <c:v>7.7431617500409002E-3</c:v>
                </c:pt>
              </c:numCache>
            </c:numRef>
          </c:val>
          <c:extLst>
            <c:ext xmlns:c16="http://schemas.microsoft.com/office/drawing/2014/chart" uri="{C3380CC4-5D6E-409C-BE32-E72D297353CC}">
              <c16:uniqueId val="{00000018-4BE0-7942-BDB2-93CD57827D50}"/>
            </c:ext>
          </c:extLst>
        </c:ser>
        <c:ser>
          <c:idx val="25"/>
          <c:order val="25"/>
          <c:tx>
            <c:strRef>
              <c:f>'family_1%'!$AF$65</c:f>
              <c:strCache>
                <c:ptCount val="1"/>
                <c:pt idx="0">
                  <c:v>Rhodobacteraceae</c:v>
                </c:pt>
              </c:strCache>
            </c:strRef>
          </c:tx>
          <c:spPr>
            <a:solidFill>
              <a:schemeClr val="accent2">
                <a:lumMod val="60000"/>
                <a:lumOff val="40000"/>
              </a:schemeClr>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'family_1%'!$AG$65:$AL$65</c:f>
              <c:numCache>
                <c:formatCode>0.00%</c:formatCode>
                <c:ptCount val="6"/>
                <c:pt idx="0">
                  <c:v>5.7264363188229105E-3</c:v>
                </c:pt>
                <c:pt idx="1">
                  <c:v>3.1483094594498569E-4</c:v>
                </c:pt>
                <c:pt idx="2">
                  <c:v>3.3707120575251251E-4</c:v>
                </c:pt>
                <c:pt idx="3">
                  <c:v>1.8556457983039329E-4</c:v>
                </c:pt>
                <c:pt idx="4">
                  <c:v>4.9667664456004991E-4</c:v>
                </c:pt>
                <c:pt idx="5">
                  <c:v>8.5021391581020648E-4</c:v>
                </c:pt>
              </c:numCache>
            </c:numRef>
          </c:val>
          <c:extLst>
            <c:ext xmlns:c16="http://schemas.microsoft.com/office/drawing/2014/chart" uri="{C3380CC4-5D6E-409C-BE32-E72D297353CC}">
              <c16:uniqueId val="{00000019-4BE0-7942-BDB2-93CD57827D50}"/>
            </c:ext>
          </c:extLst>
        </c:ser>
        <c:ser>
          <c:idx val="26"/>
          <c:order val="26"/>
          <c:tx>
            <c:strRef>
              <c:f>'family_1%'!$AF$66</c:f>
              <c:strCache>
                <c:ptCount val="1"/>
                <c:pt idx="0">
                  <c:v>U. m. of Rhodospirillales order</c:v>
                </c:pt>
              </c:strCache>
            </c:strRef>
          </c:tx>
          <c:spPr>
            <a:solidFill>
              <a:schemeClr val="accent3">
                <a:lumMod val="60000"/>
                <a:lumOff val="40000"/>
              </a:schemeClr>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'family_1%'!$AG$66:$AL$66</c:f>
              <c:numCache>
                <c:formatCode>0.00%</c:formatCode>
                <c:ptCount val="6"/>
                <c:pt idx="0">
                  <c:v>1.9629049866113461E-3</c:v>
                </c:pt>
                <c:pt idx="1">
                  <c:v>5.8822512100525307E-3</c:v>
                </c:pt>
                <c:pt idx="2">
                  <c:v>4.0792897955775299E-3</c:v>
                </c:pt>
                <c:pt idx="3">
                  <c:v>6.0728346285946191E-3</c:v>
                </c:pt>
                <c:pt idx="4">
                  <c:v>4.479185896596123E-3</c:v>
                </c:pt>
                <c:pt idx="5">
                  <c:v>5.8875456257580696E-3</c:v>
                </c:pt>
              </c:numCache>
            </c:numRef>
          </c:val>
          <c:extLst>
            <c:ext xmlns:c16="http://schemas.microsoft.com/office/drawing/2014/chart" uri="{C3380CC4-5D6E-409C-BE32-E72D297353CC}">
              <c16:uniqueId val="{0000001A-4BE0-7942-BDB2-93CD57827D50}"/>
            </c:ext>
          </c:extLst>
        </c:ser>
        <c:ser>
          <c:idx val="27"/>
          <c:order val="27"/>
          <c:tx>
            <c:strRef>
              <c:f>'family_1%'!$AF$67</c:f>
              <c:strCache>
                <c:ptCount val="1"/>
                <c:pt idx="0">
                  <c:v>Aquaspirillaceae</c:v>
                </c:pt>
              </c:strCache>
            </c:strRef>
          </c:tx>
          <c:spPr>
            <a:solidFill>
              <a:schemeClr val="accent4">
                <a:lumMod val="60000"/>
                <a:lumOff val="40000"/>
              </a:schemeClr>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'family_1%'!$AG$67:$AL$67</c:f>
              <c:numCache>
                <c:formatCode>0.00%</c:formatCode>
                <c:ptCount val="6"/>
                <c:pt idx="0">
                  <c:v>1.0365502915201856E-2</c:v>
                </c:pt>
                <c:pt idx="1">
                  <c:v>0</c:v>
                </c:pt>
                <c:pt idx="2">
                  <c:v>0</c:v>
                </c:pt>
                <c:pt idx="3">
                  <c:v>0</c:v>
                </c:pt>
                <c:pt idx="4">
                  <c:v>0</c:v>
                </c:pt>
                <c:pt idx="5">
                  <c:v>1.6961370478734683E-4</c:v>
                </c:pt>
              </c:numCache>
            </c:numRef>
          </c:val>
          <c:extLst>
            <c:ext xmlns:c16="http://schemas.microsoft.com/office/drawing/2014/chart" uri="{C3380CC4-5D6E-409C-BE32-E72D297353CC}">
              <c16:uniqueId val="{0000001B-4BE0-7942-BDB2-93CD57827D50}"/>
            </c:ext>
          </c:extLst>
        </c:ser>
        <c:ser>
          <c:idx val="28"/>
          <c:order val="28"/>
          <c:tx>
            <c:strRef>
              <c:f>'family_1%'!$AF$68</c:f>
              <c:strCache>
                <c:ptCount val="1"/>
                <c:pt idx="0">
                  <c:v>Burkholderiaceae</c:v>
                </c:pt>
              </c:strCache>
            </c:strRef>
          </c:tx>
          <c:spPr>
            <a:solidFill>
              <a:schemeClr val="accent5">
                <a:lumMod val="60000"/>
                <a:lumOff val="40000"/>
              </a:schemeClr>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'family_1%'!$AG$68:$AL$68</c:f>
              <c:numCache>
                <c:formatCode>0.00%</c:formatCode>
                <c:ptCount val="6"/>
                <c:pt idx="0">
                  <c:v>2.0029496629193396E-2</c:v>
                </c:pt>
                <c:pt idx="1">
                  <c:v>5.4229519087705966E-3</c:v>
                </c:pt>
                <c:pt idx="2">
                  <c:v>2.8305616915612398E-3</c:v>
                </c:pt>
                <c:pt idx="3">
                  <c:v>5.3739101341945756E-3</c:v>
                </c:pt>
                <c:pt idx="4">
                  <c:v>5.2987061500961007E-3</c:v>
                </c:pt>
                <c:pt idx="5">
                  <c:v>4.4714178647873391E-3</c:v>
                </c:pt>
              </c:numCache>
            </c:numRef>
          </c:val>
          <c:extLst>
            <c:ext xmlns:c16="http://schemas.microsoft.com/office/drawing/2014/chart" uri="{C3380CC4-5D6E-409C-BE32-E72D297353CC}">
              <c16:uniqueId val="{0000001C-4BE0-7942-BDB2-93CD57827D50}"/>
            </c:ext>
          </c:extLst>
        </c:ser>
        <c:ser>
          <c:idx val="29"/>
          <c:order val="29"/>
          <c:tx>
            <c:strRef>
              <c:f>'family_1%'!$AF$69</c:f>
              <c:strCache>
                <c:ptCount val="1"/>
                <c:pt idx="0">
                  <c:v>Gallionellaceae</c:v>
                </c:pt>
              </c:strCache>
            </c:strRef>
          </c:tx>
          <c:spPr>
            <a:solidFill>
              <a:schemeClr val="accent6">
                <a:lumMod val="60000"/>
                <a:lumOff val="40000"/>
              </a:schemeClr>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'family_1%'!$AG$69:$AL$69</c:f>
              <c:numCache>
                <c:formatCode>0.00%</c:formatCode>
                <c:ptCount val="6"/>
                <c:pt idx="0">
                  <c:v>7.5946757769480532E-3</c:v>
                </c:pt>
                <c:pt idx="1">
                  <c:v>0</c:v>
                </c:pt>
                <c:pt idx="2">
                  <c:v>0</c:v>
                </c:pt>
                <c:pt idx="3">
                  <c:v>7.3328397013818563E-5</c:v>
                </c:pt>
                <c:pt idx="4">
                  <c:v>0</c:v>
                </c:pt>
                <c:pt idx="5">
                  <c:v>3.927776053920509E-5</c:v>
                </c:pt>
              </c:numCache>
            </c:numRef>
          </c:val>
          <c:extLst>
            <c:ext xmlns:c16="http://schemas.microsoft.com/office/drawing/2014/chart" uri="{C3380CC4-5D6E-409C-BE32-E72D297353CC}">
              <c16:uniqueId val="{0000001D-4BE0-7942-BDB2-93CD57827D50}"/>
            </c:ext>
          </c:extLst>
        </c:ser>
        <c:ser>
          <c:idx val="30"/>
          <c:order val="30"/>
          <c:tx>
            <c:strRef>
              <c:f>'family_1%'!$AF$70</c:f>
              <c:strCache>
                <c:ptCount val="1"/>
                <c:pt idx="0">
                  <c:v>Rhodocyclaceae</c:v>
                </c:pt>
              </c:strCache>
            </c:strRef>
          </c:tx>
          <c:spPr>
            <a:solidFill>
              <a:schemeClr val="accent1">
                <a:lumMod val="50000"/>
              </a:schemeClr>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'family_1%'!$AG$70:$AL$70</c:f>
              <c:numCache>
                <c:formatCode>0.00%</c:formatCode>
                <c:ptCount val="6"/>
                <c:pt idx="0">
                  <c:v>3.4122757373915402E-2</c:v>
                </c:pt>
                <c:pt idx="1">
                  <c:v>3.2393803200390182E-4</c:v>
                </c:pt>
                <c:pt idx="2">
                  <c:v>4.1145490454246219E-5</c:v>
                </c:pt>
                <c:pt idx="3">
                  <c:v>1.6878334671715083E-4</c:v>
                </c:pt>
                <c:pt idx="4">
                  <c:v>3.3315755980938775E-4</c:v>
                </c:pt>
                <c:pt idx="5">
                  <c:v>7.7339021039466512E-4</c:v>
                </c:pt>
              </c:numCache>
            </c:numRef>
          </c:val>
          <c:extLst>
            <c:ext xmlns:c16="http://schemas.microsoft.com/office/drawing/2014/chart" uri="{C3380CC4-5D6E-409C-BE32-E72D297353CC}">
              <c16:uniqueId val="{0000001E-4BE0-7942-BDB2-93CD57827D50}"/>
            </c:ext>
          </c:extLst>
        </c:ser>
        <c:ser>
          <c:idx val="31"/>
          <c:order val="31"/>
          <c:tx>
            <c:strRef>
              <c:f>'family_1%'!$AF$71</c:f>
              <c:strCache>
                <c:ptCount val="1"/>
                <c:pt idx="0">
                  <c:v>Enterobacteriaceae</c:v>
                </c:pt>
              </c:strCache>
            </c:strRef>
          </c:tx>
          <c:spPr>
            <a:solidFill>
              <a:schemeClr val="accent2">
                <a:lumMod val="50000"/>
              </a:schemeClr>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'family_1%'!$AG$71:$AL$71</c:f>
              <c:numCache>
                <c:formatCode>0.00%</c:formatCode>
                <c:ptCount val="6"/>
                <c:pt idx="0">
                  <c:v>1.162213955925041E-2</c:v>
                </c:pt>
                <c:pt idx="1">
                  <c:v>1.8215568826310324E-2</c:v>
                </c:pt>
                <c:pt idx="2">
                  <c:v>6.2543012478563226E-3</c:v>
                </c:pt>
                <c:pt idx="3">
                  <c:v>1.3240376011821032E-2</c:v>
                </c:pt>
                <c:pt idx="4">
                  <c:v>8.0185727719640117E-3</c:v>
                </c:pt>
                <c:pt idx="5">
                  <c:v>1.2036152803901157E-2</c:v>
                </c:pt>
              </c:numCache>
            </c:numRef>
          </c:val>
          <c:extLst>
            <c:ext xmlns:c16="http://schemas.microsoft.com/office/drawing/2014/chart" uri="{C3380CC4-5D6E-409C-BE32-E72D297353CC}">
              <c16:uniqueId val="{0000001F-4BE0-7942-BDB2-93CD57827D50}"/>
            </c:ext>
          </c:extLst>
        </c:ser>
        <c:ser>
          <c:idx val="32"/>
          <c:order val="32"/>
          <c:tx>
            <c:strRef>
              <c:f>'family_1%'!$AF$72</c:f>
              <c:strCache>
                <c:ptCount val="1"/>
                <c:pt idx="0">
                  <c:v>U. m. of TA06 phylum</c:v>
                </c:pt>
              </c:strCache>
            </c:strRef>
          </c:tx>
          <c:spPr>
            <a:solidFill>
              <a:schemeClr val="accent3">
                <a:lumMod val="50000"/>
              </a:schemeClr>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'family_1%'!$AG$72:$AL$72</c:f>
              <c:numCache>
                <c:formatCode>0.00%</c:formatCode>
                <c:ptCount val="6"/>
                <c:pt idx="0">
                  <c:v>5.8965311587825544E-4</c:v>
                </c:pt>
                <c:pt idx="1">
                  <c:v>3.56573691970261E-3</c:v>
                </c:pt>
                <c:pt idx="2">
                  <c:v>1.1740691376352019E-3</c:v>
                </c:pt>
                <c:pt idx="3">
                  <c:v>3.1331035535674171E-3</c:v>
                </c:pt>
                <c:pt idx="4">
                  <c:v>5.1433230317760783E-3</c:v>
                </c:pt>
                <c:pt idx="5">
                  <c:v>1.3130165083508544E-3</c:v>
                </c:pt>
              </c:numCache>
            </c:numRef>
          </c:val>
          <c:extLst>
            <c:ext xmlns:c16="http://schemas.microsoft.com/office/drawing/2014/chart" uri="{C3380CC4-5D6E-409C-BE32-E72D297353CC}">
              <c16:uniqueId val="{00000020-4BE0-7942-BDB2-93CD57827D50}"/>
            </c:ext>
          </c:extLst>
        </c:ser>
        <c:ser>
          <c:idx val="33"/>
          <c:order val="33"/>
          <c:tx>
            <c:strRef>
              <c:f>'family_1%'!$AF$73</c:f>
              <c:strCache>
                <c:ptCount val="1"/>
                <c:pt idx="0">
                  <c:v>Taxa below 1%</c:v>
                </c:pt>
              </c:strCache>
            </c:strRef>
          </c:tx>
          <c:spPr>
            <a:solidFill>
              <a:schemeClr val="accent4">
                <a:lumMod val="50000"/>
              </a:schemeClr>
            </a:solidFill>
            <a:ln>
              <a:noFill/>
            </a:ln>
            <a:effectLst/>
          </c:spPr>
          <c:invertIfNegative val="0"/>
          <c:cat>
            <c:strRef>
              <c:f>'family_1%'!$AG$39:$AL$39</c:f>
              <c:strCache>
                <c:ptCount val="6"/>
                <c:pt idx="0">
                  <c:v>Naive</c:v>
                </c:pt>
                <c:pt idx="1">
                  <c:v>Probiotic</c:v>
                </c:pt>
                <c:pt idx="2">
                  <c:v>TTFC</c:v>
                </c:pt>
                <c:pt idx="3">
                  <c:v>TTFC + Probiotic </c:v>
                </c:pt>
                <c:pt idx="4">
                  <c:v>Sp-TTFC</c:v>
                </c:pt>
                <c:pt idx="5">
                  <c:v>SP-TTFC + Probiotic</c:v>
                </c:pt>
              </c:strCache>
            </c:strRef>
          </c:cat>
          <c:val>
            <c:numRef>
              <c:f>'family_1%'!$AG$73:$AL$73</c:f>
              <c:numCache>
                <c:formatCode>0.00%</c:formatCode>
                <c:ptCount val="6"/>
                <c:pt idx="0">
                  <c:v>0.10130184535464665</c:v>
                </c:pt>
                <c:pt idx="1">
                  <c:v>6.0059078038742136E-2</c:v>
                </c:pt>
                <c:pt idx="2">
                  <c:v>2.7920457529797899E-2</c:v>
                </c:pt>
                <c:pt idx="3">
                  <c:v>5.2977135134822238E-2</c:v>
                </c:pt>
                <c:pt idx="4">
                  <c:v>4.9728637966565077E-2</c:v>
                </c:pt>
                <c:pt idx="5">
                  <c:v>4.130388412277064E-2</c:v>
                </c:pt>
              </c:numCache>
            </c:numRef>
          </c:val>
          <c:extLst>
            <c:ext xmlns:c16="http://schemas.microsoft.com/office/drawing/2014/chart" uri="{C3380CC4-5D6E-409C-BE32-E72D297353CC}">
              <c16:uniqueId val="{00000021-4BE0-7942-BDB2-93CD57827D50}"/>
            </c:ext>
          </c:extLst>
        </c:ser>
        <c:dLbls>
          <c:showLegendKey val="0"/>
          <c:showVal val="0"/>
          <c:showCatName val="0"/>
          <c:showSerName val="0"/>
          <c:showPercent val="0"/>
          <c:showBubbleSize val="0"/>
        </c:dLbls>
        <c:gapWidth val="150"/>
        <c:overlap val="100"/>
        <c:axId val="328807311"/>
        <c:axId val="1936360991"/>
      </c:barChart>
      <c:catAx>
        <c:axId val="328807311"/>
        <c:scaling>
          <c:orientation val="minMax"/>
        </c:scaling>
        <c:delete val="0"/>
        <c:axPos val="b"/>
        <c:numFmt formatCode="General" sourceLinked="1"/>
        <c:majorTickMark val="none"/>
        <c:minorTickMark val="none"/>
        <c:tickLblPos val="nextTo"/>
        <c:spPr>
          <a:noFill/>
          <a:ln w="12700" cap="flat" cmpd="sng" algn="ctr">
            <a:solidFill>
              <a:sysClr val="windowText" lastClr="000000"/>
            </a:solidFill>
            <a:round/>
          </a:ln>
          <a:effectLst/>
        </c:spPr>
        <c:txPr>
          <a:bodyPr rot="-60000000" spcFirstLastPara="1" vertOverflow="ellipsis" vert="horz" wrap="square" anchor="ctr" anchorCtr="1"/>
          <a:lstStyle/>
          <a:p>
            <a:pPr>
              <a:defRPr sz="900" b="1"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it-IT"/>
          </a:p>
        </c:txPr>
        <c:crossAx val="1936360991"/>
        <c:crosses val="autoZero"/>
        <c:auto val="1"/>
        <c:lblAlgn val="ctr"/>
        <c:lblOffset val="100"/>
        <c:noMultiLvlLbl val="0"/>
      </c:catAx>
      <c:valAx>
        <c:axId val="1936360991"/>
        <c:scaling>
          <c:orientation val="minMax"/>
        </c:scaling>
        <c:delete val="1"/>
        <c:axPos val="l"/>
        <c:numFmt formatCode="0%" sourceLinked="1"/>
        <c:majorTickMark val="none"/>
        <c:minorTickMark val="none"/>
        <c:tickLblPos val="nextTo"/>
        <c:crossAx val="328807311"/>
        <c:crosses val="autoZero"/>
        <c:crossBetween val="between"/>
      </c:valAx>
      <c:spPr>
        <a:noFill/>
        <a:ln>
          <a:noFill/>
        </a:ln>
        <a:effectLst/>
      </c:spPr>
    </c:plotArea>
    <c:legend>
      <c:legendPos val="b"/>
      <c:layout>
        <c:manualLayout>
          <c:xMode val="edge"/>
          <c:yMode val="edge"/>
          <c:x val="0"/>
          <c:y val="0.56333553668301684"/>
          <c:w val="1"/>
          <c:h val="0.23120414642039364"/>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extLst/>
  </c:chart>
  <c:spPr>
    <a:noFill/>
    <a:ln>
      <a:noFill/>
    </a:ln>
    <a:effectLst/>
  </c:spPr>
  <c:txPr>
    <a:bodyPr/>
    <a:lstStyle/>
    <a:p>
      <a:pPr>
        <a:defRPr/>
      </a:pPr>
      <a:endParaRPr lang="it-IT"/>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0555555555555555E-2"/>
          <c:y val="2.3450090575205487E-2"/>
          <c:w val="0.93888888888888888"/>
          <c:h val="0.3884440415597154"/>
        </c:manualLayout>
      </c:layout>
      <c:barChart>
        <c:barDir val="col"/>
        <c:grouping val="percentStacked"/>
        <c:varyColors val="0"/>
        <c:ser>
          <c:idx val="0"/>
          <c:order val="0"/>
          <c:tx>
            <c:strRef>
              <c:f>'genus_1%'!$AK$71</c:f>
              <c:strCache>
                <c:ptCount val="1"/>
                <c:pt idx="0">
                  <c:v>U. m. of Woesearchaeia class</c:v>
                </c:pt>
              </c:strCache>
            </c:strRef>
          </c:tx>
          <c:spPr>
            <a:solidFill>
              <a:schemeClr val="accent1"/>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'genus_1%'!$AL$71:$AQ$71</c:f>
              <c:numCache>
                <c:formatCode>0.00%</c:formatCode>
                <c:ptCount val="6"/>
                <c:pt idx="0">
                  <c:v>3.5185328997169988E-3</c:v>
                </c:pt>
                <c:pt idx="1">
                  <c:v>1.3163120264315603E-2</c:v>
                </c:pt>
                <c:pt idx="2">
                  <c:v>4.9505272481992152E-3</c:v>
                </c:pt>
                <c:pt idx="3">
                  <c:v>1.2873342334541177E-2</c:v>
                </c:pt>
                <c:pt idx="4">
                  <c:v>1.7152446250256116E-2</c:v>
                </c:pt>
                <c:pt idx="5">
                  <c:v>6.7139125059471364E-3</c:v>
                </c:pt>
              </c:numCache>
            </c:numRef>
          </c:val>
          <c:extLst>
            <c:ext xmlns:c16="http://schemas.microsoft.com/office/drawing/2014/chart" uri="{C3380CC4-5D6E-409C-BE32-E72D297353CC}">
              <c16:uniqueId val="{00000000-E7FD-074C-B3EB-320461915B58}"/>
            </c:ext>
          </c:extLst>
        </c:ser>
        <c:ser>
          <c:idx val="1"/>
          <c:order val="1"/>
          <c:tx>
            <c:strRef>
              <c:f>'genus_1%'!$AK$72</c:f>
              <c:strCache>
                <c:ptCount val="1"/>
                <c:pt idx="0">
                  <c:v>Bifidobacterium</c:v>
                </c:pt>
              </c:strCache>
            </c:strRef>
          </c:tx>
          <c:spPr>
            <a:solidFill>
              <a:schemeClr val="accent2"/>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'genus_1%'!$AL$72:$AQ$72</c:f>
              <c:numCache>
                <c:formatCode>0.00%</c:formatCode>
                <c:ptCount val="6"/>
                <c:pt idx="0">
                  <c:v>3.1588236833721469E-3</c:v>
                </c:pt>
                <c:pt idx="1">
                  <c:v>1.0650514359528856E-2</c:v>
                </c:pt>
                <c:pt idx="2">
                  <c:v>3.0200765671123228E-3</c:v>
                </c:pt>
                <c:pt idx="3">
                  <c:v>4.4580107042290424E-3</c:v>
                </c:pt>
                <c:pt idx="4">
                  <c:v>2.6647896117967082E-3</c:v>
                </c:pt>
                <c:pt idx="5">
                  <c:v>4.7258737181791795E-3</c:v>
                </c:pt>
              </c:numCache>
            </c:numRef>
          </c:val>
          <c:extLst>
            <c:ext xmlns:c16="http://schemas.microsoft.com/office/drawing/2014/chart" uri="{C3380CC4-5D6E-409C-BE32-E72D297353CC}">
              <c16:uniqueId val="{00000001-E7FD-074C-B3EB-320461915B58}"/>
            </c:ext>
          </c:extLst>
        </c:ser>
        <c:ser>
          <c:idx val="2"/>
          <c:order val="2"/>
          <c:tx>
            <c:strRef>
              <c:f>'genus_1%'!$AK$73</c:f>
              <c:strCache>
                <c:ptCount val="1"/>
                <c:pt idx="0">
                  <c:v>Bacteroides</c:v>
                </c:pt>
              </c:strCache>
            </c:strRef>
          </c:tx>
          <c:spPr>
            <a:solidFill>
              <a:schemeClr val="accent3"/>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'genus_1%'!$AL$73:$AQ$73</c:f>
              <c:numCache>
                <c:formatCode>0.00%</c:formatCode>
                <c:ptCount val="6"/>
                <c:pt idx="0">
                  <c:v>5.8080618816332578E-2</c:v>
                </c:pt>
                <c:pt idx="1">
                  <c:v>0.13040059463312584</c:v>
                </c:pt>
                <c:pt idx="2">
                  <c:v>4.8623670838987408E-2</c:v>
                </c:pt>
                <c:pt idx="3">
                  <c:v>9.1146915675981086E-2</c:v>
                </c:pt>
                <c:pt idx="4">
                  <c:v>6.1762456702202075E-2</c:v>
                </c:pt>
                <c:pt idx="5">
                  <c:v>7.231511972961116E-2</c:v>
                </c:pt>
              </c:numCache>
            </c:numRef>
          </c:val>
          <c:extLst>
            <c:ext xmlns:c16="http://schemas.microsoft.com/office/drawing/2014/chart" uri="{C3380CC4-5D6E-409C-BE32-E72D297353CC}">
              <c16:uniqueId val="{00000002-E7FD-074C-B3EB-320461915B58}"/>
            </c:ext>
          </c:extLst>
        </c:ser>
        <c:ser>
          <c:idx val="3"/>
          <c:order val="3"/>
          <c:tx>
            <c:strRef>
              <c:f>'genus_1%'!$AK$74</c:f>
              <c:strCache>
                <c:ptCount val="1"/>
                <c:pt idx="0">
                  <c:v>Odoribacter</c:v>
                </c:pt>
              </c:strCache>
            </c:strRef>
          </c:tx>
          <c:spPr>
            <a:solidFill>
              <a:schemeClr val="accent4"/>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'genus_1%'!$AL$74:$AQ$74</c:f>
              <c:numCache>
                <c:formatCode>0.00%</c:formatCode>
                <c:ptCount val="6"/>
                <c:pt idx="0">
                  <c:v>8.5871663795823588E-3</c:v>
                </c:pt>
                <c:pt idx="1">
                  <c:v>1.8991265345420648E-3</c:v>
                </c:pt>
                <c:pt idx="2">
                  <c:v>1.7512606046159493E-2</c:v>
                </c:pt>
                <c:pt idx="3">
                  <c:v>2.6000320648886235E-3</c:v>
                </c:pt>
                <c:pt idx="4">
                  <c:v>5.8480244709774674E-3</c:v>
                </c:pt>
                <c:pt idx="5">
                  <c:v>7.3614686906456383E-3</c:v>
                </c:pt>
              </c:numCache>
            </c:numRef>
          </c:val>
          <c:extLst>
            <c:ext xmlns:c16="http://schemas.microsoft.com/office/drawing/2014/chart" uri="{C3380CC4-5D6E-409C-BE32-E72D297353CC}">
              <c16:uniqueId val="{00000003-E7FD-074C-B3EB-320461915B58}"/>
            </c:ext>
          </c:extLst>
        </c:ser>
        <c:ser>
          <c:idx val="4"/>
          <c:order val="4"/>
          <c:tx>
            <c:strRef>
              <c:f>'genus_1%'!$AK$75</c:f>
              <c:strCache>
                <c:ptCount val="1"/>
                <c:pt idx="0">
                  <c:v>Gram-negative bacterium cTPY-13</c:v>
                </c:pt>
              </c:strCache>
            </c:strRef>
          </c:tx>
          <c:spPr>
            <a:solidFill>
              <a:schemeClr val="accent5"/>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'genus_1%'!$AL$75:$AQ$75</c:f>
              <c:numCache>
                <c:formatCode>0.00%</c:formatCode>
                <c:ptCount val="6"/>
                <c:pt idx="0">
                  <c:v>2.5303339044218586E-3</c:v>
                </c:pt>
                <c:pt idx="1">
                  <c:v>8.4250366613668713E-3</c:v>
                </c:pt>
                <c:pt idx="2">
                  <c:v>7.2060587585240088E-3</c:v>
                </c:pt>
                <c:pt idx="3">
                  <c:v>2.6777829450168242E-2</c:v>
                </c:pt>
                <c:pt idx="4">
                  <c:v>1.0345952872844956E-2</c:v>
                </c:pt>
                <c:pt idx="5">
                  <c:v>4.91475241396619E-3</c:v>
                </c:pt>
              </c:numCache>
            </c:numRef>
          </c:val>
          <c:extLst>
            <c:ext xmlns:c16="http://schemas.microsoft.com/office/drawing/2014/chart" uri="{C3380CC4-5D6E-409C-BE32-E72D297353CC}">
              <c16:uniqueId val="{00000004-E7FD-074C-B3EB-320461915B58}"/>
            </c:ext>
          </c:extLst>
        </c:ser>
        <c:ser>
          <c:idx val="5"/>
          <c:order val="5"/>
          <c:tx>
            <c:strRef>
              <c:f>'genus_1%'!$AK$76</c:f>
              <c:strCache>
                <c:ptCount val="1"/>
                <c:pt idx="0">
                  <c:v>U. m. of Muribaculaceae family</c:v>
                </c:pt>
              </c:strCache>
            </c:strRef>
          </c:tx>
          <c:spPr>
            <a:solidFill>
              <a:schemeClr val="accent6"/>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'genus_1%'!$AL$76:$AQ$76</c:f>
              <c:numCache>
                <c:formatCode>0.00%</c:formatCode>
                <c:ptCount val="6"/>
                <c:pt idx="0">
                  <c:v>3.7375696600731867E-2</c:v>
                </c:pt>
                <c:pt idx="1">
                  <c:v>4.9535284197601413E-2</c:v>
                </c:pt>
                <c:pt idx="2">
                  <c:v>9.0358421023360391E-2</c:v>
                </c:pt>
                <c:pt idx="3">
                  <c:v>0.12895397305201145</c:v>
                </c:pt>
                <c:pt idx="4">
                  <c:v>0.1412465731939006</c:v>
                </c:pt>
                <c:pt idx="5">
                  <c:v>6.8035509044444248E-2</c:v>
                </c:pt>
              </c:numCache>
            </c:numRef>
          </c:val>
          <c:extLst>
            <c:ext xmlns:c16="http://schemas.microsoft.com/office/drawing/2014/chart" uri="{C3380CC4-5D6E-409C-BE32-E72D297353CC}">
              <c16:uniqueId val="{00000005-E7FD-074C-B3EB-320461915B58}"/>
            </c:ext>
          </c:extLst>
        </c:ser>
        <c:ser>
          <c:idx val="6"/>
          <c:order val="6"/>
          <c:tx>
            <c:strRef>
              <c:f>'genus_1%'!$AK$77</c:f>
              <c:strCache>
                <c:ptCount val="1"/>
                <c:pt idx="0">
                  <c:v>Prevotella</c:v>
                </c:pt>
              </c:strCache>
            </c:strRef>
          </c:tx>
          <c:spPr>
            <a:solidFill>
              <a:schemeClr val="accent1">
                <a:lumMod val="6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'genus_1%'!$AL$77:$AQ$77</c:f>
              <c:numCache>
                <c:formatCode>0.00%</c:formatCode>
                <c:ptCount val="6"/>
                <c:pt idx="0">
                  <c:v>2.7093344238830384E-4</c:v>
                </c:pt>
                <c:pt idx="1">
                  <c:v>4.0057106518827037E-4</c:v>
                </c:pt>
                <c:pt idx="2">
                  <c:v>1.6792105754990044E-4</c:v>
                </c:pt>
                <c:pt idx="3">
                  <c:v>1.9425462560065721E-3</c:v>
                </c:pt>
                <c:pt idx="4">
                  <c:v>2.5770709813201876E-4</c:v>
                </c:pt>
                <c:pt idx="5">
                  <c:v>1.408078751589466E-4</c:v>
                </c:pt>
              </c:numCache>
            </c:numRef>
          </c:val>
          <c:extLst>
            <c:ext xmlns:c16="http://schemas.microsoft.com/office/drawing/2014/chart" uri="{C3380CC4-5D6E-409C-BE32-E72D297353CC}">
              <c16:uniqueId val="{00000006-E7FD-074C-B3EB-320461915B58}"/>
            </c:ext>
          </c:extLst>
        </c:ser>
        <c:ser>
          <c:idx val="7"/>
          <c:order val="7"/>
          <c:tx>
            <c:strRef>
              <c:f>'genus_1%'!$AK$78</c:f>
              <c:strCache>
                <c:ptCount val="1"/>
                <c:pt idx="0">
                  <c:v>Prevotella 9</c:v>
                </c:pt>
              </c:strCache>
            </c:strRef>
          </c:tx>
          <c:spPr>
            <a:solidFill>
              <a:schemeClr val="accent2">
                <a:lumMod val="6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'genus_1%'!$AL$78:$AQ$78</c:f>
              <c:numCache>
                <c:formatCode>0.00%</c:formatCode>
                <c:ptCount val="6"/>
                <c:pt idx="0">
                  <c:v>2.0592386388225581E-2</c:v>
                </c:pt>
                <c:pt idx="1">
                  <c:v>9.2237252009691757E-3</c:v>
                </c:pt>
                <c:pt idx="2">
                  <c:v>5.5647426306243064E-3</c:v>
                </c:pt>
                <c:pt idx="3">
                  <c:v>1.5651613287288615E-2</c:v>
                </c:pt>
                <c:pt idx="4">
                  <c:v>8.0148258725882427E-3</c:v>
                </c:pt>
                <c:pt idx="5">
                  <c:v>6.5217178396360089E-3</c:v>
                </c:pt>
              </c:numCache>
            </c:numRef>
          </c:val>
          <c:extLst>
            <c:ext xmlns:c16="http://schemas.microsoft.com/office/drawing/2014/chart" uri="{C3380CC4-5D6E-409C-BE32-E72D297353CC}">
              <c16:uniqueId val="{00000007-E7FD-074C-B3EB-320461915B58}"/>
            </c:ext>
          </c:extLst>
        </c:ser>
        <c:ser>
          <c:idx val="8"/>
          <c:order val="8"/>
          <c:tx>
            <c:strRef>
              <c:f>'genus_1%'!$AK$79</c:f>
              <c:strCache>
                <c:ptCount val="1"/>
                <c:pt idx="0">
                  <c:v>Prevotella sp. AN 5135</c:v>
                </c:pt>
              </c:strCache>
            </c:strRef>
          </c:tx>
          <c:spPr>
            <a:solidFill>
              <a:schemeClr val="accent3">
                <a:lumMod val="6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'genus_1%'!$AL$79:$AQ$79</c:f>
              <c:numCache>
                <c:formatCode>0.00%</c:formatCode>
                <c:ptCount val="6"/>
                <c:pt idx="0">
                  <c:v>1.3775837708227948E-3</c:v>
                </c:pt>
                <c:pt idx="1">
                  <c:v>7.0174374871586893E-4</c:v>
                </c:pt>
                <c:pt idx="2">
                  <c:v>4.1739415709393825E-4</c:v>
                </c:pt>
                <c:pt idx="3">
                  <c:v>3.8916421033186135E-3</c:v>
                </c:pt>
                <c:pt idx="4">
                  <c:v>2.2014256561832227E-4</c:v>
                </c:pt>
                <c:pt idx="5">
                  <c:v>1.056510641175178E-4</c:v>
                </c:pt>
              </c:numCache>
            </c:numRef>
          </c:val>
          <c:extLst>
            <c:ext xmlns:c16="http://schemas.microsoft.com/office/drawing/2014/chart" uri="{C3380CC4-5D6E-409C-BE32-E72D297353CC}">
              <c16:uniqueId val="{00000008-E7FD-074C-B3EB-320461915B58}"/>
            </c:ext>
          </c:extLst>
        </c:ser>
        <c:ser>
          <c:idx val="9"/>
          <c:order val="9"/>
          <c:tx>
            <c:strRef>
              <c:f>'genus_1%'!$AK$80</c:f>
              <c:strCache>
                <c:ptCount val="1"/>
                <c:pt idx="0">
                  <c:v>Prevotellaceae UCG-001</c:v>
                </c:pt>
              </c:strCache>
            </c:strRef>
          </c:tx>
          <c:spPr>
            <a:solidFill>
              <a:schemeClr val="accent4">
                <a:lumMod val="6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'genus_1%'!$AL$80:$AQ$80</c:f>
              <c:numCache>
                <c:formatCode>0.00%</c:formatCode>
                <c:ptCount val="6"/>
                <c:pt idx="0">
                  <c:v>1.3480211946099235E-3</c:v>
                </c:pt>
                <c:pt idx="1">
                  <c:v>3.3667007613910919E-3</c:v>
                </c:pt>
                <c:pt idx="2">
                  <c:v>3.5689559623066484E-3</c:v>
                </c:pt>
                <c:pt idx="3">
                  <c:v>1.4681673387549613E-2</c:v>
                </c:pt>
                <c:pt idx="4">
                  <c:v>2.7326683238195755E-3</c:v>
                </c:pt>
                <c:pt idx="5">
                  <c:v>3.4373479202268729E-3</c:v>
                </c:pt>
              </c:numCache>
            </c:numRef>
          </c:val>
          <c:extLst>
            <c:ext xmlns:c16="http://schemas.microsoft.com/office/drawing/2014/chart" uri="{C3380CC4-5D6E-409C-BE32-E72D297353CC}">
              <c16:uniqueId val="{00000009-E7FD-074C-B3EB-320461915B58}"/>
            </c:ext>
          </c:extLst>
        </c:ser>
        <c:ser>
          <c:idx val="10"/>
          <c:order val="10"/>
          <c:tx>
            <c:strRef>
              <c:f>'genus_1%'!$AK$81</c:f>
              <c:strCache>
                <c:ptCount val="1"/>
                <c:pt idx="0">
                  <c:v>Alistipes</c:v>
                </c:pt>
              </c:strCache>
            </c:strRef>
          </c:tx>
          <c:spPr>
            <a:solidFill>
              <a:schemeClr val="accent5">
                <a:lumMod val="6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'genus_1%'!$AL$81:$AQ$81</c:f>
              <c:numCache>
                <c:formatCode>0.00%</c:formatCode>
                <c:ptCount val="6"/>
                <c:pt idx="0">
                  <c:v>2.3149909779994406E-2</c:v>
                </c:pt>
                <c:pt idx="1">
                  <c:v>1.6086420561795208E-2</c:v>
                </c:pt>
                <c:pt idx="2">
                  <c:v>2.9115767376799422E-2</c:v>
                </c:pt>
                <c:pt idx="3">
                  <c:v>1.6141925195515959E-2</c:v>
                </c:pt>
                <c:pt idx="4">
                  <c:v>1.6002070616318313E-2</c:v>
                </c:pt>
                <c:pt idx="5">
                  <c:v>2.5138670241572791E-2</c:v>
                </c:pt>
              </c:numCache>
            </c:numRef>
          </c:val>
          <c:extLst>
            <c:ext xmlns:c16="http://schemas.microsoft.com/office/drawing/2014/chart" uri="{C3380CC4-5D6E-409C-BE32-E72D297353CC}">
              <c16:uniqueId val="{0000000A-E7FD-074C-B3EB-320461915B58}"/>
            </c:ext>
          </c:extLst>
        </c:ser>
        <c:ser>
          <c:idx val="11"/>
          <c:order val="11"/>
          <c:tx>
            <c:strRef>
              <c:f>'genus_1%'!$AK$82</c:f>
              <c:strCache>
                <c:ptCount val="1"/>
                <c:pt idx="0">
                  <c:v>Parabacteroides</c:v>
                </c:pt>
              </c:strCache>
            </c:strRef>
          </c:tx>
          <c:spPr>
            <a:solidFill>
              <a:schemeClr val="accent6">
                <a:lumMod val="6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'genus_1%'!$AL$82:$AQ$82</c:f>
              <c:numCache>
                <c:formatCode>0.00%</c:formatCode>
                <c:ptCount val="6"/>
                <c:pt idx="0">
                  <c:v>5.3908616197771925E-3</c:v>
                </c:pt>
                <c:pt idx="1">
                  <c:v>8.7288628249066608E-3</c:v>
                </c:pt>
                <c:pt idx="2">
                  <c:v>4.1495545726574126E-3</c:v>
                </c:pt>
                <c:pt idx="3">
                  <c:v>7.7742204806459606E-3</c:v>
                </c:pt>
                <c:pt idx="4">
                  <c:v>3.7914976001929101E-3</c:v>
                </c:pt>
                <c:pt idx="5">
                  <c:v>4.9058795247426254E-3</c:v>
                </c:pt>
              </c:numCache>
            </c:numRef>
          </c:val>
          <c:extLst>
            <c:ext xmlns:c16="http://schemas.microsoft.com/office/drawing/2014/chart" uri="{C3380CC4-5D6E-409C-BE32-E72D297353CC}">
              <c16:uniqueId val="{0000000B-E7FD-074C-B3EB-320461915B58}"/>
            </c:ext>
          </c:extLst>
        </c:ser>
        <c:ser>
          <c:idx val="12"/>
          <c:order val="12"/>
          <c:tx>
            <c:strRef>
              <c:f>'genus_1%'!$AK$83</c:f>
              <c:strCache>
                <c:ptCount val="1"/>
                <c:pt idx="0">
                  <c:v>U. m. of SBR1031 order</c:v>
                </c:pt>
              </c:strCache>
            </c:strRef>
          </c:tx>
          <c:spPr>
            <a:solidFill>
              <a:schemeClr val="accent1">
                <a:lumMod val="80000"/>
                <a:lumOff val="2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'genus_1%'!$AL$83:$AQ$83</c:f>
              <c:numCache>
                <c:formatCode>0.00%</c:formatCode>
                <c:ptCount val="6"/>
                <c:pt idx="0">
                  <c:v>1.08238499357685E-3</c:v>
                </c:pt>
                <c:pt idx="1">
                  <c:v>1.9577200246605787E-3</c:v>
                </c:pt>
                <c:pt idx="2">
                  <c:v>3.100538475607947E-3</c:v>
                </c:pt>
                <c:pt idx="3">
                  <c:v>5.6237737881384914E-3</c:v>
                </c:pt>
                <c:pt idx="4">
                  <c:v>6.0304486436888721E-3</c:v>
                </c:pt>
                <c:pt idx="5">
                  <c:v>1.8548599936613153E-3</c:v>
                </c:pt>
              </c:numCache>
            </c:numRef>
          </c:val>
          <c:extLst>
            <c:ext xmlns:c16="http://schemas.microsoft.com/office/drawing/2014/chart" uri="{C3380CC4-5D6E-409C-BE32-E72D297353CC}">
              <c16:uniqueId val="{0000000C-E7FD-074C-B3EB-320461915B58}"/>
            </c:ext>
          </c:extLst>
        </c:ser>
        <c:ser>
          <c:idx val="13"/>
          <c:order val="13"/>
          <c:tx>
            <c:strRef>
              <c:f>'genus_1%'!$AK$84</c:f>
              <c:strCache>
                <c:ptCount val="1"/>
                <c:pt idx="0">
                  <c:v>Mucispirillum</c:v>
                </c:pt>
              </c:strCache>
            </c:strRef>
          </c:tx>
          <c:spPr>
            <a:solidFill>
              <a:schemeClr val="accent2">
                <a:lumMod val="80000"/>
                <a:lumOff val="2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'genus_1%'!$AL$84:$AQ$84</c:f>
              <c:numCache>
                <c:formatCode>0.00%</c:formatCode>
                <c:ptCount val="6"/>
                <c:pt idx="0">
                  <c:v>7.6575757950295802E-3</c:v>
                </c:pt>
                <c:pt idx="1">
                  <c:v>1.5574908450261336E-3</c:v>
                </c:pt>
                <c:pt idx="2">
                  <c:v>2.2720141094043387E-2</c:v>
                </c:pt>
                <c:pt idx="3">
                  <c:v>5.1543617513641565E-4</c:v>
                </c:pt>
                <c:pt idx="4">
                  <c:v>3.0137388684261476E-3</c:v>
                </c:pt>
                <c:pt idx="5">
                  <c:v>6.4985626952444291E-3</c:v>
                </c:pt>
              </c:numCache>
            </c:numRef>
          </c:val>
          <c:extLst>
            <c:ext xmlns:c16="http://schemas.microsoft.com/office/drawing/2014/chart" uri="{C3380CC4-5D6E-409C-BE32-E72D297353CC}">
              <c16:uniqueId val="{0000000D-E7FD-074C-B3EB-320461915B58}"/>
            </c:ext>
          </c:extLst>
        </c:ser>
        <c:ser>
          <c:idx val="14"/>
          <c:order val="14"/>
          <c:tx>
            <c:strRef>
              <c:f>'genus_1%'!$AK$85</c:f>
              <c:strCache>
                <c:ptCount val="1"/>
                <c:pt idx="0">
                  <c:v>Bacillus</c:v>
                </c:pt>
              </c:strCache>
            </c:strRef>
          </c:tx>
          <c:spPr>
            <a:solidFill>
              <a:schemeClr val="accent3">
                <a:lumMod val="80000"/>
                <a:lumOff val="2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'genus_1%'!$AL$85:$AQ$85</c:f>
              <c:numCache>
                <c:formatCode>0.00%</c:formatCode>
                <c:ptCount val="6"/>
                <c:pt idx="0">
                  <c:v>2.2087580981971968E-3</c:v>
                </c:pt>
                <c:pt idx="1">
                  <c:v>2.2203249425291127E-2</c:v>
                </c:pt>
                <c:pt idx="2">
                  <c:v>1.1364666771633768E-3</c:v>
                </c:pt>
                <c:pt idx="3">
                  <c:v>2.0694604396505611E-2</c:v>
                </c:pt>
                <c:pt idx="4">
                  <c:v>1.0028940225952947E-2</c:v>
                </c:pt>
                <c:pt idx="5">
                  <c:v>1.5545211128656158E-2</c:v>
                </c:pt>
              </c:numCache>
            </c:numRef>
          </c:val>
          <c:extLst>
            <c:ext xmlns:c16="http://schemas.microsoft.com/office/drawing/2014/chart" uri="{C3380CC4-5D6E-409C-BE32-E72D297353CC}">
              <c16:uniqueId val="{0000000E-E7FD-074C-B3EB-320461915B58}"/>
            </c:ext>
          </c:extLst>
        </c:ser>
        <c:ser>
          <c:idx val="15"/>
          <c:order val="15"/>
          <c:tx>
            <c:strRef>
              <c:f>'genus_1%'!$AK$86</c:f>
              <c:strCache>
                <c:ptCount val="1"/>
                <c:pt idx="0">
                  <c:v>Staphylococcus</c:v>
                </c:pt>
              </c:strCache>
            </c:strRef>
          </c:tx>
          <c:spPr>
            <a:solidFill>
              <a:schemeClr val="accent4">
                <a:lumMod val="80000"/>
                <a:lumOff val="2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'genus_1%'!$AL$86:$AQ$86</c:f>
              <c:numCache>
                <c:formatCode>0.00%</c:formatCode>
                <c:ptCount val="6"/>
                <c:pt idx="0">
                  <c:v>5.0650508999485139E-4</c:v>
                </c:pt>
                <c:pt idx="1">
                  <c:v>1.2340081541563329E-3</c:v>
                </c:pt>
                <c:pt idx="2">
                  <c:v>5.8385126725295144E-3</c:v>
                </c:pt>
                <c:pt idx="3">
                  <c:v>7.1323157973032607E-4</c:v>
                </c:pt>
                <c:pt idx="4">
                  <c:v>1.5791556124247351E-3</c:v>
                </c:pt>
                <c:pt idx="5">
                  <c:v>5.8020905567113549E-4</c:v>
                </c:pt>
              </c:numCache>
            </c:numRef>
          </c:val>
          <c:extLst>
            <c:ext xmlns:c16="http://schemas.microsoft.com/office/drawing/2014/chart" uri="{C3380CC4-5D6E-409C-BE32-E72D297353CC}">
              <c16:uniqueId val="{0000000F-E7FD-074C-B3EB-320461915B58}"/>
            </c:ext>
          </c:extLst>
        </c:ser>
        <c:ser>
          <c:idx val="16"/>
          <c:order val="16"/>
          <c:tx>
            <c:strRef>
              <c:f>'genus_1%'!$AK$87</c:f>
              <c:strCache>
                <c:ptCount val="1"/>
                <c:pt idx="0">
                  <c:v>Enterococcus</c:v>
                </c:pt>
              </c:strCache>
            </c:strRef>
          </c:tx>
          <c:spPr>
            <a:solidFill>
              <a:schemeClr val="accent5">
                <a:lumMod val="80000"/>
                <a:lumOff val="2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'genus_1%'!$AL$87:$AQ$87</c:f>
              <c:numCache>
                <c:formatCode>0.00%</c:formatCode>
                <c:ptCount val="6"/>
                <c:pt idx="0">
                  <c:v>1.8413041343415495E-4</c:v>
                </c:pt>
                <c:pt idx="1">
                  <c:v>2.1856632056821506E-3</c:v>
                </c:pt>
                <c:pt idx="2">
                  <c:v>2.1596779488242712E-5</c:v>
                </c:pt>
                <c:pt idx="3">
                  <c:v>7.5809503874684685E-4</c:v>
                </c:pt>
                <c:pt idx="4">
                  <c:v>4.2606071365169538E-4</c:v>
                </c:pt>
                <c:pt idx="5">
                  <c:v>2.6214346973820021E-3</c:v>
                </c:pt>
              </c:numCache>
            </c:numRef>
          </c:val>
          <c:extLst>
            <c:ext xmlns:c16="http://schemas.microsoft.com/office/drawing/2014/chart" uri="{C3380CC4-5D6E-409C-BE32-E72D297353CC}">
              <c16:uniqueId val="{00000010-E7FD-074C-B3EB-320461915B58}"/>
            </c:ext>
          </c:extLst>
        </c:ser>
        <c:ser>
          <c:idx val="17"/>
          <c:order val="17"/>
          <c:tx>
            <c:strRef>
              <c:f>'genus_1%'!$AK$88</c:f>
              <c:strCache>
                <c:ptCount val="1"/>
                <c:pt idx="0">
                  <c:v>Lactobacillus</c:v>
                </c:pt>
              </c:strCache>
            </c:strRef>
          </c:tx>
          <c:spPr>
            <a:solidFill>
              <a:schemeClr val="accent6">
                <a:lumMod val="80000"/>
                <a:lumOff val="2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'genus_1%'!$AL$88:$AQ$88</c:f>
              <c:numCache>
                <c:formatCode>0.00%</c:formatCode>
                <c:ptCount val="6"/>
                <c:pt idx="0">
                  <c:v>6.0716230850795354E-2</c:v>
                </c:pt>
                <c:pt idx="1">
                  <c:v>0.13546423014947137</c:v>
                </c:pt>
                <c:pt idx="2">
                  <c:v>6.5803925688832671E-2</c:v>
                </c:pt>
                <c:pt idx="3">
                  <c:v>6.7559901686425269E-2</c:v>
                </c:pt>
                <c:pt idx="4">
                  <c:v>0.16875290811992752</c:v>
                </c:pt>
                <c:pt idx="5">
                  <c:v>7.5125549434671618E-2</c:v>
                </c:pt>
              </c:numCache>
            </c:numRef>
          </c:val>
          <c:extLst>
            <c:ext xmlns:c16="http://schemas.microsoft.com/office/drawing/2014/chart" uri="{C3380CC4-5D6E-409C-BE32-E72D297353CC}">
              <c16:uniqueId val="{00000011-E7FD-074C-B3EB-320461915B58}"/>
            </c:ext>
          </c:extLst>
        </c:ser>
        <c:ser>
          <c:idx val="18"/>
          <c:order val="18"/>
          <c:tx>
            <c:strRef>
              <c:f>'genus_1%'!$AK$89</c:f>
              <c:strCache>
                <c:ptCount val="1"/>
                <c:pt idx="0">
                  <c:v>Streptococcus</c:v>
                </c:pt>
              </c:strCache>
            </c:strRef>
          </c:tx>
          <c:spPr>
            <a:solidFill>
              <a:schemeClr val="accent1">
                <a:lumMod val="8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'genus_1%'!$AL$89:$AQ$89</c:f>
              <c:numCache>
                <c:formatCode>0.00%</c:formatCode>
                <c:ptCount val="6"/>
                <c:pt idx="0">
                  <c:v>2.9641095068702584E-3</c:v>
                </c:pt>
                <c:pt idx="1">
                  <c:v>7.9379889310158269E-3</c:v>
                </c:pt>
                <c:pt idx="2">
                  <c:v>3.7116514752859823E-3</c:v>
                </c:pt>
                <c:pt idx="3">
                  <c:v>4.4747500764437268E-3</c:v>
                </c:pt>
                <c:pt idx="4">
                  <c:v>5.4071319273357715E-3</c:v>
                </c:pt>
                <c:pt idx="5">
                  <c:v>3.5276808227608157E-3</c:v>
                </c:pt>
              </c:numCache>
            </c:numRef>
          </c:val>
          <c:extLst>
            <c:ext xmlns:c16="http://schemas.microsoft.com/office/drawing/2014/chart" uri="{C3380CC4-5D6E-409C-BE32-E72D297353CC}">
              <c16:uniqueId val="{00000012-E7FD-074C-B3EB-320461915B58}"/>
            </c:ext>
          </c:extLst>
        </c:ser>
        <c:ser>
          <c:idx val="19"/>
          <c:order val="19"/>
          <c:tx>
            <c:strRef>
              <c:f>'genus_1%'!$AK$90</c:f>
              <c:strCache>
                <c:ptCount val="1"/>
                <c:pt idx="0">
                  <c:v>Christensenellaceae R-7 group</c:v>
                </c:pt>
              </c:strCache>
            </c:strRef>
          </c:tx>
          <c:spPr>
            <a:solidFill>
              <a:schemeClr val="accent2">
                <a:lumMod val="8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'genus_1%'!$AL$90:$AQ$90</c:f>
              <c:numCache>
                <c:formatCode>0.00%</c:formatCode>
                <c:ptCount val="6"/>
                <c:pt idx="0">
                  <c:v>7.8483057421494858E-3</c:v>
                </c:pt>
                <c:pt idx="1">
                  <c:v>9.5589490118298311E-3</c:v>
                </c:pt>
                <c:pt idx="2">
                  <c:v>4.9498252424104794E-3</c:v>
                </c:pt>
                <c:pt idx="3">
                  <c:v>9.1072463075265817E-3</c:v>
                </c:pt>
                <c:pt idx="4">
                  <c:v>6.03089434621397E-3</c:v>
                </c:pt>
                <c:pt idx="5">
                  <c:v>9.4018258185156016E-3</c:v>
                </c:pt>
              </c:numCache>
            </c:numRef>
          </c:val>
          <c:extLst>
            <c:ext xmlns:c16="http://schemas.microsoft.com/office/drawing/2014/chart" uri="{C3380CC4-5D6E-409C-BE32-E72D297353CC}">
              <c16:uniqueId val="{00000013-E7FD-074C-B3EB-320461915B58}"/>
            </c:ext>
          </c:extLst>
        </c:ser>
        <c:ser>
          <c:idx val="20"/>
          <c:order val="20"/>
          <c:tx>
            <c:strRef>
              <c:f>'genus_1%'!$AK$91</c:f>
              <c:strCache>
                <c:ptCount val="1"/>
                <c:pt idx="0">
                  <c:v>Candidatus Arthromitus</c:v>
                </c:pt>
              </c:strCache>
            </c:strRef>
          </c:tx>
          <c:spPr>
            <a:solidFill>
              <a:schemeClr val="accent3">
                <a:lumMod val="8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'genus_1%'!$AL$91:$AQ$91</c:f>
              <c:numCache>
                <c:formatCode>0.00%</c:formatCode>
                <c:ptCount val="6"/>
                <c:pt idx="0">
                  <c:v>4.5784788513172803E-2</c:v>
                </c:pt>
                <c:pt idx="1">
                  <c:v>8.3363427214686231E-2</c:v>
                </c:pt>
                <c:pt idx="2">
                  <c:v>0.1005150695509011</c:v>
                </c:pt>
                <c:pt idx="3">
                  <c:v>6.1714562346068792E-2</c:v>
                </c:pt>
                <c:pt idx="4">
                  <c:v>6.0938829166804862E-2</c:v>
                </c:pt>
                <c:pt idx="5">
                  <c:v>0.10600906329343944</c:v>
                </c:pt>
              </c:numCache>
            </c:numRef>
          </c:val>
          <c:extLst>
            <c:ext xmlns:c16="http://schemas.microsoft.com/office/drawing/2014/chart" uri="{C3380CC4-5D6E-409C-BE32-E72D297353CC}">
              <c16:uniqueId val="{00000014-E7FD-074C-B3EB-320461915B58}"/>
            </c:ext>
          </c:extLst>
        </c:ser>
        <c:ser>
          <c:idx val="21"/>
          <c:order val="21"/>
          <c:tx>
            <c:strRef>
              <c:f>'genus_1%'!$AK$92</c:f>
              <c:strCache>
                <c:ptCount val="1"/>
                <c:pt idx="0">
                  <c:v>U. m. of Clostridiales vadinBB60 group family</c:v>
                </c:pt>
              </c:strCache>
            </c:strRef>
          </c:tx>
          <c:spPr>
            <a:solidFill>
              <a:schemeClr val="accent4">
                <a:lumMod val="8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'genus_1%'!$AL$92:$AQ$92</c:f>
              <c:numCache>
                <c:formatCode>0.00%</c:formatCode>
                <c:ptCount val="6"/>
                <c:pt idx="0">
                  <c:v>4.6831592717355687E-2</c:v>
                </c:pt>
                <c:pt idx="1">
                  <c:v>5.311932233520571E-3</c:v>
                </c:pt>
                <c:pt idx="2">
                  <c:v>3.0752874269134495E-2</c:v>
                </c:pt>
                <c:pt idx="3">
                  <c:v>4.2696891036223912E-3</c:v>
                </c:pt>
                <c:pt idx="4">
                  <c:v>9.5145547053443989E-3</c:v>
                </c:pt>
                <c:pt idx="5">
                  <c:v>2.0991464162063548E-2</c:v>
                </c:pt>
              </c:numCache>
            </c:numRef>
          </c:val>
          <c:extLst>
            <c:ext xmlns:c16="http://schemas.microsoft.com/office/drawing/2014/chart" uri="{C3380CC4-5D6E-409C-BE32-E72D297353CC}">
              <c16:uniqueId val="{00000015-E7FD-074C-B3EB-320461915B58}"/>
            </c:ext>
          </c:extLst>
        </c:ser>
        <c:ser>
          <c:idx val="22"/>
          <c:order val="22"/>
          <c:tx>
            <c:strRef>
              <c:f>'genus_1%'!$AK$93</c:f>
              <c:strCache>
                <c:ptCount val="1"/>
                <c:pt idx="0">
                  <c:v>Eubacterium eligens group (Lachnospiraceae family)</c:v>
                </c:pt>
              </c:strCache>
            </c:strRef>
          </c:tx>
          <c:spPr>
            <a:solidFill>
              <a:schemeClr val="accent5">
                <a:lumMod val="8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'genus_1%'!$AL$93:$AQ$93</c:f>
              <c:numCache>
                <c:formatCode>0.00%</c:formatCode>
                <c:ptCount val="6"/>
                <c:pt idx="0">
                  <c:v>5.9025041061700843E-3</c:v>
                </c:pt>
                <c:pt idx="1">
                  <c:v>1.9853110663172299E-2</c:v>
                </c:pt>
                <c:pt idx="2">
                  <c:v>7.1193306733196814E-3</c:v>
                </c:pt>
                <c:pt idx="3">
                  <c:v>1.3525143785555098E-2</c:v>
                </c:pt>
                <c:pt idx="4">
                  <c:v>9.4559971190509521E-3</c:v>
                </c:pt>
                <c:pt idx="5">
                  <c:v>1.2689661394298349E-2</c:v>
                </c:pt>
              </c:numCache>
            </c:numRef>
          </c:val>
          <c:extLst>
            <c:ext xmlns:c16="http://schemas.microsoft.com/office/drawing/2014/chart" uri="{C3380CC4-5D6E-409C-BE32-E72D297353CC}">
              <c16:uniqueId val="{00000016-E7FD-074C-B3EB-320461915B58}"/>
            </c:ext>
          </c:extLst>
        </c:ser>
        <c:ser>
          <c:idx val="23"/>
          <c:order val="23"/>
          <c:tx>
            <c:strRef>
              <c:f>'genus_1%'!$AK$94</c:f>
              <c:strCache>
                <c:ptCount val="1"/>
                <c:pt idx="0">
                  <c:v>Eubacterium xylanophilum group (Lachnospiraceae family)</c:v>
                </c:pt>
              </c:strCache>
            </c:strRef>
          </c:tx>
          <c:spPr>
            <a:solidFill>
              <a:schemeClr val="accent6">
                <a:lumMod val="8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'genus_1%'!$AL$94:$AQ$94</c:f>
              <c:numCache>
                <c:formatCode>0.00%</c:formatCode>
                <c:ptCount val="6"/>
                <c:pt idx="0">
                  <c:v>1.6182993133000662E-2</c:v>
                </c:pt>
                <c:pt idx="1">
                  <c:v>1.9729906991430958E-3</c:v>
                </c:pt>
                <c:pt idx="2">
                  <c:v>2.0220577807022581E-2</c:v>
                </c:pt>
                <c:pt idx="3">
                  <c:v>8.7676381581548099E-3</c:v>
                </c:pt>
                <c:pt idx="4">
                  <c:v>1.0199135128000653E-2</c:v>
                </c:pt>
                <c:pt idx="5">
                  <c:v>1.4223664086534979E-2</c:v>
                </c:pt>
              </c:numCache>
            </c:numRef>
          </c:val>
          <c:extLst>
            <c:ext xmlns:c16="http://schemas.microsoft.com/office/drawing/2014/chart" uri="{C3380CC4-5D6E-409C-BE32-E72D297353CC}">
              <c16:uniqueId val="{00000017-E7FD-074C-B3EB-320461915B58}"/>
            </c:ext>
          </c:extLst>
        </c:ser>
        <c:ser>
          <c:idx val="24"/>
          <c:order val="24"/>
          <c:tx>
            <c:strRef>
              <c:f>'genus_1%'!$AK$95</c:f>
              <c:strCache>
                <c:ptCount val="1"/>
                <c:pt idx="0">
                  <c:v>Ruminococcus gnavus group (Lachnospiraceae family)</c:v>
                </c:pt>
              </c:strCache>
            </c:strRef>
          </c:tx>
          <c:spPr>
            <a:solidFill>
              <a:schemeClr val="accent1">
                <a:lumMod val="60000"/>
                <a:lumOff val="4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'genus_1%'!$AL$95:$AQ$95</c:f>
              <c:numCache>
                <c:formatCode>0.00%</c:formatCode>
                <c:ptCount val="6"/>
                <c:pt idx="0">
                  <c:v>5.9747546020043653E-3</c:v>
                </c:pt>
                <c:pt idx="1">
                  <c:v>2.9064932793258997E-3</c:v>
                </c:pt>
                <c:pt idx="2">
                  <c:v>5.2843684737508686E-3</c:v>
                </c:pt>
                <c:pt idx="3">
                  <c:v>3.0709955184309518E-3</c:v>
                </c:pt>
                <c:pt idx="4">
                  <c:v>2.1048045237779195E-3</c:v>
                </c:pt>
                <c:pt idx="5">
                  <c:v>4.4352203768630175E-3</c:v>
                </c:pt>
              </c:numCache>
            </c:numRef>
          </c:val>
          <c:extLst>
            <c:ext xmlns:c16="http://schemas.microsoft.com/office/drawing/2014/chart" uri="{C3380CC4-5D6E-409C-BE32-E72D297353CC}">
              <c16:uniqueId val="{00000018-E7FD-074C-B3EB-320461915B58}"/>
            </c:ext>
          </c:extLst>
        </c:ser>
        <c:ser>
          <c:idx val="25"/>
          <c:order val="25"/>
          <c:tx>
            <c:strRef>
              <c:f>'genus_1%'!$AK$96</c:f>
              <c:strCache>
                <c:ptCount val="1"/>
                <c:pt idx="0">
                  <c:v>A2</c:v>
                </c:pt>
              </c:strCache>
            </c:strRef>
          </c:tx>
          <c:spPr>
            <a:solidFill>
              <a:schemeClr val="accent2">
                <a:lumMod val="60000"/>
                <a:lumOff val="4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'genus_1%'!$AL$96:$AQ$96</c:f>
              <c:numCache>
                <c:formatCode>0.00%</c:formatCode>
                <c:ptCount val="6"/>
                <c:pt idx="0">
                  <c:v>1.8280858249046669E-2</c:v>
                </c:pt>
                <c:pt idx="1">
                  <c:v>1.7896336555914701E-3</c:v>
                </c:pt>
                <c:pt idx="2">
                  <c:v>1.5033791325274708E-2</c:v>
                </c:pt>
                <c:pt idx="3">
                  <c:v>2.422887017836107E-3</c:v>
                </c:pt>
                <c:pt idx="4">
                  <c:v>1.1712166564471487E-3</c:v>
                </c:pt>
                <c:pt idx="5">
                  <c:v>3.0513655665246062E-3</c:v>
                </c:pt>
              </c:numCache>
            </c:numRef>
          </c:val>
          <c:extLst>
            <c:ext xmlns:c16="http://schemas.microsoft.com/office/drawing/2014/chart" uri="{C3380CC4-5D6E-409C-BE32-E72D297353CC}">
              <c16:uniqueId val="{00000019-E7FD-074C-B3EB-320461915B58}"/>
            </c:ext>
          </c:extLst>
        </c:ser>
        <c:ser>
          <c:idx val="26"/>
          <c:order val="26"/>
          <c:tx>
            <c:strRef>
              <c:f>'genus_1%'!$AK$97</c:f>
              <c:strCache>
                <c:ptCount val="1"/>
                <c:pt idx="0">
                  <c:v>Acetatifactor</c:v>
                </c:pt>
              </c:strCache>
            </c:strRef>
          </c:tx>
          <c:spPr>
            <a:solidFill>
              <a:schemeClr val="accent3">
                <a:lumMod val="60000"/>
                <a:lumOff val="4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'genus_1%'!$AL$97:$AQ$97</c:f>
              <c:numCache>
                <c:formatCode>0.00%</c:formatCode>
                <c:ptCount val="6"/>
                <c:pt idx="0">
                  <c:v>5.267762032957703E-3</c:v>
                </c:pt>
                <c:pt idx="1">
                  <c:v>1.174462512492939E-3</c:v>
                </c:pt>
                <c:pt idx="2">
                  <c:v>5.6456031520038469E-3</c:v>
                </c:pt>
                <c:pt idx="3">
                  <c:v>1.6102844678452988E-3</c:v>
                </c:pt>
                <c:pt idx="4">
                  <c:v>9.1261320593986439E-4</c:v>
                </c:pt>
                <c:pt idx="5">
                  <c:v>5.5840821211343766E-3</c:v>
                </c:pt>
              </c:numCache>
            </c:numRef>
          </c:val>
          <c:extLst>
            <c:ext xmlns:c16="http://schemas.microsoft.com/office/drawing/2014/chart" uri="{C3380CC4-5D6E-409C-BE32-E72D297353CC}">
              <c16:uniqueId val="{0000001A-E7FD-074C-B3EB-320461915B58}"/>
            </c:ext>
          </c:extLst>
        </c:ser>
        <c:ser>
          <c:idx val="27"/>
          <c:order val="27"/>
          <c:tx>
            <c:strRef>
              <c:f>'genus_1%'!$AK$98</c:f>
              <c:strCache>
                <c:ptCount val="1"/>
                <c:pt idx="0">
                  <c:v>Anaerostipes</c:v>
                </c:pt>
              </c:strCache>
            </c:strRef>
          </c:tx>
          <c:spPr>
            <a:solidFill>
              <a:schemeClr val="accent4">
                <a:lumMod val="60000"/>
                <a:lumOff val="4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'genus_1%'!$AL$98:$AQ$98</c:f>
              <c:numCache>
                <c:formatCode>0.00%</c:formatCode>
                <c:ptCount val="6"/>
                <c:pt idx="0">
                  <c:v>6.7708122454167418E-3</c:v>
                </c:pt>
                <c:pt idx="1">
                  <c:v>0</c:v>
                </c:pt>
                <c:pt idx="2">
                  <c:v>6.8097040203950942E-3</c:v>
                </c:pt>
                <c:pt idx="3">
                  <c:v>9.5706491890079227E-3</c:v>
                </c:pt>
                <c:pt idx="4">
                  <c:v>1.3646430529270718E-3</c:v>
                </c:pt>
                <c:pt idx="5">
                  <c:v>4.1613659938219954E-3</c:v>
                </c:pt>
              </c:numCache>
            </c:numRef>
          </c:val>
          <c:extLst>
            <c:ext xmlns:c16="http://schemas.microsoft.com/office/drawing/2014/chart" uri="{C3380CC4-5D6E-409C-BE32-E72D297353CC}">
              <c16:uniqueId val="{0000001B-E7FD-074C-B3EB-320461915B58}"/>
            </c:ext>
          </c:extLst>
        </c:ser>
        <c:ser>
          <c:idx val="28"/>
          <c:order val="28"/>
          <c:tx>
            <c:strRef>
              <c:f>'genus_1%'!$AK$99</c:f>
              <c:strCache>
                <c:ptCount val="1"/>
                <c:pt idx="0">
                  <c:v>ASF356</c:v>
                </c:pt>
              </c:strCache>
            </c:strRef>
          </c:tx>
          <c:spPr>
            <a:solidFill>
              <a:schemeClr val="accent5">
                <a:lumMod val="60000"/>
                <a:lumOff val="4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'genus_1%'!$AL$99:$AQ$99</c:f>
              <c:numCache>
                <c:formatCode>0.00%</c:formatCode>
                <c:ptCount val="6"/>
                <c:pt idx="0">
                  <c:v>4.7432785775833241E-3</c:v>
                </c:pt>
                <c:pt idx="1">
                  <c:v>1.072162679543835E-3</c:v>
                </c:pt>
                <c:pt idx="2">
                  <c:v>4.4927311583515591E-3</c:v>
                </c:pt>
                <c:pt idx="3">
                  <c:v>1.6716895446289713E-3</c:v>
                </c:pt>
                <c:pt idx="4">
                  <c:v>1.9250818601852999E-3</c:v>
                </c:pt>
                <c:pt idx="5">
                  <c:v>1.9855422493936592E-3</c:v>
                </c:pt>
              </c:numCache>
            </c:numRef>
          </c:val>
          <c:extLst>
            <c:ext xmlns:c16="http://schemas.microsoft.com/office/drawing/2014/chart" uri="{C3380CC4-5D6E-409C-BE32-E72D297353CC}">
              <c16:uniqueId val="{0000001C-E7FD-074C-B3EB-320461915B58}"/>
            </c:ext>
          </c:extLst>
        </c:ser>
        <c:ser>
          <c:idx val="29"/>
          <c:order val="29"/>
          <c:tx>
            <c:strRef>
              <c:f>'genus_1%'!$AK$100</c:f>
              <c:strCache>
                <c:ptCount val="1"/>
                <c:pt idx="0">
                  <c:v>Blautia</c:v>
                </c:pt>
              </c:strCache>
            </c:strRef>
          </c:tx>
          <c:spPr>
            <a:solidFill>
              <a:schemeClr val="accent6">
                <a:lumMod val="60000"/>
                <a:lumOff val="4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'genus_1%'!$AL$100:$AQ$100</c:f>
              <c:numCache>
                <c:formatCode>0.00%</c:formatCode>
                <c:ptCount val="6"/>
                <c:pt idx="0">
                  <c:v>1.1773954945674436E-2</c:v>
                </c:pt>
                <c:pt idx="1">
                  <c:v>6.0025716090565109E-3</c:v>
                </c:pt>
                <c:pt idx="2">
                  <c:v>1.2655215647284319E-2</c:v>
                </c:pt>
                <c:pt idx="3">
                  <c:v>1.1495372498874451E-2</c:v>
                </c:pt>
                <c:pt idx="4">
                  <c:v>5.9547875218053667E-3</c:v>
                </c:pt>
                <c:pt idx="5">
                  <c:v>1.4148127994482897E-2</c:v>
                </c:pt>
              </c:numCache>
            </c:numRef>
          </c:val>
          <c:extLst>
            <c:ext xmlns:c16="http://schemas.microsoft.com/office/drawing/2014/chart" uri="{C3380CC4-5D6E-409C-BE32-E72D297353CC}">
              <c16:uniqueId val="{0000001D-E7FD-074C-B3EB-320461915B58}"/>
            </c:ext>
          </c:extLst>
        </c:ser>
        <c:ser>
          <c:idx val="30"/>
          <c:order val="30"/>
          <c:tx>
            <c:strRef>
              <c:f>'genus_1%'!$AK$101</c:f>
              <c:strCache>
                <c:ptCount val="1"/>
                <c:pt idx="0">
                  <c:v>Eisenbergiella</c:v>
                </c:pt>
              </c:strCache>
            </c:strRef>
          </c:tx>
          <c:spPr>
            <a:solidFill>
              <a:schemeClr val="accent1">
                <a:lumMod val="5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'genus_1%'!$AL$101:$AQ$101</c:f>
              <c:numCache>
                <c:formatCode>0.00%</c:formatCode>
                <c:ptCount val="6"/>
                <c:pt idx="0">
                  <c:v>3.5295606305382476E-2</c:v>
                </c:pt>
                <c:pt idx="1">
                  <c:v>2.4615688917644925E-2</c:v>
                </c:pt>
                <c:pt idx="2">
                  <c:v>3.4718255628404603E-2</c:v>
                </c:pt>
                <c:pt idx="3">
                  <c:v>1.9125834001241078E-2</c:v>
                </c:pt>
                <c:pt idx="4">
                  <c:v>1.4277715623407005E-2</c:v>
                </c:pt>
                <c:pt idx="5">
                  <c:v>2.4317060593040774E-2</c:v>
                </c:pt>
              </c:numCache>
            </c:numRef>
          </c:val>
          <c:extLst>
            <c:ext xmlns:c16="http://schemas.microsoft.com/office/drawing/2014/chart" uri="{C3380CC4-5D6E-409C-BE32-E72D297353CC}">
              <c16:uniqueId val="{0000001E-E7FD-074C-B3EB-320461915B58}"/>
            </c:ext>
          </c:extLst>
        </c:ser>
        <c:ser>
          <c:idx val="31"/>
          <c:order val="31"/>
          <c:tx>
            <c:strRef>
              <c:f>'genus_1%'!$AK$102</c:f>
              <c:strCache>
                <c:ptCount val="1"/>
                <c:pt idx="0">
                  <c:v>GCA-900066575</c:v>
                </c:pt>
              </c:strCache>
            </c:strRef>
          </c:tx>
          <c:spPr>
            <a:solidFill>
              <a:schemeClr val="accent2">
                <a:lumMod val="5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'genus_1%'!$AL$102:$AQ$102</c:f>
              <c:numCache>
                <c:formatCode>0.00%</c:formatCode>
                <c:ptCount val="6"/>
                <c:pt idx="0">
                  <c:v>3.4374017513068302E-3</c:v>
                </c:pt>
                <c:pt idx="1">
                  <c:v>5.3673258752737416E-3</c:v>
                </c:pt>
                <c:pt idx="2">
                  <c:v>4.377030846233595E-3</c:v>
                </c:pt>
                <c:pt idx="3">
                  <c:v>3.3218884076203748E-3</c:v>
                </c:pt>
                <c:pt idx="4">
                  <c:v>3.7148081142339444E-3</c:v>
                </c:pt>
                <c:pt idx="5">
                  <c:v>4.2535009584381642E-3</c:v>
                </c:pt>
              </c:numCache>
            </c:numRef>
          </c:val>
          <c:extLst>
            <c:ext xmlns:c16="http://schemas.microsoft.com/office/drawing/2014/chart" uri="{C3380CC4-5D6E-409C-BE32-E72D297353CC}">
              <c16:uniqueId val="{0000001F-E7FD-074C-B3EB-320461915B58}"/>
            </c:ext>
          </c:extLst>
        </c:ser>
        <c:ser>
          <c:idx val="32"/>
          <c:order val="32"/>
          <c:tx>
            <c:strRef>
              <c:f>'genus_1%'!$AK$103</c:f>
              <c:strCache>
                <c:ptCount val="1"/>
                <c:pt idx="0">
                  <c:v>Lachnoclostridium</c:v>
                </c:pt>
              </c:strCache>
            </c:strRef>
          </c:tx>
          <c:spPr>
            <a:solidFill>
              <a:schemeClr val="accent3">
                <a:lumMod val="5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'genus_1%'!$AL$103:$AQ$103</c:f>
              <c:numCache>
                <c:formatCode>0.00%</c:formatCode>
                <c:ptCount val="6"/>
                <c:pt idx="0">
                  <c:v>5.2974804142783211E-3</c:v>
                </c:pt>
                <c:pt idx="1">
                  <c:v>1.5971445391344086E-2</c:v>
                </c:pt>
                <c:pt idx="2">
                  <c:v>4.1132057768668217E-3</c:v>
                </c:pt>
                <c:pt idx="3">
                  <c:v>8.0450641577829145E-3</c:v>
                </c:pt>
                <c:pt idx="4">
                  <c:v>7.2356316660481205E-3</c:v>
                </c:pt>
                <c:pt idx="5">
                  <c:v>7.5771602719236211E-3</c:v>
                </c:pt>
              </c:numCache>
            </c:numRef>
          </c:val>
          <c:extLst>
            <c:ext xmlns:c16="http://schemas.microsoft.com/office/drawing/2014/chart" uri="{C3380CC4-5D6E-409C-BE32-E72D297353CC}">
              <c16:uniqueId val="{00000020-E7FD-074C-B3EB-320461915B58}"/>
            </c:ext>
          </c:extLst>
        </c:ser>
        <c:ser>
          <c:idx val="33"/>
          <c:order val="33"/>
          <c:tx>
            <c:strRef>
              <c:f>'genus_1%'!$AK$104</c:f>
              <c:strCache>
                <c:ptCount val="1"/>
                <c:pt idx="0">
                  <c:v>Lachnoclostridium 5</c:v>
                </c:pt>
              </c:strCache>
            </c:strRef>
          </c:tx>
          <c:spPr>
            <a:solidFill>
              <a:schemeClr val="accent4">
                <a:lumMod val="5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'genus_1%'!$AL$104:$AQ$104</c:f>
              <c:numCache>
                <c:formatCode>0.00%</c:formatCode>
                <c:ptCount val="6"/>
                <c:pt idx="0">
                  <c:v>7.5305865792959885E-3</c:v>
                </c:pt>
                <c:pt idx="1">
                  <c:v>2.3653625877294669E-3</c:v>
                </c:pt>
                <c:pt idx="2">
                  <c:v>9.1198127020563815E-3</c:v>
                </c:pt>
                <c:pt idx="3">
                  <c:v>4.8828132371604325E-3</c:v>
                </c:pt>
                <c:pt idx="4">
                  <c:v>5.5029807049918828E-3</c:v>
                </c:pt>
                <c:pt idx="5">
                  <c:v>1.276103907195715E-2</c:v>
                </c:pt>
              </c:numCache>
            </c:numRef>
          </c:val>
          <c:extLst>
            <c:ext xmlns:c16="http://schemas.microsoft.com/office/drawing/2014/chart" uri="{C3380CC4-5D6E-409C-BE32-E72D297353CC}">
              <c16:uniqueId val="{00000021-E7FD-074C-B3EB-320461915B58}"/>
            </c:ext>
          </c:extLst>
        </c:ser>
        <c:ser>
          <c:idx val="34"/>
          <c:order val="34"/>
          <c:tx>
            <c:strRef>
              <c:f>'genus_1%'!$AK$105</c:f>
              <c:strCache>
                <c:ptCount val="1"/>
                <c:pt idx="0">
                  <c:v>Lachnospira</c:v>
                </c:pt>
              </c:strCache>
            </c:strRef>
          </c:tx>
          <c:spPr>
            <a:solidFill>
              <a:schemeClr val="accent5">
                <a:lumMod val="5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'genus_1%'!$AL$105:$AQ$105</c:f>
              <c:numCache>
                <c:formatCode>0.00%</c:formatCode>
                <c:ptCount val="6"/>
                <c:pt idx="0">
                  <c:v>4.2144051542703388E-3</c:v>
                </c:pt>
                <c:pt idx="1">
                  <c:v>6.2595443984511338E-3</c:v>
                </c:pt>
                <c:pt idx="2">
                  <c:v>2.7339718608539233E-3</c:v>
                </c:pt>
                <c:pt idx="3">
                  <c:v>6.9058639840826738E-3</c:v>
                </c:pt>
                <c:pt idx="4">
                  <c:v>3.5662140367473416E-3</c:v>
                </c:pt>
                <c:pt idx="5">
                  <c:v>5.4293663961244619E-3</c:v>
                </c:pt>
              </c:numCache>
            </c:numRef>
          </c:val>
          <c:extLst>
            <c:ext xmlns:c16="http://schemas.microsoft.com/office/drawing/2014/chart" uri="{C3380CC4-5D6E-409C-BE32-E72D297353CC}">
              <c16:uniqueId val="{00000022-E7FD-074C-B3EB-320461915B58}"/>
            </c:ext>
          </c:extLst>
        </c:ser>
        <c:ser>
          <c:idx val="35"/>
          <c:order val="35"/>
          <c:tx>
            <c:strRef>
              <c:f>'genus_1%'!$AK$106</c:f>
              <c:strCache>
                <c:ptCount val="1"/>
                <c:pt idx="0">
                  <c:v>Lachnospiraceae AC2044 group</c:v>
                </c:pt>
              </c:strCache>
            </c:strRef>
          </c:tx>
          <c:spPr>
            <a:solidFill>
              <a:schemeClr val="accent6">
                <a:lumMod val="5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'genus_1%'!$AL$106:$AQ$106</c:f>
              <c:numCache>
                <c:formatCode>0.00%</c:formatCode>
                <c:ptCount val="6"/>
                <c:pt idx="0">
                  <c:v>0</c:v>
                </c:pt>
                <c:pt idx="1">
                  <c:v>6.4319859892280791E-3</c:v>
                </c:pt>
                <c:pt idx="2">
                  <c:v>1.7018765629148412E-3</c:v>
                </c:pt>
                <c:pt idx="3">
                  <c:v>6.0834222157557447E-3</c:v>
                </c:pt>
                <c:pt idx="4">
                  <c:v>4.0127410336879771E-3</c:v>
                </c:pt>
                <c:pt idx="5">
                  <c:v>7.2358654109988601E-3</c:v>
                </c:pt>
              </c:numCache>
            </c:numRef>
          </c:val>
          <c:extLst>
            <c:ext xmlns:c16="http://schemas.microsoft.com/office/drawing/2014/chart" uri="{C3380CC4-5D6E-409C-BE32-E72D297353CC}">
              <c16:uniqueId val="{00000023-E7FD-074C-B3EB-320461915B58}"/>
            </c:ext>
          </c:extLst>
        </c:ser>
        <c:ser>
          <c:idx val="36"/>
          <c:order val="36"/>
          <c:tx>
            <c:strRef>
              <c:f>'genus_1%'!$AK$107</c:f>
              <c:strCache>
                <c:ptCount val="1"/>
                <c:pt idx="0">
                  <c:v>Lachnospiraceae FCS020 group</c:v>
                </c:pt>
              </c:strCache>
            </c:strRef>
          </c:tx>
          <c:spPr>
            <a:solidFill>
              <a:schemeClr val="accent1">
                <a:lumMod val="70000"/>
                <a:lumOff val="3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'genus_1%'!$AL$107:$AQ$107</c:f>
              <c:numCache>
                <c:formatCode>0.00%</c:formatCode>
                <c:ptCount val="6"/>
                <c:pt idx="0">
                  <c:v>8.7815113814470706E-3</c:v>
                </c:pt>
                <c:pt idx="1">
                  <c:v>3.139236652541975E-3</c:v>
                </c:pt>
                <c:pt idx="2">
                  <c:v>1.0062616935441885E-2</c:v>
                </c:pt>
                <c:pt idx="3">
                  <c:v>3.2521248312068658E-3</c:v>
                </c:pt>
                <c:pt idx="4">
                  <c:v>3.9873060876322213E-3</c:v>
                </c:pt>
                <c:pt idx="5">
                  <c:v>5.0531251012051236E-3</c:v>
                </c:pt>
              </c:numCache>
            </c:numRef>
          </c:val>
          <c:extLst>
            <c:ext xmlns:c16="http://schemas.microsoft.com/office/drawing/2014/chart" uri="{C3380CC4-5D6E-409C-BE32-E72D297353CC}">
              <c16:uniqueId val="{00000024-E7FD-074C-B3EB-320461915B58}"/>
            </c:ext>
          </c:extLst>
        </c:ser>
        <c:ser>
          <c:idx val="37"/>
          <c:order val="37"/>
          <c:tx>
            <c:strRef>
              <c:f>'genus_1%'!$AK$108</c:f>
              <c:strCache>
                <c:ptCount val="1"/>
                <c:pt idx="0">
                  <c:v>Lachnospiraceae NK4A136 group</c:v>
                </c:pt>
              </c:strCache>
            </c:strRef>
          </c:tx>
          <c:spPr>
            <a:solidFill>
              <a:schemeClr val="accent2">
                <a:lumMod val="70000"/>
                <a:lumOff val="3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'genus_1%'!$AL$108:$AQ$108</c:f>
              <c:numCache>
                <c:formatCode>0.00%</c:formatCode>
                <c:ptCount val="6"/>
                <c:pt idx="0">
                  <c:v>6.2801685793111364E-2</c:v>
                </c:pt>
                <c:pt idx="1">
                  <c:v>2.627002713949609E-2</c:v>
                </c:pt>
                <c:pt idx="2">
                  <c:v>5.5489236937172635E-2</c:v>
                </c:pt>
                <c:pt idx="3">
                  <c:v>3.0117366250574651E-2</c:v>
                </c:pt>
                <c:pt idx="4">
                  <c:v>2.3737539722915309E-2</c:v>
                </c:pt>
                <c:pt idx="5">
                  <c:v>4.0441603746254683E-2</c:v>
                </c:pt>
              </c:numCache>
            </c:numRef>
          </c:val>
          <c:extLst>
            <c:ext xmlns:c16="http://schemas.microsoft.com/office/drawing/2014/chart" uri="{C3380CC4-5D6E-409C-BE32-E72D297353CC}">
              <c16:uniqueId val="{00000025-E7FD-074C-B3EB-320461915B58}"/>
            </c:ext>
          </c:extLst>
        </c:ser>
        <c:ser>
          <c:idx val="38"/>
          <c:order val="38"/>
          <c:tx>
            <c:strRef>
              <c:f>'genus_1%'!$AK$109</c:f>
              <c:strCache>
                <c:ptCount val="1"/>
                <c:pt idx="0">
                  <c:v>Lachnospiraceae UCG-001</c:v>
                </c:pt>
              </c:strCache>
            </c:strRef>
          </c:tx>
          <c:spPr>
            <a:solidFill>
              <a:schemeClr val="accent3">
                <a:lumMod val="70000"/>
                <a:lumOff val="3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'genus_1%'!$AL$109:$AQ$109</c:f>
              <c:numCache>
                <c:formatCode>0.00%</c:formatCode>
                <c:ptCount val="6"/>
                <c:pt idx="0">
                  <c:v>3.6176972322991456E-3</c:v>
                </c:pt>
                <c:pt idx="1">
                  <c:v>3.4265309298614016E-4</c:v>
                </c:pt>
                <c:pt idx="2">
                  <c:v>3.9207890530310397E-3</c:v>
                </c:pt>
                <c:pt idx="3">
                  <c:v>4.3703035767150985E-4</c:v>
                </c:pt>
                <c:pt idx="4">
                  <c:v>1.5718257503426205E-3</c:v>
                </c:pt>
                <c:pt idx="5">
                  <c:v>3.0686311675549734E-3</c:v>
                </c:pt>
              </c:numCache>
            </c:numRef>
          </c:val>
          <c:extLst>
            <c:ext xmlns:c16="http://schemas.microsoft.com/office/drawing/2014/chart" uri="{C3380CC4-5D6E-409C-BE32-E72D297353CC}">
              <c16:uniqueId val="{00000026-E7FD-074C-B3EB-320461915B58}"/>
            </c:ext>
          </c:extLst>
        </c:ser>
        <c:ser>
          <c:idx val="39"/>
          <c:order val="39"/>
          <c:tx>
            <c:strRef>
              <c:f>'genus_1%'!$AK$110</c:f>
              <c:strCache>
                <c:ptCount val="1"/>
                <c:pt idx="0">
                  <c:v>Lachnospiraceae UCG-006</c:v>
                </c:pt>
              </c:strCache>
            </c:strRef>
          </c:tx>
          <c:spPr>
            <a:solidFill>
              <a:schemeClr val="accent4">
                <a:lumMod val="70000"/>
                <a:lumOff val="3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'genus_1%'!$AL$110:$AQ$110</c:f>
              <c:numCache>
                <c:formatCode>0.00%</c:formatCode>
                <c:ptCount val="6"/>
                <c:pt idx="0">
                  <c:v>6.0584654672914458E-3</c:v>
                </c:pt>
                <c:pt idx="1">
                  <c:v>0</c:v>
                </c:pt>
                <c:pt idx="2">
                  <c:v>3.4219010155016089E-3</c:v>
                </c:pt>
                <c:pt idx="3">
                  <c:v>6.1986995211608617E-4</c:v>
                </c:pt>
                <c:pt idx="4">
                  <c:v>6.2894676777155035E-4</c:v>
                </c:pt>
                <c:pt idx="5">
                  <c:v>2.8872607522550347E-3</c:v>
                </c:pt>
              </c:numCache>
            </c:numRef>
          </c:val>
          <c:extLst>
            <c:ext xmlns:c16="http://schemas.microsoft.com/office/drawing/2014/chart" uri="{C3380CC4-5D6E-409C-BE32-E72D297353CC}">
              <c16:uniqueId val="{00000027-E7FD-074C-B3EB-320461915B58}"/>
            </c:ext>
          </c:extLst>
        </c:ser>
        <c:ser>
          <c:idx val="40"/>
          <c:order val="40"/>
          <c:tx>
            <c:strRef>
              <c:f>'genus_1%'!$AK$111</c:f>
              <c:strCache>
                <c:ptCount val="1"/>
                <c:pt idx="0">
                  <c:v>Lachnospiraceae UCG-007</c:v>
                </c:pt>
              </c:strCache>
            </c:strRef>
          </c:tx>
          <c:spPr>
            <a:solidFill>
              <a:schemeClr val="accent5">
                <a:lumMod val="70000"/>
                <a:lumOff val="3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'genus_1%'!$AL$111:$AQ$111</c:f>
              <c:numCache>
                <c:formatCode>0.00%</c:formatCode>
                <c:ptCount val="6"/>
                <c:pt idx="0">
                  <c:v>2.5065664458395216E-3</c:v>
                </c:pt>
                <c:pt idx="1">
                  <c:v>1.0246480634137313E-2</c:v>
                </c:pt>
                <c:pt idx="2">
                  <c:v>4.6127888659548153E-3</c:v>
                </c:pt>
                <c:pt idx="3">
                  <c:v>8.2739340434628706E-3</c:v>
                </c:pt>
                <c:pt idx="4">
                  <c:v>5.9610954101245364E-3</c:v>
                </c:pt>
                <c:pt idx="5">
                  <c:v>7.7142380266191635E-3</c:v>
                </c:pt>
              </c:numCache>
            </c:numRef>
          </c:val>
          <c:extLst>
            <c:ext xmlns:c16="http://schemas.microsoft.com/office/drawing/2014/chart" uri="{C3380CC4-5D6E-409C-BE32-E72D297353CC}">
              <c16:uniqueId val="{00000028-E7FD-074C-B3EB-320461915B58}"/>
            </c:ext>
          </c:extLst>
        </c:ser>
        <c:ser>
          <c:idx val="41"/>
          <c:order val="41"/>
          <c:tx>
            <c:strRef>
              <c:f>'genus_1%'!$AK$112</c:f>
              <c:strCache>
                <c:ptCount val="1"/>
                <c:pt idx="0">
                  <c:v>Lachnospiraceae XPB1014 group</c:v>
                </c:pt>
              </c:strCache>
            </c:strRef>
          </c:tx>
          <c:spPr>
            <a:solidFill>
              <a:schemeClr val="accent6">
                <a:lumMod val="70000"/>
                <a:lumOff val="3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'genus_1%'!$AL$112:$AQ$112</c:f>
              <c:numCache>
                <c:formatCode>0.00%</c:formatCode>
                <c:ptCount val="6"/>
                <c:pt idx="0">
                  <c:v>1.1809069365272529E-3</c:v>
                </c:pt>
                <c:pt idx="1">
                  <c:v>0</c:v>
                </c:pt>
                <c:pt idx="2">
                  <c:v>7.0849126784512385E-5</c:v>
                </c:pt>
                <c:pt idx="3">
                  <c:v>2.9987661710804791E-3</c:v>
                </c:pt>
                <c:pt idx="4">
                  <c:v>8.1661636783241615E-4</c:v>
                </c:pt>
                <c:pt idx="5">
                  <c:v>6.1383363956728871E-3</c:v>
                </c:pt>
              </c:numCache>
            </c:numRef>
          </c:val>
          <c:extLst>
            <c:ext xmlns:c16="http://schemas.microsoft.com/office/drawing/2014/chart" uri="{C3380CC4-5D6E-409C-BE32-E72D297353CC}">
              <c16:uniqueId val="{00000029-E7FD-074C-B3EB-320461915B58}"/>
            </c:ext>
          </c:extLst>
        </c:ser>
        <c:ser>
          <c:idx val="42"/>
          <c:order val="42"/>
          <c:tx>
            <c:strRef>
              <c:f>'genus_1%'!$AK$113</c:f>
              <c:strCache>
                <c:ptCount val="1"/>
                <c:pt idx="0">
                  <c:v>Marvinbryantia</c:v>
                </c:pt>
              </c:strCache>
            </c:strRef>
          </c:tx>
          <c:spPr>
            <a:solidFill>
              <a:schemeClr val="accent1">
                <a:lumMod val="7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'genus_1%'!$AL$113:$AQ$113</c:f>
              <c:numCache>
                <c:formatCode>0.00%</c:formatCode>
                <c:ptCount val="6"/>
                <c:pt idx="0">
                  <c:v>3.7273984808389531E-3</c:v>
                </c:pt>
                <c:pt idx="1">
                  <c:v>1.0517914833192244E-2</c:v>
                </c:pt>
                <c:pt idx="2">
                  <c:v>8.0601071164591101E-2</c:v>
                </c:pt>
                <c:pt idx="3">
                  <c:v>1.2085415303509404E-2</c:v>
                </c:pt>
                <c:pt idx="4">
                  <c:v>5.2938274410036276E-2</c:v>
                </c:pt>
                <c:pt idx="5">
                  <c:v>3.6514800792071325E-2</c:v>
                </c:pt>
              </c:numCache>
            </c:numRef>
          </c:val>
          <c:extLst>
            <c:ext xmlns:c16="http://schemas.microsoft.com/office/drawing/2014/chart" uri="{C3380CC4-5D6E-409C-BE32-E72D297353CC}">
              <c16:uniqueId val="{0000002A-E7FD-074C-B3EB-320461915B58}"/>
            </c:ext>
          </c:extLst>
        </c:ser>
        <c:ser>
          <c:idx val="43"/>
          <c:order val="43"/>
          <c:tx>
            <c:strRef>
              <c:f>'genus_1%'!$AK$114</c:f>
              <c:strCache>
                <c:ptCount val="1"/>
                <c:pt idx="0">
                  <c:v>U. m. of Lachnospiraceae family</c:v>
                </c:pt>
              </c:strCache>
            </c:strRef>
          </c:tx>
          <c:spPr>
            <a:solidFill>
              <a:schemeClr val="accent2">
                <a:lumMod val="7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'genus_1%'!$AL$114:$AQ$114</c:f>
              <c:numCache>
                <c:formatCode>0.00%</c:formatCode>
                <c:ptCount val="6"/>
                <c:pt idx="0">
                  <c:v>1.87172382130293E-2</c:v>
                </c:pt>
                <c:pt idx="1">
                  <c:v>9.7735609893613183E-4</c:v>
                </c:pt>
                <c:pt idx="2">
                  <c:v>1.3741736821572549E-2</c:v>
                </c:pt>
                <c:pt idx="3">
                  <c:v>5.2608075944798527E-3</c:v>
                </c:pt>
                <c:pt idx="4">
                  <c:v>9.7749738936384473E-3</c:v>
                </c:pt>
                <c:pt idx="5">
                  <c:v>1.1071086189033661E-2</c:v>
                </c:pt>
              </c:numCache>
            </c:numRef>
          </c:val>
          <c:extLst>
            <c:ext xmlns:c16="http://schemas.microsoft.com/office/drawing/2014/chart" uri="{C3380CC4-5D6E-409C-BE32-E72D297353CC}">
              <c16:uniqueId val="{0000002B-E7FD-074C-B3EB-320461915B58}"/>
            </c:ext>
          </c:extLst>
        </c:ser>
        <c:ser>
          <c:idx val="44"/>
          <c:order val="44"/>
          <c:tx>
            <c:strRef>
              <c:f>'genus_1%'!$AK$115</c:f>
              <c:strCache>
                <c:ptCount val="1"/>
                <c:pt idx="0">
                  <c:v>Roseburia</c:v>
                </c:pt>
              </c:strCache>
            </c:strRef>
          </c:tx>
          <c:spPr>
            <a:solidFill>
              <a:schemeClr val="accent3">
                <a:lumMod val="7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'genus_1%'!$AL$115:$AQ$115</c:f>
              <c:numCache>
                <c:formatCode>0.00%</c:formatCode>
                <c:ptCount val="6"/>
                <c:pt idx="0">
                  <c:v>2.0392803658098875E-2</c:v>
                </c:pt>
                <c:pt idx="1">
                  <c:v>1.5753455899509203E-2</c:v>
                </c:pt>
                <c:pt idx="2">
                  <c:v>2.4931048986338359E-2</c:v>
                </c:pt>
                <c:pt idx="3">
                  <c:v>1.2785887268356543E-2</c:v>
                </c:pt>
                <c:pt idx="4">
                  <c:v>1.7909764440970477E-2</c:v>
                </c:pt>
                <c:pt idx="5">
                  <c:v>2.1010697278567598E-2</c:v>
                </c:pt>
              </c:numCache>
            </c:numRef>
          </c:val>
          <c:extLst>
            <c:ext xmlns:c16="http://schemas.microsoft.com/office/drawing/2014/chart" uri="{C3380CC4-5D6E-409C-BE32-E72D297353CC}">
              <c16:uniqueId val="{0000002C-E7FD-074C-B3EB-320461915B58}"/>
            </c:ext>
          </c:extLst>
        </c:ser>
        <c:ser>
          <c:idx val="45"/>
          <c:order val="45"/>
          <c:tx>
            <c:strRef>
              <c:f>'genus_1%'!$AK$116</c:f>
              <c:strCache>
                <c:ptCount val="1"/>
                <c:pt idx="0">
                  <c:v>Stomatobaculum</c:v>
                </c:pt>
              </c:strCache>
            </c:strRef>
          </c:tx>
          <c:spPr>
            <a:solidFill>
              <a:schemeClr val="accent4">
                <a:lumMod val="7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'genus_1%'!$AL$116:$AQ$116</c:f>
              <c:numCache>
                <c:formatCode>0.00%</c:formatCode>
                <c:ptCount val="6"/>
                <c:pt idx="0">
                  <c:v>4.0086519062372521E-3</c:v>
                </c:pt>
                <c:pt idx="1">
                  <c:v>0</c:v>
                </c:pt>
                <c:pt idx="2">
                  <c:v>4.7903111902923602E-3</c:v>
                </c:pt>
                <c:pt idx="3">
                  <c:v>1.2977923781317542E-2</c:v>
                </c:pt>
                <c:pt idx="4">
                  <c:v>6.9864690062257382E-3</c:v>
                </c:pt>
                <c:pt idx="5">
                  <c:v>1.6648297620464665E-2</c:v>
                </c:pt>
              </c:numCache>
            </c:numRef>
          </c:val>
          <c:extLst>
            <c:ext xmlns:c16="http://schemas.microsoft.com/office/drawing/2014/chart" uri="{C3380CC4-5D6E-409C-BE32-E72D297353CC}">
              <c16:uniqueId val="{0000002D-E7FD-074C-B3EB-320461915B58}"/>
            </c:ext>
          </c:extLst>
        </c:ser>
        <c:ser>
          <c:idx val="46"/>
          <c:order val="46"/>
          <c:tx>
            <c:strRef>
              <c:f>'genus_1%'!$AK$117</c:f>
              <c:strCache>
                <c:ptCount val="1"/>
                <c:pt idx="0">
                  <c:v>Faecalibacterium</c:v>
                </c:pt>
              </c:strCache>
            </c:strRef>
          </c:tx>
          <c:spPr>
            <a:solidFill>
              <a:schemeClr val="accent5">
                <a:lumMod val="7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'genus_1%'!$AL$117:$AQ$117</c:f>
              <c:numCache>
                <c:formatCode>0.00%</c:formatCode>
                <c:ptCount val="6"/>
                <c:pt idx="0">
                  <c:v>2.9372749340755584E-2</c:v>
                </c:pt>
                <c:pt idx="1">
                  <c:v>5.7462521236220733E-2</c:v>
                </c:pt>
                <c:pt idx="2">
                  <c:v>2.6239854736080523E-2</c:v>
                </c:pt>
                <c:pt idx="3">
                  <c:v>5.1930970910550746E-2</c:v>
                </c:pt>
                <c:pt idx="4">
                  <c:v>3.3361337451400887E-2</c:v>
                </c:pt>
                <c:pt idx="5">
                  <c:v>4.2211944623636859E-2</c:v>
                </c:pt>
              </c:numCache>
            </c:numRef>
          </c:val>
          <c:extLst>
            <c:ext xmlns:c16="http://schemas.microsoft.com/office/drawing/2014/chart" uri="{C3380CC4-5D6E-409C-BE32-E72D297353CC}">
              <c16:uniqueId val="{0000002E-E7FD-074C-B3EB-320461915B58}"/>
            </c:ext>
          </c:extLst>
        </c:ser>
        <c:ser>
          <c:idx val="47"/>
          <c:order val="47"/>
          <c:tx>
            <c:strRef>
              <c:f>'genus_1%'!$AK$118</c:f>
              <c:strCache>
                <c:ptCount val="1"/>
                <c:pt idx="0">
                  <c:v>Oscillospira</c:v>
                </c:pt>
              </c:strCache>
            </c:strRef>
          </c:tx>
          <c:spPr>
            <a:solidFill>
              <a:schemeClr val="accent6">
                <a:lumMod val="7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'genus_1%'!$AL$118:$AQ$118</c:f>
              <c:numCache>
                <c:formatCode>0.00%</c:formatCode>
                <c:ptCount val="6"/>
                <c:pt idx="0">
                  <c:v>8.2173609848343165E-3</c:v>
                </c:pt>
                <c:pt idx="1">
                  <c:v>4.5312591445826698E-3</c:v>
                </c:pt>
                <c:pt idx="2">
                  <c:v>9.3879263717898138E-3</c:v>
                </c:pt>
                <c:pt idx="3">
                  <c:v>5.2099294365181769E-3</c:v>
                </c:pt>
                <c:pt idx="4">
                  <c:v>3.9289328134684571E-3</c:v>
                </c:pt>
                <c:pt idx="5">
                  <c:v>8.2823902228974771E-3</c:v>
                </c:pt>
              </c:numCache>
            </c:numRef>
          </c:val>
          <c:extLst>
            <c:ext xmlns:c16="http://schemas.microsoft.com/office/drawing/2014/chart" uri="{C3380CC4-5D6E-409C-BE32-E72D297353CC}">
              <c16:uniqueId val="{0000002F-E7FD-074C-B3EB-320461915B58}"/>
            </c:ext>
          </c:extLst>
        </c:ser>
        <c:ser>
          <c:idx val="48"/>
          <c:order val="48"/>
          <c:tx>
            <c:strRef>
              <c:f>'genus_1%'!$AK$119</c:f>
              <c:strCache>
                <c:ptCount val="1"/>
                <c:pt idx="0">
                  <c:v>Ruminiclostridium</c:v>
                </c:pt>
              </c:strCache>
            </c:strRef>
          </c:tx>
          <c:spPr>
            <a:solidFill>
              <a:schemeClr val="accent1">
                <a:lumMod val="50000"/>
                <a:lumOff val="5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'genus_1%'!$AL$119:$AQ$119</c:f>
              <c:numCache>
                <c:formatCode>0.00%</c:formatCode>
                <c:ptCount val="6"/>
                <c:pt idx="0">
                  <c:v>4.4895614297595105E-3</c:v>
                </c:pt>
                <c:pt idx="1">
                  <c:v>9.079308813556672E-4</c:v>
                </c:pt>
                <c:pt idx="2">
                  <c:v>6.3439534877090488E-3</c:v>
                </c:pt>
                <c:pt idx="3">
                  <c:v>1.74838647414302E-3</c:v>
                </c:pt>
                <c:pt idx="4">
                  <c:v>1.8703083245381529E-3</c:v>
                </c:pt>
                <c:pt idx="5">
                  <c:v>3.4652318977828602E-3</c:v>
                </c:pt>
              </c:numCache>
            </c:numRef>
          </c:val>
          <c:extLst>
            <c:ext xmlns:c16="http://schemas.microsoft.com/office/drawing/2014/chart" uri="{C3380CC4-5D6E-409C-BE32-E72D297353CC}">
              <c16:uniqueId val="{00000030-E7FD-074C-B3EB-320461915B58}"/>
            </c:ext>
          </c:extLst>
        </c:ser>
        <c:ser>
          <c:idx val="49"/>
          <c:order val="49"/>
          <c:tx>
            <c:strRef>
              <c:f>'genus_1%'!$AK$120</c:f>
              <c:strCache>
                <c:ptCount val="1"/>
                <c:pt idx="0">
                  <c:v>Ruminiclostridium 6</c:v>
                </c:pt>
              </c:strCache>
            </c:strRef>
          </c:tx>
          <c:spPr>
            <a:solidFill>
              <a:schemeClr val="accent2">
                <a:lumMod val="50000"/>
                <a:lumOff val="5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'genus_1%'!$AL$120:$AQ$120</c:f>
              <c:numCache>
                <c:formatCode>0.00%</c:formatCode>
                <c:ptCount val="6"/>
                <c:pt idx="0">
                  <c:v>1.606802189111706E-3</c:v>
                </c:pt>
                <c:pt idx="1">
                  <c:v>2.6025789781091175E-3</c:v>
                </c:pt>
                <c:pt idx="2">
                  <c:v>2.3815707127305356E-3</c:v>
                </c:pt>
                <c:pt idx="3">
                  <c:v>2.0688789851027625E-3</c:v>
                </c:pt>
                <c:pt idx="4">
                  <c:v>5.5571772394669497E-3</c:v>
                </c:pt>
                <c:pt idx="5">
                  <c:v>8.5137360319986703E-3</c:v>
                </c:pt>
              </c:numCache>
            </c:numRef>
          </c:val>
          <c:extLst>
            <c:ext xmlns:c16="http://schemas.microsoft.com/office/drawing/2014/chart" uri="{C3380CC4-5D6E-409C-BE32-E72D297353CC}">
              <c16:uniqueId val="{00000031-E7FD-074C-B3EB-320461915B58}"/>
            </c:ext>
          </c:extLst>
        </c:ser>
        <c:ser>
          <c:idx val="50"/>
          <c:order val="50"/>
          <c:tx>
            <c:strRef>
              <c:f>'genus_1%'!$AK$121</c:f>
              <c:strCache>
                <c:ptCount val="1"/>
                <c:pt idx="0">
                  <c:v>Ruminiclostridium 9</c:v>
                </c:pt>
              </c:strCache>
            </c:strRef>
          </c:tx>
          <c:spPr>
            <a:solidFill>
              <a:schemeClr val="accent3">
                <a:lumMod val="50000"/>
                <a:lumOff val="5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'genus_1%'!$AL$121:$AQ$121</c:f>
              <c:numCache>
                <c:formatCode>0.00%</c:formatCode>
                <c:ptCount val="6"/>
                <c:pt idx="0">
                  <c:v>1.4943615326522896E-2</c:v>
                </c:pt>
                <c:pt idx="1">
                  <c:v>8.5769542225718701E-3</c:v>
                </c:pt>
                <c:pt idx="2">
                  <c:v>1.5502750531826847E-2</c:v>
                </c:pt>
                <c:pt idx="3">
                  <c:v>1.266360989233992E-2</c:v>
                </c:pt>
                <c:pt idx="4">
                  <c:v>9.5645990570367573E-3</c:v>
                </c:pt>
                <c:pt idx="5">
                  <c:v>2.0369725912837942E-2</c:v>
                </c:pt>
              </c:numCache>
            </c:numRef>
          </c:val>
          <c:extLst>
            <c:ext xmlns:c16="http://schemas.microsoft.com/office/drawing/2014/chart" uri="{C3380CC4-5D6E-409C-BE32-E72D297353CC}">
              <c16:uniqueId val="{00000032-E7FD-074C-B3EB-320461915B58}"/>
            </c:ext>
          </c:extLst>
        </c:ser>
        <c:ser>
          <c:idx val="51"/>
          <c:order val="51"/>
          <c:tx>
            <c:strRef>
              <c:f>'genus_1%'!$AK$122</c:f>
              <c:strCache>
                <c:ptCount val="1"/>
                <c:pt idx="0">
                  <c:v>Ruminococcaceae UCG-002</c:v>
                </c:pt>
              </c:strCache>
            </c:strRef>
          </c:tx>
          <c:spPr>
            <a:solidFill>
              <a:schemeClr val="accent4">
                <a:lumMod val="50000"/>
                <a:lumOff val="5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'genus_1%'!$AL$122:$AQ$122</c:f>
              <c:numCache>
                <c:formatCode>0.00%</c:formatCode>
                <c:ptCount val="6"/>
                <c:pt idx="0">
                  <c:v>8.8529427750983387E-3</c:v>
                </c:pt>
                <c:pt idx="1">
                  <c:v>1.1957773632671819E-2</c:v>
                </c:pt>
                <c:pt idx="2">
                  <c:v>5.8041293679442427E-3</c:v>
                </c:pt>
                <c:pt idx="3">
                  <c:v>1.0732758270764147E-2</c:v>
                </c:pt>
                <c:pt idx="4">
                  <c:v>5.0073896131234722E-3</c:v>
                </c:pt>
                <c:pt idx="5">
                  <c:v>9.2438840154621497E-3</c:v>
                </c:pt>
              </c:numCache>
            </c:numRef>
          </c:val>
          <c:extLst>
            <c:ext xmlns:c16="http://schemas.microsoft.com/office/drawing/2014/chart" uri="{C3380CC4-5D6E-409C-BE32-E72D297353CC}">
              <c16:uniqueId val="{00000033-E7FD-074C-B3EB-320461915B58}"/>
            </c:ext>
          </c:extLst>
        </c:ser>
        <c:ser>
          <c:idx val="52"/>
          <c:order val="52"/>
          <c:tx>
            <c:strRef>
              <c:f>'genus_1%'!$AK$123</c:f>
              <c:strCache>
                <c:ptCount val="1"/>
                <c:pt idx="0">
                  <c:v>Ruminococcaceae UCG-003</c:v>
                </c:pt>
              </c:strCache>
            </c:strRef>
          </c:tx>
          <c:spPr>
            <a:solidFill>
              <a:schemeClr val="accent5">
                <a:lumMod val="50000"/>
                <a:lumOff val="5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'genus_1%'!$AL$123:$AQ$123</c:f>
              <c:numCache>
                <c:formatCode>0.00%</c:formatCode>
                <c:ptCount val="6"/>
                <c:pt idx="0">
                  <c:v>5.2809061398372895E-3</c:v>
                </c:pt>
                <c:pt idx="1">
                  <c:v>4.5945845505481388E-3</c:v>
                </c:pt>
                <c:pt idx="2">
                  <c:v>7.3340820147666727E-3</c:v>
                </c:pt>
                <c:pt idx="3">
                  <c:v>4.4982850106850625E-3</c:v>
                </c:pt>
                <c:pt idx="4">
                  <c:v>5.3095544867917191E-3</c:v>
                </c:pt>
                <c:pt idx="5">
                  <c:v>6.3512453470699337E-3</c:v>
                </c:pt>
              </c:numCache>
            </c:numRef>
          </c:val>
          <c:extLst>
            <c:ext xmlns:c16="http://schemas.microsoft.com/office/drawing/2014/chart" uri="{C3380CC4-5D6E-409C-BE32-E72D297353CC}">
              <c16:uniqueId val="{00000034-E7FD-074C-B3EB-320461915B58}"/>
            </c:ext>
          </c:extLst>
        </c:ser>
        <c:ser>
          <c:idx val="53"/>
          <c:order val="53"/>
          <c:tx>
            <c:strRef>
              <c:f>'genus_1%'!$AK$124</c:f>
              <c:strCache>
                <c:ptCount val="1"/>
                <c:pt idx="0">
                  <c:v>Ruminococcaceae UCG-014</c:v>
                </c:pt>
              </c:strCache>
            </c:strRef>
          </c:tx>
          <c:spPr>
            <a:solidFill>
              <a:schemeClr val="accent6">
                <a:lumMod val="50000"/>
                <a:lumOff val="5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'genus_1%'!$AL$124:$AQ$124</c:f>
              <c:numCache>
                <c:formatCode>0.00%</c:formatCode>
                <c:ptCount val="6"/>
                <c:pt idx="0">
                  <c:v>2.3395635170505727E-3</c:v>
                </c:pt>
                <c:pt idx="1">
                  <c:v>8.154680205031177E-3</c:v>
                </c:pt>
                <c:pt idx="2">
                  <c:v>3.6755710805233236E-3</c:v>
                </c:pt>
                <c:pt idx="3">
                  <c:v>6.3053622754489407E-3</c:v>
                </c:pt>
                <c:pt idx="4">
                  <c:v>2.8387663430664832E-3</c:v>
                </c:pt>
                <c:pt idx="5">
                  <c:v>6.6664518345933496E-3</c:v>
                </c:pt>
              </c:numCache>
            </c:numRef>
          </c:val>
          <c:extLst>
            <c:ext xmlns:c16="http://schemas.microsoft.com/office/drawing/2014/chart" uri="{C3380CC4-5D6E-409C-BE32-E72D297353CC}">
              <c16:uniqueId val="{00000035-E7FD-074C-B3EB-320461915B58}"/>
            </c:ext>
          </c:extLst>
        </c:ser>
        <c:ser>
          <c:idx val="54"/>
          <c:order val="54"/>
          <c:tx>
            <c:strRef>
              <c:f>'genus_1%'!$AK$125</c:f>
              <c:strCache>
                <c:ptCount val="1"/>
                <c:pt idx="0">
                  <c:v>Ruminococcus 1</c:v>
                </c:pt>
              </c:strCache>
            </c:strRef>
          </c:tx>
          <c:spPr>
            <a:solidFill>
              <a:schemeClr val="accent1"/>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'genus_1%'!$AL$125:$AQ$125</c:f>
              <c:numCache>
                <c:formatCode>0.00%</c:formatCode>
                <c:ptCount val="6"/>
                <c:pt idx="0">
                  <c:v>3.3905145491818227E-3</c:v>
                </c:pt>
                <c:pt idx="1">
                  <c:v>9.7994185341457006E-3</c:v>
                </c:pt>
                <c:pt idx="2">
                  <c:v>7.2422271953655496E-3</c:v>
                </c:pt>
                <c:pt idx="3">
                  <c:v>1.1575626261119978E-2</c:v>
                </c:pt>
                <c:pt idx="4">
                  <c:v>7.4591458427213583E-3</c:v>
                </c:pt>
                <c:pt idx="5">
                  <c:v>9.060456945021932E-3</c:v>
                </c:pt>
              </c:numCache>
            </c:numRef>
          </c:val>
          <c:extLst>
            <c:ext xmlns:c16="http://schemas.microsoft.com/office/drawing/2014/chart" uri="{C3380CC4-5D6E-409C-BE32-E72D297353CC}">
              <c16:uniqueId val="{00000036-E7FD-074C-B3EB-320461915B58}"/>
            </c:ext>
          </c:extLst>
        </c:ser>
        <c:ser>
          <c:idx val="55"/>
          <c:order val="55"/>
          <c:tx>
            <c:strRef>
              <c:f>'genus_1%'!$AK$126</c:f>
              <c:strCache>
                <c:ptCount val="1"/>
                <c:pt idx="0">
                  <c:v>Dubosiella</c:v>
                </c:pt>
              </c:strCache>
            </c:strRef>
          </c:tx>
          <c:spPr>
            <a:solidFill>
              <a:schemeClr val="accent2"/>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'genus_1%'!$AL$126:$AQ$126</c:f>
              <c:numCache>
                <c:formatCode>0.00%</c:formatCode>
                <c:ptCount val="6"/>
                <c:pt idx="0">
                  <c:v>2.4046555946804399E-2</c:v>
                </c:pt>
                <c:pt idx="1">
                  <c:v>0</c:v>
                </c:pt>
                <c:pt idx="2">
                  <c:v>2.2877013177159591E-5</c:v>
                </c:pt>
                <c:pt idx="3">
                  <c:v>0</c:v>
                </c:pt>
                <c:pt idx="4">
                  <c:v>0</c:v>
                </c:pt>
                <c:pt idx="5">
                  <c:v>0</c:v>
                </c:pt>
              </c:numCache>
            </c:numRef>
          </c:val>
          <c:extLst>
            <c:ext xmlns:c16="http://schemas.microsoft.com/office/drawing/2014/chart" uri="{C3380CC4-5D6E-409C-BE32-E72D297353CC}">
              <c16:uniqueId val="{00000037-E7FD-074C-B3EB-320461915B58}"/>
            </c:ext>
          </c:extLst>
        </c:ser>
        <c:ser>
          <c:idx val="56"/>
          <c:order val="56"/>
          <c:tx>
            <c:strRef>
              <c:f>'genus_1%'!$AK$127</c:f>
              <c:strCache>
                <c:ptCount val="1"/>
                <c:pt idx="0">
                  <c:v>Faecalibaculum</c:v>
                </c:pt>
              </c:strCache>
            </c:strRef>
          </c:tx>
          <c:spPr>
            <a:solidFill>
              <a:schemeClr val="accent3"/>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'genus_1%'!$AL$127:$AQ$127</c:f>
              <c:numCache>
                <c:formatCode>0.00%</c:formatCode>
                <c:ptCount val="6"/>
                <c:pt idx="0">
                  <c:v>1.8057719314161211E-2</c:v>
                </c:pt>
                <c:pt idx="1">
                  <c:v>3.3669784713620998E-4</c:v>
                </c:pt>
                <c:pt idx="2">
                  <c:v>6.3499256203141687E-4</c:v>
                </c:pt>
                <c:pt idx="3">
                  <c:v>8.2246900756559183E-5</c:v>
                </c:pt>
                <c:pt idx="4">
                  <c:v>4.3158389405174242E-3</c:v>
                </c:pt>
                <c:pt idx="5">
                  <c:v>2.0030687834926146E-4</c:v>
                </c:pt>
              </c:numCache>
            </c:numRef>
          </c:val>
          <c:extLst>
            <c:ext xmlns:c16="http://schemas.microsoft.com/office/drawing/2014/chart" uri="{C3380CC4-5D6E-409C-BE32-E72D297353CC}">
              <c16:uniqueId val="{00000038-E7FD-074C-B3EB-320461915B58}"/>
            </c:ext>
          </c:extLst>
        </c:ser>
        <c:ser>
          <c:idx val="57"/>
          <c:order val="57"/>
          <c:tx>
            <c:strRef>
              <c:f>'genus_1%'!$AK$128</c:f>
              <c:strCache>
                <c:ptCount val="1"/>
                <c:pt idx="0">
                  <c:v>U. m. of Planctomycetes phylum</c:v>
                </c:pt>
              </c:strCache>
            </c:strRef>
          </c:tx>
          <c:spPr>
            <a:solidFill>
              <a:schemeClr val="accent4"/>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'genus_1%'!$AL$128:$AQ$128</c:f>
              <c:numCache>
                <c:formatCode>0.00%</c:formatCode>
                <c:ptCount val="6"/>
                <c:pt idx="0">
                  <c:v>3.9499859942155992E-3</c:v>
                </c:pt>
                <c:pt idx="1">
                  <c:v>1.8760566388688477E-2</c:v>
                </c:pt>
                <c:pt idx="2">
                  <c:v>9.4799901666067412E-3</c:v>
                </c:pt>
                <c:pt idx="3">
                  <c:v>2.6979764938472931E-2</c:v>
                </c:pt>
                <c:pt idx="4">
                  <c:v>4.1371900712661336E-2</c:v>
                </c:pt>
                <c:pt idx="5">
                  <c:v>7.7311606860396278E-3</c:v>
                </c:pt>
              </c:numCache>
            </c:numRef>
          </c:val>
          <c:extLst>
            <c:ext xmlns:c16="http://schemas.microsoft.com/office/drawing/2014/chart" uri="{C3380CC4-5D6E-409C-BE32-E72D297353CC}">
              <c16:uniqueId val="{00000039-E7FD-074C-B3EB-320461915B58}"/>
            </c:ext>
          </c:extLst>
        </c:ser>
        <c:ser>
          <c:idx val="58"/>
          <c:order val="58"/>
          <c:tx>
            <c:strRef>
              <c:f>'genus_1%'!$AK$129</c:f>
              <c:strCache>
                <c:ptCount val="1"/>
                <c:pt idx="0">
                  <c:v>Rivicola</c:v>
                </c:pt>
              </c:strCache>
            </c:strRef>
          </c:tx>
          <c:spPr>
            <a:solidFill>
              <a:schemeClr val="accent5"/>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'genus_1%'!$AL$129:$AQ$129</c:f>
              <c:numCache>
                <c:formatCode>0.00%</c:formatCode>
                <c:ptCount val="6"/>
                <c:pt idx="0">
                  <c:v>1.0357011656243413E-2</c:v>
                </c:pt>
                <c:pt idx="1">
                  <c:v>0</c:v>
                </c:pt>
                <c:pt idx="2">
                  <c:v>0</c:v>
                </c:pt>
                <c:pt idx="3">
                  <c:v>0</c:v>
                </c:pt>
                <c:pt idx="4">
                  <c:v>0</c:v>
                </c:pt>
                <c:pt idx="5">
                  <c:v>1.6940698144993555E-4</c:v>
                </c:pt>
              </c:numCache>
            </c:numRef>
          </c:val>
          <c:extLst>
            <c:ext xmlns:c16="http://schemas.microsoft.com/office/drawing/2014/chart" uri="{C3380CC4-5D6E-409C-BE32-E72D297353CC}">
              <c16:uniqueId val="{0000003A-E7FD-074C-B3EB-320461915B58}"/>
            </c:ext>
          </c:extLst>
        </c:ser>
        <c:ser>
          <c:idx val="59"/>
          <c:order val="59"/>
          <c:tx>
            <c:strRef>
              <c:f>'genus_1%'!$AK$130</c:f>
              <c:strCache>
                <c:ptCount val="1"/>
                <c:pt idx="0">
                  <c:v>Hydrogenophaga</c:v>
                </c:pt>
              </c:strCache>
            </c:strRef>
          </c:tx>
          <c:spPr>
            <a:solidFill>
              <a:schemeClr val="accent6"/>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'genus_1%'!$AL$130:$AQ$130</c:f>
              <c:numCache>
                <c:formatCode>0.00%</c:formatCode>
                <c:ptCount val="6"/>
                <c:pt idx="0">
                  <c:v>5.3156135472112766E-3</c:v>
                </c:pt>
                <c:pt idx="1">
                  <c:v>0</c:v>
                </c:pt>
                <c:pt idx="2">
                  <c:v>0</c:v>
                </c:pt>
                <c:pt idx="3">
                  <c:v>0</c:v>
                </c:pt>
                <c:pt idx="4">
                  <c:v>0</c:v>
                </c:pt>
                <c:pt idx="5">
                  <c:v>0</c:v>
                </c:pt>
              </c:numCache>
            </c:numRef>
          </c:val>
          <c:extLst>
            <c:ext xmlns:c16="http://schemas.microsoft.com/office/drawing/2014/chart" uri="{C3380CC4-5D6E-409C-BE32-E72D297353CC}">
              <c16:uniqueId val="{0000003B-E7FD-074C-B3EB-320461915B58}"/>
            </c:ext>
          </c:extLst>
        </c:ser>
        <c:ser>
          <c:idx val="60"/>
          <c:order val="60"/>
          <c:tx>
            <c:strRef>
              <c:f>'genus_1%'!$AK$131</c:f>
              <c:strCache>
                <c:ptCount val="1"/>
                <c:pt idx="0">
                  <c:v>Zoogloea</c:v>
                </c:pt>
              </c:strCache>
            </c:strRef>
          </c:tx>
          <c:spPr>
            <a:solidFill>
              <a:schemeClr val="accent1">
                <a:lumMod val="6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'genus_1%'!$AL$131:$AQ$131</c:f>
              <c:numCache>
                <c:formatCode>0.00%</c:formatCode>
                <c:ptCount val="6"/>
                <c:pt idx="0">
                  <c:v>2.4600621611995856E-2</c:v>
                </c:pt>
                <c:pt idx="1">
                  <c:v>3.236420044778974E-4</c:v>
                </c:pt>
                <c:pt idx="2">
                  <c:v>0</c:v>
                </c:pt>
                <c:pt idx="3">
                  <c:v>9.7909718921712581E-5</c:v>
                </c:pt>
                <c:pt idx="4">
                  <c:v>2.0916532878831174E-4</c:v>
                </c:pt>
                <c:pt idx="5">
                  <c:v>5.2773717129904788E-4</c:v>
                </c:pt>
              </c:numCache>
            </c:numRef>
          </c:val>
          <c:extLst>
            <c:ext xmlns:c16="http://schemas.microsoft.com/office/drawing/2014/chart" uri="{C3380CC4-5D6E-409C-BE32-E72D297353CC}">
              <c16:uniqueId val="{0000003C-E7FD-074C-B3EB-320461915B58}"/>
            </c:ext>
          </c:extLst>
        </c:ser>
        <c:ser>
          <c:idx val="61"/>
          <c:order val="61"/>
          <c:tx>
            <c:strRef>
              <c:f>'genus_1%'!$AK$132</c:f>
              <c:strCache>
                <c:ptCount val="1"/>
                <c:pt idx="0">
                  <c:v>Escherichia-Shigella</c:v>
                </c:pt>
              </c:strCache>
            </c:strRef>
          </c:tx>
          <c:spPr>
            <a:solidFill>
              <a:schemeClr val="accent2">
                <a:lumMod val="6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'genus_1%'!$AL$132:$AQ$132</c:f>
              <c:numCache>
                <c:formatCode>0.00%</c:formatCode>
                <c:ptCount val="6"/>
                <c:pt idx="0">
                  <c:v>6.4874963283314034E-3</c:v>
                </c:pt>
                <c:pt idx="1">
                  <c:v>1.4957943641401759E-2</c:v>
                </c:pt>
                <c:pt idx="2">
                  <c:v>4.0841374678787555E-3</c:v>
                </c:pt>
                <c:pt idx="3">
                  <c:v>9.2973339995640145E-3</c:v>
                </c:pt>
                <c:pt idx="4">
                  <c:v>5.3994726189880212E-3</c:v>
                </c:pt>
                <c:pt idx="5">
                  <c:v>8.6614136484659907E-3</c:v>
                </c:pt>
              </c:numCache>
            </c:numRef>
          </c:val>
          <c:extLst>
            <c:ext xmlns:c16="http://schemas.microsoft.com/office/drawing/2014/chart" uri="{C3380CC4-5D6E-409C-BE32-E72D297353CC}">
              <c16:uniqueId val="{0000003D-E7FD-074C-B3EB-320461915B58}"/>
            </c:ext>
          </c:extLst>
        </c:ser>
        <c:ser>
          <c:idx val="62"/>
          <c:order val="62"/>
          <c:tx>
            <c:strRef>
              <c:f>'genus_1%'!$AK$133</c:f>
              <c:strCache>
                <c:ptCount val="1"/>
                <c:pt idx="0">
                  <c:v>U. m. of TA06 phylum</c:v>
                </c:pt>
              </c:strCache>
            </c:strRef>
          </c:tx>
          <c:spPr>
            <a:solidFill>
              <a:schemeClr val="accent3">
                <a:lumMod val="6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'genus_1%'!$AL$133:$AQ$133</c:f>
              <c:numCache>
                <c:formatCode>0.00%</c:formatCode>
                <c:ptCount val="6"/>
                <c:pt idx="0">
                  <c:v>5.8932751611917794E-4</c:v>
                </c:pt>
                <c:pt idx="1">
                  <c:v>3.5628095361254462E-3</c:v>
                </c:pt>
                <c:pt idx="2">
                  <c:v>1.1723505408603697E-3</c:v>
                </c:pt>
                <c:pt idx="3">
                  <c:v>3.1283284964007669E-3</c:v>
                </c:pt>
                <c:pt idx="4">
                  <c:v>5.1351360999730162E-3</c:v>
                </c:pt>
                <c:pt idx="5">
                  <c:v>1.3109609706407775E-3</c:v>
                </c:pt>
              </c:numCache>
            </c:numRef>
          </c:val>
          <c:extLst>
            <c:ext xmlns:c16="http://schemas.microsoft.com/office/drawing/2014/chart" uri="{C3380CC4-5D6E-409C-BE32-E72D297353CC}">
              <c16:uniqueId val="{0000003E-E7FD-074C-B3EB-320461915B58}"/>
            </c:ext>
          </c:extLst>
        </c:ser>
        <c:ser>
          <c:idx val="63"/>
          <c:order val="63"/>
          <c:tx>
            <c:strRef>
              <c:f>'genus_1%'!$AK$134</c:f>
              <c:strCache>
                <c:ptCount val="1"/>
                <c:pt idx="0">
                  <c:v>Taxa below 1%</c:v>
                </c:pt>
              </c:strCache>
            </c:strRef>
          </c:tx>
          <c:spPr>
            <a:solidFill>
              <a:schemeClr val="accent4">
                <a:lumMod val="60000"/>
              </a:schemeClr>
            </a:solidFill>
            <a:ln>
              <a:noFill/>
            </a:ln>
            <a:effectLst/>
          </c:spPr>
          <c:invertIfNegative val="0"/>
          <c:cat>
            <c:strRef>
              <c:f>'genus_1%'!$AL$70:$AQ$70</c:f>
              <c:strCache>
                <c:ptCount val="6"/>
                <c:pt idx="0">
                  <c:v>Naive</c:v>
                </c:pt>
                <c:pt idx="1">
                  <c:v>Probiotic</c:v>
                </c:pt>
                <c:pt idx="2">
                  <c:v>TTFC</c:v>
                </c:pt>
                <c:pt idx="3">
                  <c:v>TTFC + Probiotic </c:v>
                </c:pt>
                <c:pt idx="4">
                  <c:v>Sp-TTFC</c:v>
                </c:pt>
                <c:pt idx="5">
                  <c:v>SP-TTFC + Probiotic</c:v>
                </c:pt>
              </c:strCache>
            </c:strRef>
          </c:cat>
          <c:val>
            <c:numRef>
              <c:f>'genus_1%'!$AL$134:$AQ$134</c:f>
              <c:numCache>
                <c:formatCode>0.00%</c:formatCode>
                <c:ptCount val="6"/>
                <c:pt idx="0">
                  <c:v>0.22447107802110541</c:v>
                </c:pt>
                <c:pt idx="1">
                  <c:v>0.16708437657934969</c:v>
                </c:pt>
                <c:pt idx="2">
                  <c:v>0.1118194628545237</c:v>
                </c:pt>
                <c:pt idx="3">
                  <c:v>0.16204692220096925</c:v>
                </c:pt>
                <c:pt idx="4">
                  <c:v>0.13119827551429925</c:v>
                </c:pt>
                <c:pt idx="5">
                  <c:v>0.14836027560690379</c:v>
                </c:pt>
              </c:numCache>
            </c:numRef>
          </c:val>
          <c:extLst>
            <c:ext xmlns:c16="http://schemas.microsoft.com/office/drawing/2014/chart" uri="{C3380CC4-5D6E-409C-BE32-E72D297353CC}">
              <c16:uniqueId val="{0000003F-E7FD-074C-B3EB-320461915B58}"/>
            </c:ext>
          </c:extLst>
        </c:ser>
        <c:dLbls>
          <c:showLegendKey val="0"/>
          <c:showVal val="0"/>
          <c:showCatName val="0"/>
          <c:showSerName val="0"/>
          <c:showPercent val="0"/>
          <c:showBubbleSize val="0"/>
        </c:dLbls>
        <c:gapWidth val="150"/>
        <c:overlap val="100"/>
        <c:axId val="328807311"/>
        <c:axId val="1936360991"/>
      </c:barChart>
      <c:catAx>
        <c:axId val="328807311"/>
        <c:scaling>
          <c:orientation val="minMax"/>
        </c:scaling>
        <c:delete val="0"/>
        <c:axPos val="b"/>
        <c:numFmt formatCode="General" sourceLinked="1"/>
        <c:majorTickMark val="none"/>
        <c:minorTickMark val="none"/>
        <c:tickLblPos val="nextTo"/>
        <c:spPr>
          <a:noFill/>
          <a:ln w="12700" cap="flat" cmpd="sng" algn="ctr">
            <a:solidFill>
              <a:sysClr val="windowText" lastClr="000000"/>
            </a:solidFill>
            <a:round/>
          </a:ln>
          <a:effectLst/>
        </c:spPr>
        <c:txPr>
          <a:bodyPr rot="-60000000" spcFirstLastPara="1" vertOverflow="ellipsis" vert="horz" wrap="square" anchor="ctr" anchorCtr="1"/>
          <a:lstStyle/>
          <a:p>
            <a:pPr>
              <a:defRPr sz="900" b="1"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it-IT"/>
          </a:p>
        </c:txPr>
        <c:crossAx val="1936360991"/>
        <c:crosses val="autoZero"/>
        <c:auto val="1"/>
        <c:lblAlgn val="ctr"/>
        <c:lblOffset val="100"/>
        <c:noMultiLvlLbl val="0"/>
      </c:catAx>
      <c:valAx>
        <c:axId val="1936360991"/>
        <c:scaling>
          <c:orientation val="minMax"/>
        </c:scaling>
        <c:delete val="1"/>
        <c:axPos val="l"/>
        <c:numFmt formatCode="0%" sourceLinked="1"/>
        <c:majorTickMark val="none"/>
        <c:minorTickMark val="none"/>
        <c:tickLblPos val="nextTo"/>
        <c:crossAx val="328807311"/>
        <c:crosses val="autoZero"/>
        <c:crossBetween val="between"/>
      </c:valAx>
      <c:spPr>
        <a:noFill/>
        <a:ln>
          <a:noFill/>
        </a:ln>
        <a:effectLst/>
      </c:spPr>
    </c:plotArea>
    <c:plotVisOnly val="1"/>
    <c:dispBlanksAs val="gap"/>
    <c:showDLblsOverMax val="0"/>
    <c:extLst/>
  </c:chart>
  <c:spPr>
    <a:noFill/>
    <a:ln>
      <a:noFill/>
    </a:ln>
    <a:effectLst/>
  </c:spPr>
  <c:txPr>
    <a:bodyPr/>
    <a:lstStyle/>
    <a:p>
      <a:pPr>
        <a:defRPr/>
      </a:pPr>
      <a:endParaRPr lang="it-IT"/>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D91AE2-0899-8544-9764-29217B8CAC72}"/>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B1BA81BE-8F73-C842-A551-8FABDA3EAA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B952AFF-EE7D-FA4D-BA99-B98EC40056D2}"/>
              </a:ext>
            </a:extLst>
          </p:cNvPr>
          <p:cNvSpPr>
            <a:spLocks noGrp="1"/>
          </p:cNvSpPr>
          <p:nvPr>
            <p:ph type="dt" sz="half" idx="10"/>
          </p:nvPr>
        </p:nvSpPr>
        <p:spPr/>
        <p:txBody>
          <a:bodyPr/>
          <a:lstStyle/>
          <a:p>
            <a:fld id="{534DE0C4-8B55-EF49-BC1A-CD19D4595C1C}" type="datetimeFigureOut">
              <a:rPr lang="it-IT" smtClean="0"/>
              <a:t>19/11/19</a:t>
            </a:fld>
            <a:endParaRPr lang="it-IT"/>
          </a:p>
        </p:txBody>
      </p:sp>
      <p:sp>
        <p:nvSpPr>
          <p:cNvPr id="5" name="Segnaposto piè di pagina 4">
            <a:extLst>
              <a:ext uri="{FF2B5EF4-FFF2-40B4-BE49-F238E27FC236}">
                <a16:creationId xmlns:a16="http://schemas.microsoft.com/office/drawing/2014/main" id="{6B535072-34AE-5440-8F55-C38F3724225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CFBE9C5-0AD6-A244-8EE0-B6D0440B49D7}"/>
              </a:ext>
            </a:extLst>
          </p:cNvPr>
          <p:cNvSpPr>
            <a:spLocks noGrp="1"/>
          </p:cNvSpPr>
          <p:nvPr>
            <p:ph type="sldNum" sz="quarter" idx="12"/>
          </p:nvPr>
        </p:nvSpPr>
        <p:spPr/>
        <p:txBody>
          <a:bodyPr/>
          <a:lstStyle/>
          <a:p>
            <a:fld id="{615EE193-876C-8F46-8C17-EE89C2B15DF7}" type="slidenum">
              <a:rPr lang="it-IT" smtClean="0"/>
              <a:t>‹N›</a:t>
            </a:fld>
            <a:endParaRPr lang="it-IT"/>
          </a:p>
        </p:txBody>
      </p:sp>
    </p:spTree>
    <p:extLst>
      <p:ext uri="{BB962C8B-B14F-4D97-AF65-F5344CB8AC3E}">
        <p14:creationId xmlns:p14="http://schemas.microsoft.com/office/powerpoint/2010/main" val="219790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6F22CE-7ECF-5C48-B86C-692D877EEADC}"/>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D59C124-B21F-4A42-AFA3-28E9EA9D24CD}"/>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0EE3615-E991-5642-878F-FD7584BF024B}"/>
              </a:ext>
            </a:extLst>
          </p:cNvPr>
          <p:cNvSpPr>
            <a:spLocks noGrp="1"/>
          </p:cNvSpPr>
          <p:nvPr>
            <p:ph type="dt" sz="half" idx="10"/>
          </p:nvPr>
        </p:nvSpPr>
        <p:spPr/>
        <p:txBody>
          <a:bodyPr/>
          <a:lstStyle/>
          <a:p>
            <a:fld id="{534DE0C4-8B55-EF49-BC1A-CD19D4595C1C}" type="datetimeFigureOut">
              <a:rPr lang="it-IT" smtClean="0"/>
              <a:t>19/11/19</a:t>
            </a:fld>
            <a:endParaRPr lang="it-IT"/>
          </a:p>
        </p:txBody>
      </p:sp>
      <p:sp>
        <p:nvSpPr>
          <p:cNvPr id="5" name="Segnaposto piè di pagina 4">
            <a:extLst>
              <a:ext uri="{FF2B5EF4-FFF2-40B4-BE49-F238E27FC236}">
                <a16:creationId xmlns:a16="http://schemas.microsoft.com/office/drawing/2014/main" id="{19DA007C-FB65-3E4D-95F4-D070CA3F4C2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267510C-16E3-BA4B-B283-3687DF137EEB}"/>
              </a:ext>
            </a:extLst>
          </p:cNvPr>
          <p:cNvSpPr>
            <a:spLocks noGrp="1"/>
          </p:cNvSpPr>
          <p:nvPr>
            <p:ph type="sldNum" sz="quarter" idx="12"/>
          </p:nvPr>
        </p:nvSpPr>
        <p:spPr/>
        <p:txBody>
          <a:bodyPr/>
          <a:lstStyle/>
          <a:p>
            <a:fld id="{615EE193-876C-8F46-8C17-EE89C2B15DF7}" type="slidenum">
              <a:rPr lang="it-IT" smtClean="0"/>
              <a:t>‹N›</a:t>
            </a:fld>
            <a:endParaRPr lang="it-IT"/>
          </a:p>
        </p:txBody>
      </p:sp>
    </p:spTree>
    <p:extLst>
      <p:ext uri="{BB962C8B-B14F-4D97-AF65-F5344CB8AC3E}">
        <p14:creationId xmlns:p14="http://schemas.microsoft.com/office/powerpoint/2010/main" val="3929011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BA577D93-BEDF-384A-B850-68F117A99BE7}"/>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5B8926D-BF66-D645-AC1B-8CB2CE64C141}"/>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0955335-21AD-ED45-BD13-311BA4A860F8}"/>
              </a:ext>
            </a:extLst>
          </p:cNvPr>
          <p:cNvSpPr>
            <a:spLocks noGrp="1"/>
          </p:cNvSpPr>
          <p:nvPr>
            <p:ph type="dt" sz="half" idx="10"/>
          </p:nvPr>
        </p:nvSpPr>
        <p:spPr/>
        <p:txBody>
          <a:bodyPr/>
          <a:lstStyle/>
          <a:p>
            <a:fld id="{534DE0C4-8B55-EF49-BC1A-CD19D4595C1C}" type="datetimeFigureOut">
              <a:rPr lang="it-IT" smtClean="0"/>
              <a:t>19/11/19</a:t>
            </a:fld>
            <a:endParaRPr lang="it-IT"/>
          </a:p>
        </p:txBody>
      </p:sp>
      <p:sp>
        <p:nvSpPr>
          <p:cNvPr id="5" name="Segnaposto piè di pagina 4">
            <a:extLst>
              <a:ext uri="{FF2B5EF4-FFF2-40B4-BE49-F238E27FC236}">
                <a16:creationId xmlns:a16="http://schemas.microsoft.com/office/drawing/2014/main" id="{B071FEC2-BF10-1842-A297-5D5A44612E8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5815B14-F7B5-2145-9BC3-7801ED1DF410}"/>
              </a:ext>
            </a:extLst>
          </p:cNvPr>
          <p:cNvSpPr>
            <a:spLocks noGrp="1"/>
          </p:cNvSpPr>
          <p:nvPr>
            <p:ph type="sldNum" sz="quarter" idx="12"/>
          </p:nvPr>
        </p:nvSpPr>
        <p:spPr/>
        <p:txBody>
          <a:bodyPr/>
          <a:lstStyle/>
          <a:p>
            <a:fld id="{615EE193-876C-8F46-8C17-EE89C2B15DF7}" type="slidenum">
              <a:rPr lang="it-IT" smtClean="0"/>
              <a:t>‹N›</a:t>
            </a:fld>
            <a:endParaRPr lang="it-IT"/>
          </a:p>
        </p:txBody>
      </p:sp>
    </p:spTree>
    <p:extLst>
      <p:ext uri="{BB962C8B-B14F-4D97-AF65-F5344CB8AC3E}">
        <p14:creationId xmlns:p14="http://schemas.microsoft.com/office/powerpoint/2010/main" val="1108201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4E3CA4-7ABE-5E41-A57C-26CBA2A59B8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276AF67-ECE5-234C-817C-02D078ADCEE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FBB2C3D-A75B-6F45-BC8A-58926F14848D}"/>
              </a:ext>
            </a:extLst>
          </p:cNvPr>
          <p:cNvSpPr>
            <a:spLocks noGrp="1"/>
          </p:cNvSpPr>
          <p:nvPr>
            <p:ph type="dt" sz="half" idx="10"/>
          </p:nvPr>
        </p:nvSpPr>
        <p:spPr/>
        <p:txBody>
          <a:bodyPr/>
          <a:lstStyle/>
          <a:p>
            <a:fld id="{534DE0C4-8B55-EF49-BC1A-CD19D4595C1C}" type="datetimeFigureOut">
              <a:rPr lang="it-IT" smtClean="0"/>
              <a:t>19/11/19</a:t>
            </a:fld>
            <a:endParaRPr lang="it-IT"/>
          </a:p>
        </p:txBody>
      </p:sp>
      <p:sp>
        <p:nvSpPr>
          <p:cNvPr id="5" name="Segnaposto piè di pagina 4">
            <a:extLst>
              <a:ext uri="{FF2B5EF4-FFF2-40B4-BE49-F238E27FC236}">
                <a16:creationId xmlns:a16="http://schemas.microsoft.com/office/drawing/2014/main" id="{ECFDA6AD-68C0-FE40-8F68-43AF98F7F2A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8848DFB-0D1A-9341-A3C5-CF56C2183CDB}"/>
              </a:ext>
            </a:extLst>
          </p:cNvPr>
          <p:cNvSpPr>
            <a:spLocks noGrp="1"/>
          </p:cNvSpPr>
          <p:nvPr>
            <p:ph type="sldNum" sz="quarter" idx="12"/>
          </p:nvPr>
        </p:nvSpPr>
        <p:spPr/>
        <p:txBody>
          <a:bodyPr/>
          <a:lstStyle/>
          <a:p>
            <a:fld id="{615EE193-876C-8F46-8C17-EE89C2B15DF7}" type="slidenum">
              <a:rPr lang="it-IT" smtClean="0"/>
              <a:t>‹N›</a:t>
            </a:fld>
            <a:endParaRPr lang="it-IT"/>
          </a:p>
        </p:txBody>
      </p:sp>
    </p:spTree>
    <p:extLst>
      <p:ext uri="{BB962C8B-B14F-4D97-AF65-F5344CB8AC3E}">
        <p14:creationId xmlns:p14="http://schemas.microsoft.com/office/powerpoint/2010/main" val="2049625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B58815-23D2-D449-A211-F0BC81D0BEE8}"/>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5B864135-63BB-154F-9644-BED75D938E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2022A664-1BAD-2E48-9EE9-2A3B30ED96AF}"/>
              </a:ext>
            </a:extLst>
          </p:cNvPr>
          <p:cNvSpPr>
            <a:spLocks noGrp="1"/>
          </p:cNvSpPr>
          <p:nvPr>
            <p:ph type="dt" sz="half" idx="10"/>
          </p:nvPr>
        </p:nvSpPr>
        <p:spPr/>
        <p:txBody>
          <a:bodyPr/>
          <a:lstStyle/>
          <a:p>
            <a:fld id="{534DE0C4-8B55-EF49-BC1A-CD19D4595C1C}" type="datetimeFigureOut">
              <a:rPr lang="it-IT" smtClean="0"/>
              <a:t>19/11/19</a:t>
            </a:fld>
            <a:endParaRPr lang="it-IT"/>
          </a:p>
        </p:txBody>
      </p:sp>
      <p:sp>
        <p:nvSpPr>
          <p:cNvPr id="5" name="Segnaposto piè di pagina 4">
            <a:extLst>
              <a:ext uri="{FF2B5EF4-FFF2-40B4-BE49-F238E27FC236}">
                <a16:creationId xmlns:a16="http://schemas.microsoft.com/office/drawing/2014/main" id="{CCE6A7FF-A38A-E542-ADF2-6D7F85FB903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15A5C9B-A596-9C4C-B2F4-2E1AA1CFB07B}"/>
              </a:ext>
            </a:extLst>
          </p:cNvPr>
          <p:cNvSpPr>
            <a:spLocks noGrp="1"/>
          </p:cNvSpPr>
          <p:nvPr>
            <p:ph type="sldNum" sz="quarter" idx="12"/>
          </p:nvPr>
        </p:nvSpPr>
        <p:spPr/>
        <p:txBody>
          <a:bodyPr/>
          <a:lstStyle/>
          <a:p>
            <a:fld id="{615EE193-876C-8F46-8C17-EE89C2B15DF7}" type="slidenum">
              <a:rPr lang="it-IT" smtClean="0"/>
              <a:t>‹N›</a:t>
            </a:fld>
            <a:endParaRPr lang="it-IT"/>
          </a:p>
        </p:txBody>
      </p:sp>
    </p:spTree>
    <p:extLst>
      <p:ext uri="{BB962C8B-B14F-4D97-AF65-F5344CB8AC3E}">
        <p14:creationId xmlns:p14="http://schemas.microsoft.com/office/powerpoint/2010/main" val="48674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AE69F5-D054-DF4C-BF06-A60AF9F8916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3713B22-BE47-824B-9277-B8F984A86A34}"/>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37004434-61BB-2541-A8C6-0FA3E54FE342}"/>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A26DDE1B-DB15-F847-A76C-CBD78E5BDBE4}"/>
              </a:ext>
            </a:extLst>
          </p:cNvPr>
          <p:cNvSpPr>
            <a:spLocks noGrp="1"/>
          </p:cNvSpPr>
          <p:nvPr>
            <p:ph type="dt" sz="half" idx="10"/>
          </p:nvPr>
        </p:nvSpPr>
        <p:spPr/>
        <p:txBody>
          <a:bodyPr/>
          <a:lstStyle/>
          <a:p>
            <a:fld id="{534DE0C4-8B55-EF49-BC1A-CD19D4595C1C}" type="datetimeFigureOut">
              <a:rPr lang="it-IT" smtClean="0"/>
              <a:t>19/11/19</a:t>
            </a:fld>
            <a:endParaRPr lang="it-IT"/>
          </a:p>
        </p:txBody>
      </p:sp>
      <p:sp>
        <p:nvSpPr>
          <p:cNvPr id="6" name="Segnaposto piè di pagina 5">
            <a:extLst>
              <a:ext uri="{FF2B5EF4-FFF2-40B4-BE49-F238E27FC236}">
                <a16:creationId xmlns:a16="http://schemas.microsoft.com/office/drawing/2014/main" id="{F4C797D6-A01C-C14F-BE75-18A64E0CDA2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3FE596A-AFC7-2144-9CD0-C541AA667BE7}"/>
              </a:ext>
            </a:extLst>
          </p:cNvPr>
          <p:cNvSpPr>
            <a:spLocks noGrp="1"/>
          </p:cNvSpPr>
          <p:nvPr>
            <p:ph type="sldNum" sz="quarter" idx="12"/>
          </p:nvPr>
        </p:nvSpPr>
        <p:spPr/>
        <p:txBody>
          <a:bodyPr/>
          <a:lstStyle/>
          <a:p>
            <a:fld id="{615EE193-876C-8F46-8C17-EE89C2B15DF7}" type="slidenum">
              <a:rPr lang="it-IT" smtClean="0"/>
              <a:t>‹N›</a:t>
            </a:fld>
            <a:endParaRPr lang="it-IT"/>
          </a:p>
        </p:txBody>
      </p:sp>
    </p:spTree>
    <p:extLst>
      <p:ext uri="{BB962C8B-B14F-4D97-AF65-F5344CB8AC3E}">
        <p14:creationId xmlns:p14="http://schemas.microsoft.com/office/powerpoint/2010/main" val="4169496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5EF828-E188-7343-805B-FDCD5219652B}"/>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46B0E77-916B-9E44-B339-85108D5F6E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82A4C74A-515B-1246-8015-F3FE82E4AA69}"/>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F93D46D7-1446-6D4E-8BB6-6B8E63E3B5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3C9126B8-B94E-1F4A-BF95-FCE0FDF602AA}"/>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CD6BD26-0D90-044F-998E-4CF300A15937}"/>
              </a:ext>
            </a:extLst>
          </p:cNvPr>
          <p:cNvSpPr>
            <a:spLocks noGrp="1"/>
          </p:cNvSpPr>
          <p:nvPr>
            <p:ph type="dt" sz="half" idx="10"/>
          </p:nvPr>
        </p:nvSpPr>
        <p:spPr/>
        <p:txBody>
          <a:bodyPr/>
          <a:lstStyle/>
          <a:p>
            <a:fld id="{534DE0C4-8B55-EF49-BC1A-CD19D4595C1C}" type="datetimeFigureOut">
              <a:rPr lang="it-IT" smtClean="0"/>
              <a:t>19/11/19</a:t>
            </a:fld>
            <a:endParaRPr lang="it-IT"/>
          </a:p>
        </p:txBody>
      </p:sp>
      <p:sp>
        <p:nvSpPr>
          <p:cNvPr id="8" name="Segnaposto piè di pagina 7">
            <a:extLst>
              <a:ext uri="{FF2B5EF4-FFF2-40B4-BE49-F238E27FC236}">
                <a16:creationId xmlns:a16="http://schemas.microsoft.com/office/drawing/2014/main" id="{54709A8B-3744-D04C-B3B0-961FC2DEDD2A}"/>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FF3C2984-F5EB-8841-B956-A46C49AB2EC3}"/>
              </a:ext>
            </a:extLst>
          </p:cNvPr>
          <p:cNvSpPr>
            <a:spLocks noGrp="1"/>
          </p:cNvSpPr>
          <p:nvPr>
            <p:ph type="sldNum" sz="quarter" idx="12"/>
          </p:nvPr>
        </p:nvSpPr>
        <p:spPr/>
        <p:txBody>
          <a:bodyPr/>
          <a:lstStyle/>
          <a:p>
            <a:fld id="{615EE193-876C-8F46-8C17-EE89C2B15DF7}" type="slidenum">
              <a:rPr lang="it-IT" smtClean="0"/>
              <a:t>‹N›</a:t>
            </a:fld>
            <a:endParaRPr lang="it-IT"/>
          </a:p>
        </p:txBody>
      </p:sp>
    </p:spTree>
    <p:extLst>
      <p:ext uri="{BB962C8B-B14F-4D97-AF65-F5344CB8AC3E}">
        <p14:creationId xmlns:p14="http://schemas.microsoft.com/office/powerpoint/2010/main" val="3962961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BBC40B-696F-7B49-B30C-1BCD1142FF72}"/>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4550B813-A15E-8A47-9989-D46E2F04B89D}"/>
              </a:ext>
            </a:extLst>
          </p:cNvPr>
          <p:cNvSpPr>
            <a:spLocks noGrp="1"/>
          </p:cNvSpPr>
          <p:nvPr>
            <p:ph type="dt" sz="half" idx="10"/>
          </p:nvPr>
        </p:nvSpPr>
        <p:spPr/>
        <p:txBody>
          <a:bodyPr/>
          <a:lstStyle/>
          <a:p>
            <a:fld id="{534DE0C4-8B55-EF49-BC1A-CD19D4595C1C}" type="datetimeFigureOut">
              <a:rPr lang="it-IT" smtClean="0"/>
              <a:t>19/11/19</a:t>
            </a:fld>
            <a:endParaRPr lang="it-IT"/>
          </a:p>
        </p:txBody>
      </p:sp>
      <p:sp>
        <p:nvSpPr>
          <p:cNvPr id="4" name="Segnaposto piè di pagina 3">
            <a:extLst>
              <a:ext uri="{FF2B5EF4-FFF2-40B4-BE49-F238E27FC236}">
                <a16:creationId xmlns:a16="http://schemas.microsoft.com/office/drawing/2014/main" id="{7D5699E8-777C-6C46-9508-27E5DC9B9DCE}"/>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ADBBD2CA-68F1-1740-90F4-059FD41510DA}"/>
              </a:ext>
            </a:extLst>
          </p:cNvPr>
          <p:cNvSpPr>
            <a:spLocks noGrp="1"/>
          </p:cNvSpPr>
          <p:nvPr>
            <p:ph type="sldNum" sz="quarter" idx="12"/>
          </p:nvPr>
        </p:nvSpPr>
        <p:spPr/>
        <p:txBody>
          <a:bodyPr/>
          <a:lstStyle/>
          <a:p>
            <a:fld id="{615EE193-876C-8F46-8C17-EE89C2B15DF7}" type="slidenum">
              <a:rPr lang="it-IT" smtClean="0"/>
              <a:t>‹N›</a:t>
            </a:fld>
            <a:endParaRPr lang="it-IT"/>
          </a:p>
        </p:txBody>
      </p:sp>
    </p:spTree>
    <p:extLst>
      <p:ext uri="{BB962C8B-B14F-4D97-AF65-F5344CB8AC3E}">
        <p14:creationId xmlns:p14="http://schemas.microsoft.com/office/powerpoint/2010/main" val="2856313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3010D79-DA58-9F4A-9B7B-539F4CC1452F}"/>
              </a:ext>
            </a:extLst>
          </p:cNvPr>
          <p:cNvSpPr>
            <a:spLocks noGrp="1"/>
          </p:cNvSpPr>
          <p:nvPr>
            <p:ph type="dt" sz="half" idx="10"/>
          </p:nvPr>
        </p:nvSpPr>
        <p:spPr/>
        <p:txBody>
          <a:bodyPr/>
          <a:lstStyle/>
          <a:p>
            <a:fld id="{534DE0C4-8B55-EF49-BC1A-CD19D4595C1C}" type="datetimeFigureOut">
              <a:rPr lang="it-IT" smtClean="0"/>
              <a:t>19/11/19</a:t>
            </a:fld>
            <a:endParaRPr lang="it-IT"/>
          </a:p>
        </p:txBody>
      </p:sp>
      <p:sp>
        <p:nvSpPr>
          <p:cNvPr id="3" name="Segnaposto piè di pagina 2">
            <a:extLst>
              <a:ext uri="{FF2B5EF4-FFF2-40B4-BE49-F238E27FC236}">
                <a16:creationId xmlns:a16="http://schemas.microsoft.com/office/drawing/2014/main" id="{13DA5BC1-C688-0744-AE29-1C8B113BD839}"/>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D6805C74-BAB6-4240-AEB0-A592E444425F}"/>
              </a:ext>
            </a:extLst>
          </p:cNvPr>
          <p:cNvSpPr>
            <a:spLocks noGrp="1"/>
          </p:cNvSpPr>
          <p:nvPr>
            <p:ph type="sldNum" sz="quarter" idx="12"/>
          </p:nvPr>
        </p:nvSpPr>
        <p:spPr/>
        <p:txBody>
          <a:bodyPr/>
          <a:lstStyle/>
          <a:p>
            <a:fld id="{615EE193-876C-8F46-8C17-EE89C2B15DF7}" type="slidenum">
              <a:rPr lang="it-IT" smtClean="0"/>
              <a:t>‹N›</a:t>
            </a:fld>
            <a:endParaRPr lang="it-IT"/>
          </a:p>
        </p:txBody>
      </p:sp>
    </p:spTree>
    <p:extLst>
      <p:ext uri="{BB962C8B-B14F-4D97-AF65-F5344CB8AC3E}">
        <p14:creationId xmlns:p14="http://schemas.microsoft.com/office/powerpoint/2010/main" val="1530217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B83EE2-B8D0-2F45-A678-A8260B307EC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464C9A7-DF98-B243-BE8D-D5F06F5FCE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1BF7E04C-70AB-A648-A9A9-B6B3D8D3A3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3EEB341-6959-2449-85AA-BB2EB65FD80E}"/>
              </a:ext>
            </a:extLst>
          </p:cNvPr>
          <p:cNvSpPr>
            <a:spLocks noGrp="1"/>
          </p:cNvSpPr>
          <p:nvPr>
            <p:ph type="dt" sz="half" idx="10"/>
          </p:nvPr>
        </p:nvSpPr>
        <p:spPr/>
        <p:txBody>
          <a:bodyPr/>
          <a:lstStyle/>
          <a:p>
            <a:fld id="{534DE0C4-8B55-EF49-BC1A-CD19D4595C1C}" type="datetimeFigureOut">
              <a:rPr lang="it-IT" smtClean="0"/>
              <a:t>19/11/19</a:t>
            </a:fld>
            <a:endParaRPr lang="it-IT"/>
          </a:p>
        </p:txBody>
      </p:sp>
      <p:sp>
        <p:nvSpPr>
          <p:cNvPr id="6" name="Segnaposto piè di pagina 5">
            <a:extLst>
              <a:ext uri="{FF2B5EF4-FFF2-40B4-BE49-F238E27FC236}">
                <a16:creationId xmlns:a16="http://schemas.microsoft.com/office/drawing/2014/main" id="{AB016967-F1A4-5D48-9356-9547B107E33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25C1FAE-6FFC-F04F-818C-4C76EC1068A7}"/>
              </a:ext>
            </a:extLst>
          </p:cNvPr>
          <p:cNvSpPr>
            <a:spLocks noGrp="1"/>
          </p:cNvSpPr>
          <p:nvPr>
            <p:ph type="sldNum" sz="quarter" idx="12"/>
          </p:nvPr>
        </p:nvSpPr>
        <p:spPr/>
        <p:txBody>
          <a:bodyPr/>
          <a:lstStyle/>
          <a:p>
            <a:fld id="{615EE193-876C-8F46-8C17-EE89C2B15DF7}" type="slidenum">
              <a:rPr lang="it-IT" smtClean="0"/>
              <a:t>‹N›</a:t>
            </a:fld>
            <a:endParaRPr lang="it-IT"/>
          </a:p>
        </p:txBody>
      </p:sp>
    </p:spTree>
    <p:extLst>
      <p:ext uri="{BB962C8B-B14F-4D97-AF65-F5344CB8AC3E}">
        <p14:creationId xmlns:p14="http://schemas.microsoft.com/office/powerpoint/2010/main" val="641864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AE2AAA-83D9-9846-A419-F29244A1716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54B60BD8-CBCB-3542-8581-174CBE3784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DE2545B3-B9A6-4642-97FB-B46A2334FB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7BB54A0-7C48-BA40-AF60-1AB3413233CE}"/>
              </a:ext>
            </a:extLst>
          </p:cNvPr>
          <p:cNvSpPr>
            <a:spLocks noGrp="1"/>
          </p:cNvSpPr>
          <p:nvPr>
            <p:ph type="dt" sz="half" idx="10"/>
          </p:nvPr>
        </p:nvSpPr>
        <p:spPr/>
        <p:txBody>
          <a:bodyPr/>
          <a:lstStyle/>
          <a:p>
            <a:fld id="{534DE0C4-8B55-EF49-BC1A-CD19D4595C1C}" type="datetimeFigureOut">
              <a:rPr lang="it-IT" smtClean="0"/>
              <a:t>19/11/19</a:t>
            </a:fld>
            <a:endParaRPr lang="it-IT"/>
          </a:p>
        </p:txBody>
      </p:sp>
      <p:sp>
        <p:nvSpPr>
          <p:cNvPr id="6" name="Segnaposto piè di pagina 5">
            <a:extLst>
              <a:ext uri="{FF2B5EF4-FFF2-40B4-BE49-F238E27FC236}">
                <a16:creationId xmlns:a16="http://schemas.microsoft.com/office/drawing/2014/main" id="{A964B27E-D3BC-6240-ADE2-BC267D86C9C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5A58AA6-2496-1B47-9DB1-51E923464426}"/>
              </a:ext>
            </a:extLst>
          </p:cNvPr>
          <p:cNvSpPr>
            <a:spLocks noGrp="1"/>
          </p:cNvSpPr>
          <p:nvPr>
            <p:ph type="sldNum" sz="quarter" idx="12"/>
          </p:nvPr>
        </p:nvSpPr>
        <p:spPr/>
        <p:txBody>
          <a:bodyPr/>
          <a:lstStyle/>
          <a:p>
            <a:fld id="{615EE193-876C-8F46-8C17-EE89C2B15DF7}" type="slidenum">
              <a:rPr lang="it-IT" smtClean="0"/>
              <a:t>‹N›</a:t>
            </a:fld>
            <a:endParaRPr lang="it-IT"/>
          </a:p>
        </p:txBody>
      </p:sp>
    </p:spTree>
    <p:extLst>
      <p:ext uri="{BB962C8B-B14F-4D97-AF65-F5344CB8AC3E}">
        <p14:creationId xmlns:p14="http://schemas.microsoft.com/office/powerpoint/2010/main" val="69985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B8D0BDE6-B7B6-F948-96D2-D97D4E15C7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D6E4F4F-4969-234C-B330-7CAAC464A7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692728D-6621-9A48-BD31-E1586D78F5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4DE0C4-8B55-EF49-BC1A-CD19D4595C1C}" type="datetimeFigureOut">
              <a:rPr lang="it-IT" smtClean="0"/>
              <a:t>19/11/19</a:t>
            </a:fld>
            <a:endParaRPr lang="it-IT"/>
          </a:p>
        </p:txBody>
      </p:sp>
      <p:sp>
        <p:nvSpPr>
          <p:cNvPr id="5" name="Segnaposto piè di pagina 4">
            <a:extLst>
              <a:ext uri="{FF2B5EF4-FFF2-40B4-BE49-F238E27FC236}">
                <a16:creationId xmlns:a16="http://schemas.microsoft.com/office/drawing/2014/main" id="{7DA6EBDB-0A6A-7445-96B6-21B084ABEA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59C387C-9502-8C49-8E7B-A428F7ABD5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5EE193-876C-8F46-8C17-EE89C2B15DF7}" type="slidenum">
              <a:rPr lang="it-IT" smtClean="0"/>
              <a:t>‹N›</a:t>
            </a:fld>
            <a:endParaRPr lang="it-IT"/>
          </a:p>
        </p:txBody>
      </p:sp>
    </p:spTree>
    <p:extLst>
      <p:ext uri="{BB962C8B-B14F-4D97-AF65-F5344CB8AC3E}">
        <p14:creationId xmlns:p14="http://schemas.microsoft.com/office/powerpoint/2010/main" val="381727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1.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aixaDeTexto 21">
            <a:extLst>
              <a:ext uri="{FF2B5EF4-FFF2-40B4-BE49-F238E27FC236}">
                <a16:creationId xmlns:a16="http://schemas.microsoft.com/office/drawing/2014/main" id="{6B1016DC-394F-934E-B977-36260F3DDE02}"/>
              </a:ext>
            </a:extLst>
          </p:cNvPr>
          <p:cNvSpPr txBox="1"/>
          <p:nvPr/>
        </p:nvSpPr>
        <p:spPr>
          <a:xfrm>
            <a:off x="269552" y="82472"/>
            <a:ext cx="281258" cy="276999"/>
          </a:xfrm>
          <a:prstGeom prst="rect">
            <a:avLst/>
          </a:prstGeom>
          <a:noFill/>
          <a:ln>
            <a:solidFill>
              <a:schemeClr val="tx1"/>
            </a:solidFill>
          </a:ln>
        </p:spPr>
        <p:txBody>
          <a:bodyPr wrap="square" rtlCol="0">
            <a:spAutoFit/>
          </a:bodyPr>
          <a:lstStyle/>
          <a:p>
            <a:pPr algn="ctr"/>
            <a:r>
              <a:rPr lang="pt-BR" sz="1200" b="1" dirty="0">
                <a:latin typeface="Arial" panose="020B0604020202020204" pitchFamily="34" charset="0"/>
                <a:cs typeface="Arial" panose="020B0604020202020204" pitchFamily="34" charset="0"/>
              </a:rPr>
              <a:t>A</a:t>
            </a:r>
          </a:p>
        </p:txBody>
      </p:sp>
      <p:sp>
        <p:nvSpPr>
          <p:cNvPr id="19" name="CaixaDeTexto 21">
            <a:extLst>
              <a:ext uri="{FF2B5EF4-FFF2-40B4-BE49-F238E27FC236}">
                <a16:creationId xmlns:a16="http://schemas.microsoft.com/office/drawing/2014/main" id="{6B1016DC-394F-934E-B977-36260F3DDE02}"/>
              </a:ext>
            </a:extLst>
          </p:cNvPr>
          <p:cNvSpPr txBox="1"/>
          <p:nvPr/>
        </p:nvSpPr>
        <p:spPr>
          <a:xfrm>
            <a:off x="5475544" y="101301"/>
            <a:ext cx="281258" cy="276999"/>
          </a:xfrm>
          <a:prstGeom prst="rect">
            <a:avLst/>
          </a:prstGeom>
          <a:noFill/>
          <a:ln>
            <a:solidFill>
              <a:schemeClr val="tx1"/>
            </a:solidFill>
          </a:ln>
        </p:spPr>
        <p:txBody>
          <a:bodyPr wrap="square" rtlCol="0">
            <a:spAutoFit/>
          </a:bodyPr>
          <a:lstStyle/>
          <a:p>
            <a:pPr algn="ctr"/>
            <a:r>
              <a:rPr lang="pt-BR" sz="1200" b="1" dirty="0" err="1">
                <a:latin typeface="Arial" panose="020B0604020202020204" pitchFamily="34" charset="0"/>
                <a:cs typeface="Arial" panose="020B0604020202020204" pitchFamily="34" charset="0"/>
              </a:rPr>
              <a:t>B</a:t>
            </a:r>
            <a:endParaRPr lang="pt-BR" sz="1200" b="1" dirty="0">
              <a:latin typeface="Arial" panose="020B0604020202020204" pitchFamily="34" charset="0"/>
              <a:cs typeface="Arial" panose="020B0604020202020204" pitchFamily="34" charset="0"/>
            </a:endParaRPr>
          </a:p>
        </p:txBody>
      </p:sp>
      <p:grpSp>
        <p:nvGrpSpPr>
          <p:cNvPr id="91" name="Gruppo 90">
            <a:extLst>
              <a:ext uri="{FF2B5EF4-FFF2-40B4-BE49-F238E27FC236}">
                <a16:creationId xmlns:a16="http://schemas.microsoft.com/office/drawing/2014/main" id="{6746C582-28B9-2B44-81DF-C70D27BBA605}"/>
              </a:ext>
            </a:extLst>
          </p:cNvPr>
          <p:cNvGrpSpPr/>
          <p:nvPr/>
        </p:nvGrpSpPr>
        <p:grpSpPr>
          <a:xfrm>
            <a:off x="397986" y="166130"/>
            <a:ext cx="5454426" cy="6555686"/>
            <a:chOff x="1290678" y="868305"/>
            <a:chExt cx="5454426" cy="6555686"/>
          </a:xfrm>
        </p:grpSpPr>
        <p:graphicFrame>
          <p:nvGraphicFramePr>
            <p:cNvPr id="38" name="Grafico 37">
              <a:extLst>
                <a:ext uri="{FF2B5EF4-FFF2-40B4-BE49-F238E27FC236}">
                  <a16:creationId xmlns:a16="http://schemas.microsoft.com/office/drawing/2014/main" id="{B20D70BD-F6AC-374E-98D8-5D30D643C511}"/>
                </a:ext>
              </a:extLst>
            </p:cNvPr>
            <p:cNvGraphicFramePr>
              <a:graphicFrameLocks/>
            </p:cNvGraphicFramePr>
            <p:nvPr/>
          </p:nvGraphicFramePr>
          <p:xfrm>
            <a:off x="1872295" y="891513"/>
            <a:ext cx="4872809" cy="6532478"/>
          </p:xfrm>
          <a:graphic>
            <a:graphicData uri="http://schemas.openxmlformats.org/drawingml/2006/chart">
              <c:chart xmlns:c="http://schemas.openxmlformats.org/drawingml/2006/chart" xmlns:r="http://schemas.openxmlformats.org/officeDocument/2006/relationships" r:id="rId2"/>
            </a:graphicData>
          </a:graphic>
        </p:graphicFrame>
        <p:grpSp>
          <p:nvGrpSpPr>
            <p:cNvPr id="5" name="Gruppo 4">
              <a:extLst>
                <a:ext uri="{FF2B5EF4-FFF2-40B4-BE49-F238E27FC236}">
                  <a16:creationId xmlns:a16="http://schemas.microsoft.com/office/drawing/2014/main" id="{63DDDFB6-B678-8F4A-A489-8D23F1A50B4B}"/>
                </a:ext>
              </a:extLst>
            </p:cNvPr>
            <p:cNvGrpSpPr/>
            <p:nvPr/>
          </p:nvGrpSpPr>
          <p:grpSpPr>
            <a:xfrm>
              <a:off x="1290678" y="868305"/>
              <a:ext cx="670828" cy="3277387"/>
              <a:chOff x="1290678" y="868305"/>
              <a:chExt cx="670828" cy="3277387"/>
            </a:xfrm>
          </p:grpSpPr>
          <p:sp>
            <p:nvSpPr>
              <p:cNvPr id="50" name="CasellaDiTesto 49">
                <a:extLst>
                  <a:ext uri="{FF2B5EF4-FFF2-40B4-BE49-F238E27FC236}">
                    <a16:creationId xmlns:a16="http://schemas.microsoft.com/office/drawing/2014/main" id="{B8B5590A-9C31-3F45-BD57-48F14E6BB244}"/>
                  </a:ext>
                </a:extLst>
              </p:cNvPr>
              <p:cNvSpPr txBox="1"/>
              <p:nvPr/>
            </p:nvSpPr>
            <p:spPr>
              <a:xfrm>
                <a:off x="1525885" y="3073791"/>
                <a:ext cx="435621" cy="230832"/>
              </a:xfrm>
              <a:prstGeom prst="rect">
                <a:avLst/>
              </a:prstGeom>
              <a:solidFill>
                <a:schemeClr val="bg1"/>
              </a:solidFill>
            </p:spPr>
            <p:txBody>
              <a:bodyPr wrap="square" rtlCol="0">
                <a:spAutoFit/>
              </a:bodyPr>
              <a:lstStyle/>
              <a:p>
                <a:r>
                  <a:rPr lang="it-IT" sz="900" dirty="0">
                    <a:latin typeface="Arial" panose="020B0604020202020204" pitchFamily="34" charset="0"/>
                    <a:cs typeface="Arial" panose="020B0604020202020204" pitchFamily="34" charset="0"/>
                  </a:rPr>
                  <a:t>30</a:t>
                </a:r>
              </a:p>
            </p:txBody>
          </p:sp>
          <p:sp>
            <p:nvSpPr>
              <p:cNvPr id="51" name="CasellaDiTesto 50">
                <a:extLst>
                  <a:ext uri="{FF2B5EF4-FFF2-40B4-BE49-F238E27FC236}">
                    <a16:creationId xmlns:a16="http://schemas.microsoft.com/office/drawing/2014/main" id="{FBEABB3D-3B7C-6A46-8F7C-96A82EB15DED}"/>
                  </a:ext>
                </a:extLst>
              </p:cNvPr>
              <p:cNvSpPr txBox="1"/>
              <p:nvPr/>
            </p:nvSpPr>
            <p:spPr>
              <a:xfrm>
                <a:off x="1525885" y="3382227"/>
                <a:ext cx="435621" cy="230832"/>
              </a:xfrm>
              <a:prstGeom prst="rect">
                <a:avLst/>
              </a:prstGeom>
              <a:solidFill>
                <a:schemeClr val="bg1"/>
              </a:solidFill>
            </p:spPr>
            <p:txBody>
              <a:bodyPr wrap="square" rtlCol="0">
                <a:spAutoFit/>
              </a:bodyPr>
              <a:lstStyle/>
              <a:p>
                <a:r>
                  <a:rPr lang="it-IT" sz="900" dirty="0">
                    <a:latin typeface="Arial" panose="020B0604020202020204" pitchFamily="34" charset="0"/>
                    <a:cs typeface="Arial" panose="020B0604020202020204" pitchFamily="34" charset="0"/>
                  </a:rPr>
                  <a:t>20</a:t>
                </a:r>
              </a:p>
            </p:txBody>
          </p:sp>
          <p:sp>
            <p:nvSpPr>
              <p:cNvPr id="52" name="CasellaDiTesto 51">
                <a:extLst>
                  <a:ext uri="{FF2B5EF4-FFF2-40B4-BE49-F238E27FC236}">
                    <a16:creationId xmlns:a16="http://schemas.microsoft.com/office/drawing/2014/main" id="{03A271D7-20E7-EB47-A34F-957EAF7F1B2C}"/>
                  </a:ext>
                </a:extLst>
              </p:cNvPr>
              <p:cNvSpPr txBox="1"/>
              <p:nvPr/>
            </p:nvSpPr>
            <p:spPr>
              <a:xfrm>
                <a:off x="1525885" y="3701958"/>
                <a:ext cx="435621" cy="230832"/>
              </a:xfrm>
              <a:prstGeom prst="rect">
                <a:avLst/>
              </a:prstGeom>
              <a:solidFill>
                <a:schemeClr val="bg1"/>
              </a:solidFill>
            </p:spPr>
            <p:txBody>
              <a:bodyPr wrap="square" rtlCol="0">
                <a:spAutoFit/>
              </a:bodyPr>
              <a:lstStyle/>
              <a:p>
                <a:r>
                  <a:rPr lang="it-IT" sz="900" dirty="0">
                    <a:latin typeface="Arial" panose="020B0604020202020204" pitchFamily="34" charset="0"/>
                    <a:cs typeface="Arial" panose="020B0604020202020204" pitchFamily="34" charset="0"/>
                  </a:rPr>
                  <a:t>10</a:t>
                </a:r>
              </a:p>
            </p:txBody>
          </p:sp>
          <p:sp>
            <p:nvSpPr>
              <p:cNvPr id="53" name="CasellaDiTesto 52">
                <a:extLst>
                  <a:ext uri="{FF2B5EF4-FFF2-40B4-BE49-F238E27FC236}">
                    <a16:creationId xmlns:a16="http://schemas.microsoft.com/office/drawing/2014/main" id="{AA1B5FFC-45B6-9A4E-B004-2DA404EE0500}"/>
                  </a:ext>
                </a:extLst>
              </p:cNvPr>
              <p:cNvSpPr txBox="1"/>
              <p:nvPr/>
            </p:nvSpPr>
            <p:spPr>
              <a:xfrm>
                <a:off x="1525885" y="2766842"/>
                <a:ext cx="435621" cy="230832"/>
              </a:xfrm>
              <a:prstGeom prst="rect">
                <a:avLst/>
              </a:prstGeom>
              <a:solidFill>
                <a:schemeClr val="bg1"/>
              </a:solidFill>
            </p:spPr>
            <p:txBody>
              <a:bodyPr wrap="square" rtlCol="0">
                <a:spAutoFit/>
              </a:bodyPr>
              <a:lstStyle/>
              <a:p>
                <a:r>
                  <a:rPr lang="it-IT" sz="900" dirty="0">
                    <a:latin typeface="Arial" panose="020B0604020202020204" pitchFamily="34" charset="0"/>
                    <a:cs typeface="Arial" panose="020B0604020202020204" pitchFamily="34" charset="0"/>
                  </a:rPr>
                  <a:t>40</a:t>
                </a:r>
              </a:p>
            </p:txBody>
          </p:sp>
          <p:sp>
            <p:nvSpPr>
              <p:cNvPr id="54" name="CasellaDiTesto 53">
                <a:extLst>
                  <a:ext uri="{FF2B5EF4-FFF2-40B4-BE49-F238E27FC236}">
                    <a16:creationId xmlns:a16="http://schemas.microsoft.com/office/drawing/2014/main" id="{88FADF7C-68C1-174B-9196-FB95E04C2817}"/>
                  </a:ext>
                </a:extLst>
              </p:cNvPr>
              <p:cNvSpPr txBox="1"/>
              <p:nvPr/>
            </p:nvSpPr>
            <p:spPr>
              <a:xfrm>
                <a:off x="1525885" y="2122956"/>
                <a:ext cx="435621" cy="230832"/>
              </a:xfrm>
              <a:prstGeom prst="rect">
                <a:avLst/>
              </a:prstGeom>
              <a:solidFill>
                <a:schemeClr val="bg1"/>
              </a:solidFill>
            </p:spPr>
            <p:txBody>
              <a:bodyPr wrap="square" rtlCol="0">
                <a:spAutoFit/>
              </a:bodyPr>
              <a:lstStyle/>
              <a:p>
                <a:r>
                  <a:rPr lang="it-IT" sz="900" dirty="0">
                    <a:latin typeface="Arial" panose="020B0604020202020204" pitchFamily="34" charset="0"/>
                    <a:cs typeface="Arial" panose="020B0604020202020204" pitchFamily="34" charset="0"/>
                  </a:rPr>
                  <a:t>60</a:t>
                </a:r>
              </a:p>
            </p:txBody>
          </p:sp>
          <p:sp>
            <p:nvSpPr>
              <p:cNvPr id="55" name="CasellaDiTesto 54">
                <a:extLst>
                  <a:ext uri="{FF2B5EF4-FFF2-40B4-BE49-F238E27FC236}">
                    <a16:creationId xmlns:a16="http://schemas.microsoft.com/office/drawing/2014/main" id="{A9C2607A-9715-E44A-9416-7C2C55D3A98B}"/>
                  </a:ext>
                </a:extLst>
              </p:cNvPr>
              <p:cNvSpPr txBox="1"/>
              <p:nvPr/>
            </p:nvSpPr>
            <p:spPr>
              <a:xfrm>
                <a:off x="1525885" y="2435814"/>
                <a:ext cx="435621" cy="230832"/>
              </a:xfrm>
              <a:prstGeom prst="rect">
                <a:avLst/>
              </a:prstGeom>
              <a:solidFill>
                <a:schemeClr val="bg1"/>
              </a:solidFill>
            </p:spPr>
            <p:txBody>
              <a:bodyPr wrap="square" rtlCol="0">
                <a:spAutoFit/>
              </a:bodyPr>
              <a:lstStyle/>
              <a:p>
                <a:r>
                  <a:rPr lang="it-IT" sz="900" dirty="0">
                    <a:latin typeface="Arial" panose="020B0604020202020204" pitchFamily="34" charset="0"/>
                    <a:cs typeface="Arial" panose="020B0604020202020204" pitchFamily="34" charset="0"/>
                  </a:rPr>
                  <a:t>50</a:t>
                </a:r>
              </a:p>
            </p:txBody>
          </p:sp>
          <p:sp>
            <p:nvSpPr>
              <p:cNvPr id="56" name="CasellaDiTesto 55">
                <a:extLst>
                  <a:ext uri="{FF2B5EF4-FFF2-40B4-BE49-F238E27FC236}">
                    <a16:creationId xmlns:a16="http://schemas.microsoft.com/office/drawing/2014/main" id="{90C569F4-4218-5549-9E55-23D947FBCB0E}"/>
                  </a:ext>
                </a:extLst>
              </p:cNvPr>
              <p:cNvSpPr txBox="1"/>
              <p:nvPr/>
            </p:nvSpPr>
            <p:spPr>
              <a:xfrm>
                <a:off x="1525885" y="1816007"/>
                <a:ext cx="435621" cy="230832"/>
              </a:xfrm>
              <a:prstGeom prst="rect">
                <a:avLst/>
              </a:prstGeom>
              <a:solidFill>
                <a:schemeClr val="bg1"/>
              </a:solidFill>
            </p:spPr>
            <p:txBody>
              <a:bodyPr wrap="square" rtlCol="0">
                <a:spAutoFit/>
              </a:bodyPr>
              <a:lstStyle/>
              <a:p>
                <a:r>
                  <a:rPr lang="it-IT" sz="900" dirty="0">
                    <a:latin typeface="Arial" panose="020B0604020202020204" pitchFamily="34" charset="0"/>
                    <a:cs typeface="Arial" panose="020B0604020202020204" pitchFamily="34" charset="0"/>
                  </a:rPr>
                  <a:t>70</a:t>
                </a:r>
              </a:p>
            </p:txBody>
          </p:sp>
          <p:sp>
            <p:nvSpPr>
              <p:cNvPr id="57" name="CasellaDiTesto 56">
                <a:extLst>
                  <a:ext uri="{FF2B5EF4-FFF2-40B4-BE49-F238E27FC236}">
                    <a16:creationId xmlns:a16="http://schemas.microsoft.com/office/drawing/2014/main" id="{A3C75956-A46E-244F-8455-1E79D60D9BEF}"/>
                  </a:ext>
                </a:extLst>
              </p:cNvPr>
              <p:cNvSpPr txBox="1"/>
              <p:nvPr/>
            </p:nvSpPr>
            <p:spPr>
              <a:xfrm>
                <a:off x="1471642" y="868305"/>
                <a:ext cx="435621" cy="230832"/>
              </a:xfrm>
              <a:prstGeom prst="rect">
                <a:avLst/>
              </a:prstGeom>
              <a:solidFill>
                <a:schemeClr val="bg1"/>
              </a:solidFill>
            </p:spPr>
            <p:txBody>
              <a:bodyPr wrap="square" rtlCol="0">
                <a:spAutoFit/>
              </a:bodyPr>
              <a:lstStyle/>
              <a:p>
                <a:r>
                  <a:rPr lang="it-IT" sz="900" dirty="0">
                    <a:latin typeface="Arial" panose="020B0604020202020204" pitchFamily="34" charset="0"/>
                    <a:cs typeface="Arial" panose="020B0604020202020204" pitchFamily="34" charset="0"/>
                  </a:rPr>
                  <a:t>100</a:t>
                </a:r>
              </a:p>
            </p:txBody>
          </p:sp>
          <p:sp>
            <p:nvSpPr>
              <p:cNvPr id="58" name="CasellaDiTesto 57">
                <a:extLst>
                  <a:ext uri="{FF2B5EF4-FFF2-40B4-BE49-F238E27FC236}">
                    <a16:creationId xmlns:a16="http://schemas.microsoft.com/office/drawing/2014/main" id="{61B85CC8-305A-1A44-8D2E-B640ED145B65}"/>
                  </a:ext>
                </a:extLst>
              </p:cNvPr>
              <p:cNvSpPr txBox="1"/>
              <p:nvPr/>
            </p:nvSpPr>
            <p:spPr>
              <a:xfrm>
                <a:off x="1525885" y="1185255"/>
                <a:ext cx="435621" cy="230832"/>
              </a:xfrm>
              <a:prstGeom prst="rect">
                <a:avLst/>
              </a:prstGeom>
              <a:solidFill>
                <a:schemeClr val="bg1"/>
              </a:solidFill>
            </p:spPr>
            <p:txBody>
              <a:bodyPr wrap="square" rtlCol="0">
                <a:spAutoFit/>
              </a:bodyPr>
              <a:lstStyle/>
              <a:p>
                <a:r>
                  <a:rPr lang="it-IT" sz="900" dirty="0">
                    <a:latin typeface="Arial" panose="020B0604020202020204" pitchFamily="34" charset="0"/>
                    <a:cs typeface="Arial" panose="020B0604020202020204" pitchFamily="34" charset="0"/>
                  </a:rPr>
                  <a:t>90</a:t>
                </a:r>
              </a:p>
            </p:txBody>
          </p:sp>
          <p:sp>
            <p:nvSpPr>
              <p:cNvPr id="59" name="CasellaDiTesto 58">
                <a:extLst>
                  <a:ext uri="{FF2B5EF4-FFF2-40B4-BE49-F238E27FC236}">
                    <a16:creationId xmlns:a16="http://schemas.microsoft.com/office/drawing/2014/main" id="{916649E8-234C-D943-A7C2-1B5D8EA3A3E3}"/>
                  </a:ext>
                </a:extLst>
              </p:cNvPr>
              <p:cNvSpPr txBox="1"/>
              <p:nvPr/>
            </p:nvSpPr>
            <p:spPr>
              <a:xfrm>
                <a:off x="1525885" y="1498360"/>
                <a:ext cx="435621" cy="230832"/>
              </a:xfrm>
              <a:prstGeom prst="rect">
                <a:avLst/>
              </a:prstGeom>
              <a:solidFill>
                <a:schemeClr val="bg1"/>
              </a:solidFill>
            </p:spPr>
            <p:txBody>
              <a:bodyPr wrap="square" rtlCol="0">
                <a:spAutoFit/>
              </a:bodyPr>
              <a:lstStyle/>
              <a:p>
                <a:r>
                  <a:rPr lang="it-IT" sz="900" dirty="0">
                    <a:latin typeface="Arial" panose="020B0604020202020204" pitchFamily="34" charset="0"/>
                    <a:cs typeface="Arial" panose="020B0604020202020204" pitchFamily="34" charset="0"/>
                  </a:rPr>
                  <a:t>80</a:t>
                </a:r>
              </a:p>
            </p:txBody>
          </p:sp>
          <p:cxnSp>
            <p:nvCxnSpPr>
              <p:cNvPr id="39" name="Connettore 1 38">
                <a:extLst>
                  <a:ext uri="{FF2B5EF4-FFF2-40B4-BE49-F238E27FC236}">
                    <a16:creationId xmlns:a16="http://schemas.microsoft.com/office/drawing/2014/main" id="{27A31AD2-2993-E54D-9C2F-9718BB73F210}"/>
                  </a:ext>
                </a:extLst>
              </p:cNvPr>
              <p:cNvCxnSpPr>
                <a:cxnSpLocks/>
              </p:cNvCxnSpPr>
              <p:nvPr/>
            </p:nvCxnSpPr>
            <p:spPr>
              <a:xfrm>
                <a:off x="1878142" y="995689"/>
                <a:ext cx="1241" cy="315000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CasellaDiTesto 59">
                <a:extLst>
                  <a:ext uri="{FF2B5EF4-FFF2-40B4-BE49-F238E27FC236}">
                    <a16:creationId xmlns:a16="http://schemas.microsoft.com/office/drawing/2014/main" id="{86C35DB1-D25A-CC41-BD8D-FA71E44D57D1}"/>
                  </a:ext>
                </a:extLst>
              </p:cNvPr>
              <p:cNvSpPr txBox="1"/>
              <p:nvPr/>
            </p:nvSpPr>
            <p:spPr>
              <a:xfrm rot="16200000">
                <a:off x="288422" y="2419065"/>
                <a:ext cx="2266122" cy="261610"/>
              </a:xfrm>
              <a:prstGeom prst="rect">
                <a:avLst/>
              </a:prstGeom>
              <a:noFill/>
            </p:spPr>
            <p:txBody>
              <a:bodyPr wrap="square" rtlCol="0">
                <a:spAutoFit/>
              </a:bodyPr>
              <a:lstStyle/>
              <a:p>
                <a:pPr algn="ctr"/>
                <a:r>
                  <a:rPr lang="it-IT" sz="1100" b="1" dirty="0" err="1">
                    <a:latin typeface="Arial" panose="020B0604020202020204" pitchFamily="34" charset="0"/>
                    <a:cs typeface="Arial" panose="020B0604020202020204" pitchFamily="34" charset="0"/>
                  </a:rPr>
                  <a:t>OTUs</a:t>
                </a:r>
                <a:r>
                  <a:rPr lang="it-IT" sz="1100" b="1" dirty="0">
                    <a:latin typeface="Arial" panose="020B0604020202020204" pitchFamily="34" charset="0"/>
                    <a:cs typeface="Arial" panose="020B0604020202020204" pitchFamily="34" charset="0"/>
                  </a:rPr>
                  <a:t> </a:t>
                </a:r>
                <a:r>
                  <a:rPr lang="it-IT" sz="1100" b="1" dirty="0" err="1">
                    <a:latin typeface="Arial" panose="020B0604020202020204" pitchFamily="34" charset="0"/>
                    <a:cs typeface="Arial" panose="020B0604020202020204" pitchFamily="34" charset="0"/>
                  </a:rPr>
                  <a:t>abundance</a:t>
                </a:r>
                <a:r>
                  <a:rPr lang="it-IT" sz="1100" b="1" dirty="0">
                    <a:latin typeface="Arial" panose="020B0604020202020204" pitchFamily="34" charset="0"/>
                    <a:cs typeface="Arial" panose="020B0604020202020204" pitchFamily="34" charset="0"/>
                  </a:rPr>
                  <a:t> (%)</a:t>
                </a:r>
              </a:p>
            </p:txBody>
          </p:sp>
          <p:grpSp>
            <p:nvGrpSpPr>
              <p:cNvPr id="4" name="Gruppo 3">
                <a:extLst>
                  <a:ext uri="{FF2B5EF4-FFF2-40B4-BE49-F238E27FC236}">
                    <a16:creationId xmlns:a16="http://schemas.microsoft.com/office/drawing/2014/main" id="{AF1F1527-6096-1041-86D4-8830FB54AEC3}"/>
                  </a:ext>
                </a:extLst>
              </p:cNvPr>
              <p:cNvGrpSpPr/>
              <p:nvPr/>
            </p:nvGrpSpPr>
            <p:grpSpPr>
              <a:xfrm>
                <a:off x="1778400" y="996594"/>
                <a:ext cx="104077" cy="2825932"/>
                <a:chOff x="801603" y="1653310"/>
                <a:chExt cx="104077" cy="2825932"/>
              </a:xfrm>
            </p:grpSpPr>
            <p:cxnSp>
              <p:nvCxnSpPr>
                <p:cNvPr id="40" name="Connettore 1 39">
                  <a:extLst>
                    <a:ext uri="{FF2B5EF4-FFF2-40B4-BE49-F238E27FC236}">
                      <a16:creationId xmlns:a16="http://schemas.microsoft.com/office/drawing/2014/main" id="{B1F62BB4-658D-1149-B170-27E5423F7018}"/>
                    </a:ext>
                  </a:extLst>
                </p:cNvPr>
                <p:cNvCxnSpPr/>
                <p:nvPr/>
              </p:nvCxnSpPr>
              <p:spPr>
                <a:xfrm>
                  <a:off x="816227" y="1653310"/>
                  <a:ext cx="8945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nettore 1 40">
                  <a:extLst>
                    <a:ext uri="{FF2B5EF4-FFF2-40B4-BE49-F238E27FC236}">
                      <a16:creationId xmlns:a16="http://schemas.microsoft.com/office/drawing/2014/main" id="{292044FA-F8F1-6948-BF46-0BAD6A0CCFDC}"/>
                    </a:ext>
                  </a:extLst>
                </p:cNvPr>
                <p:cNvCxnSpPr/>
                <p:nvPr/>
              </p:nvCxnSpPr>
              <p:spPr>
                <a:xfrm>
                  <a:off x="801603" y="3222819"/>
                  <a:ext cx="8945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Connettore 1 41">
                  <a:extLst>
                    <a:ext uri="{FF2B5EF4-FFF2-40B4-BE49-F238E27FC236}">
                      <a16:creationId xmlns:a16="http://schemas.microsoft.com/office/drawing/2014/main" id="{FCBB2636-EC8D-7246-85F7-CD9B90204905}"/>
                    </a:ext>
                  </a:extLst>
                </p:cNvPr>
                <p:cNvCxnSpPr/>
                <p:nvPr/>
              </p:nvCxnSpPr>
              <p:spPr>
                <a:xfrm>
                  <a:off x="802051" y="1965032"/>
                  <a:ext cx="8945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Connettore 1 42">
                  <a:extLst>
                    <a:ext uri="{FF2B5EF4-FFF2-40B4-BE49-F238E27FC236}">
                      <a16:creationId xmlns:a16="http://schemas.microsoft.com/office/drawing/2014/main" id="{87D3981C-A8B3-9343-819B-0BF2FBFF18B8}"/>
                    </a:ext>
                  </a:extLst>
                </p:cNvPr>
                <p:cNvCxnSpPr/>
                <p:nvPr/>
              </p:nvCxnSpPr>
              <p:spPr>
                <a:xfrm>
                  <a:off x="801603" y="3547131"/>
                  <a:ext cx="8945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Connettore 1 43">
                  <a:extLst>
                    <a:ext uri="{FF2B5EF4-FFF2-40B4-BE49-F238E27FC236}">
                      <a16:creationId xmlns:a16="http://schemas.microsoft.com/office/drawing/2014/main" id="{E4AC1308-3016-3C45-BE8B-296B1737CB8B}"/>
                    </a:ext>
                  </a:extLst>
                </p:cNvPr>
                <p:cNvCxnSpPr/>
                <p:nvPr/>
              </p:nvCxnSpPr>
              <p:spPr>
                <a:xfrm>
                  <a:off x="801603" y="3858552"/>
                  <a:ext cx="8945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Connettore 1 44">
                  <a:extLst>
                    <a:ext uri="{FF2B5EF4-FFF2-40B4-BE49-F238E27FC236}">
                      <a16:creationId xmlns:a16="http://schemas.microsoft.com/office/drawing/2014/main" id="{F43AC173-B4DF-494F-B132-FE64143A7950}"/>
                    </a:ext>
                  </a:extLst>
                </p:cNvPr>
                <p:cNvCxnSpPr/>
                <p:nvPr/>
              </p:nvCxnSpPr>
              <p:spPr>
                <a:xfrm>
                  <a:off x="801603" y="4164840"/>
                  <a:ext cx="8945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Connettore 1 45">
                  <a:extLst>
                    <a:ext uri="{FF2B5EF4-FFF2-40B4-BE49-F238E27FC236}">
                      <a16:creationId xmlns:a16="http://schemas.microsoft.com/office/drawing/2014/main" id="{F2B37781-46B3-8444-A345-9AD5FA1C3FDC}"/>
                    </a:ext>
                  </a:extLst>
                </p:cNvPr>
                <p:cNvCxnSpPr/>
                <p:nvPr/>
              </p:nvCxnSpPr>
              <p:spPr>
                <a:xfrm>
                  <a:off x="801603" y="4479242"/>
                  <a:ext cx="8945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Connettore 1 46">
                  <a:extLst>
                    <a:ext uri="{FF2B5EF4-FFF2-40B4-BE49-F238E27FC236}">
                      <a16:creationId xmlns:a16="http://schemas.microsoft.com/office/drawing/2014/main" id="{BA1A0192-4675-464A-BC5E-CBBCE58FB8E4}"/>
                    </a:ext>
                  </a:extLst>
                </p:cNvPr>
                <p:cNvCxnSpPr/>
                <p:nvPr/>
              </p:nvCxnSpPr>
              <p:spPr>
                <a:xfrm>
                  <a:off x="801603" y="2279596"/>
                  <a:ext cx="8945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nettore 1 47">
                  <a:extLst>
                    <a:ext uri="{FF2B5EF4-FFF2-40B4-BE49-F238E27FC236}">
                      <a16:creationId xmlns:a16="http://schemas.microsoft.com/office/drawing/2014/main" id="{3F83B77D-693F-DC45-84AE-799733BA8878}"/>
                    </a:ext>
                  </a:extLst>
                </p:cNvPr>
                <p:cNvCxnSpPr/>
                <p:nvPr/>
              </p:nvCxnSpPr>
              <p:spPr>
                <a:xfrm>
                  <a:off x="801603" y="2593905"/>
                  <a:ext cx="8945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Connettore 1 48">
                  <a:extLst>
                    <a:ext uri="{FF2B5EF4-FFF2-40B4-BE49-F238E27FC236}">
                      <a16:creationId xmlns:a16="http://schemas.microsoft.com/office/drawing/2014/main" id="{7FD6A459-4981-0640-A23B-2CEE917DB205}"/>
                    </a:ext>
                  </a:extLst>
                </p:cNvPr>
                <p:cNvCxnSpPr/>
                <p:nvPr/>
              </p:nvCxnSpPr>
              <p:spPr>
                <a:xfrm>
                  <a:off x="801603" y="2911421"/>
                  <a:ext cx="8945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90" name="Gruppo 89">
            <a:extLst>
              <a:ext uri="{FF2B5EF4-FFF2-40B4-BE49-F238E27FC236}">
                <a16:creationId xmlns:a16="http://schemas.microsoft.com/office/drawing/2014/main" id="{3199E69F-A258-EF49-867F-FC0D7120925B}"/>
              </a:ext>
            </a:extLst>
          </p:cNvPr>
          <p:cNvGrpSpPr/>
          <p:nvPr/>
        </p:nvGrpSpPr>
        <p:grpSpPr>
          <a:xfrm>
            <a:off x="5640497" y="116691"/>
            <a:ext cx="4983280" cy="8123636"/>
            <a:chOff x="6306843" y="1146456"/>
            <a:chExt cx="4983280" cy="8123636"/>
          </a:xfrm>
        </p:grpSpPr>
        <p:graphicFrame>
          <p:nvGraphicFramePr>
            <p:cNvPr id="65" name="Grafico 64">
              <a:extLst>
                <a:ext uri="{FF2B5EF4-FFF2-40B4-BE49-F238E27FC236}">
                  <a16:creationId xmlns:a16="http://schemas.microsoft.com/office/drawing/2014/main" id="{68BE100A-E194-DE40-8B14-B134BB6EC111}"/>
                </a:ext>
              </a:extLst>
            </p:cNvPr>
            <p:cNvGraphicFramePr>
              <a:graphicFrameLocks/>
            </p:cNvGraphicFramePr>
            <p:nvPr/>
          </p:nvGraphicFramePr>
          <p:xfrm>
            <a:off x="6718123" y="1146456"/>
            <a:ext cx="4572000" cy="8123636"/>
          </p:xfrm>
          <a:graphic>
            <a:graphicData uri="http://schemas.openxmlformats.org/drawingml/2006/chart">
              <c:chart xmlns:c="http://schemas.openxmlformats.org/drawingml/2006/chart" xmlns:r="http://schemas.openxmlformats.org/officeDocument/2006/relationships" r:id="rId3"/>
            </a:graphicData>
          </a:graphic>
        </p:graphicFrame>
        <p:grpSp>
          <p:nvGrpSpPr>
            <p:cNvPr id="66" name="Gruppo 65">
              <a:extLst>
                <a:ext uri="{FF2B5EF4-FFF2-40B4-BE49-F238E27FC236}">
                  <a16:creationId xmlns:a16="http://schemas.microsoft.com/office/drawing/2014/main" id="{8A6F9168-53AA-794E-9703-D7AE842E2963}"/>
                </a:ext>
              </a:extLst>
            </p:cNvPr>
            <p:cNvGrpSpPr/>
            <p:nvPr/>
          </p:nvGrpSpPr>
          <p:grpSpPr>
            <a:xfrm>
              <a:off x="6306843" y="1209287"/>
              <a:ext cx="633584" cy="3277387"/>
              <a:chOff x="1335010" y="861217"/>
              <a:chExt cx="633584" cy="3277387"/>
            </a:xfrm>
          </p:grpSpPr>
          <p:sp>
            <p:nvSpPr>
              <p:cNvPr id="67" name="CasellaDiTesto 66">
                <a:extLst>
                  <a:ext uri="{FF2B5EF4-FFF2-40B4-BE49-F238E27FC236}">
                    <a16:creationId xmlns:a16="http://schemas.microsoft.com/office/drawing/2014/main" id="{23FAFF3A-E86D-9E40-84FE-963F9C56E00C}"/>
                  </a:ext>
                </a:extLst>
              </p:cNvPr>
              <p:cNvSpPr txBox="1"/>
              <p:nvPr/>
            </p:nvSpPr>
            <p:spPr>
              <a:xfrm>
                <a:off x="1532973" y="3066703"/>
                <a:ext cx="435621" cy="230832"/>
              </a:xfrm>
              <a:prstGeom prst="rect">
                <a:avLst/>
              </a:prstGeom>
              <a:solidFill>
                <a:schemeClr val="bg1"/>
              </a:solidFill>
            </p:spPr>
            <p:txBody>
              <a:bodyPr wrap="square" rtlCol="0">
                <a:spAutoFit/>
              </a:bodyPr>
              <a:lstStyle/>
              <a:p>
                <a:r>
                  <a:rPr lang="it-IT" sz="900" dirty="0">
                    <a:latin typeface="Arial" panose="020B0604020202020204" pitchFamily="34" charset="0"/>
                    <a:cs typeface="Arial" panose="020B0604020202020204" pitchFamily="34" charset="0"/>
                  </a:rPr>
                  <a:t>30</a:t>
                </a:r>
              </a:p>
            </p:txBody>
          </p:sp>
          <p:sp>
            <p:nvSpPr>
              <p:cNvPr id="68" name="CasellaDiTesto 67">
                <a:extLst>
                  <a:ext uri="{FF2B5EF4-FFF2-40B4-BE49-F238E27FC236}">
                    <a16:creationId xmlns:a16="http://schemas.microsoft.com/office/drawing/2014/main" id="{1DBCBFD7-CA41-A84D-8AAF-7D598FA968F5}"/>
                  </a:ext>
                </a:extLst>
              </p:cNvPr>
              <p:cNvSpPr txBox="1"/>
              <p:nvPr/>
            </p:nvSpPr>
            <p:spPr>
              <a:xfrm>
                <a:off x="1532973" y="3375139"/>
                <a:ext cx="435621" cy="230832"/>
              </a:xfrm>
              <a:prstGeom prst="rect">
                <a:avLst/>
              </a:prstGeom>
              <a:solidFill>
                <a:schemeClr val="bg1"/>
              </a:solidFill>
            </p:spPr>
            <p:txBody>
              <a:bodyPr wrap="square" rtlCol="0">
                <a:spAutoFit/>
              </a:bodyPr>
              <a:lstStyle/>
              <a:p>
                <a:r>
                  <a:rPr lang="it-IT" sz="900" dirty="0">
                    <a:latin typeface="Arial" panose="020B0604020202020204" pitchFamily="34" charset="0"/>
                    <a:cs typeface="Arial" panose="020B0604020202020204" pitchFamily="34" charset="0"/>
                  </a:rPr>
                  <a:t>20</a:t>
                </a:r>
              </a:p>
            </p:txBody>
          </p:sp>
          <p:sp>
            <p:nvSpPr>
              <p:cNvPr id="69" name="CasellaDiTesto 68">
                <a:extLst>
                  <a:ext uri="{FF2B5EF4-FFF2-40B4-BE49-F238E27FC236}">
                    <a16:creationId xmlns:a16="http://schemas.microsoft.com/office/drawing/2014/main" id="{5BF64EFA-5D82-1E48-B30F-32A316290235}"/>
                  </a:ext>
                </a:extLst>
              </p:cNvPr>
              <p:cNvSpPr txBox="1"/>
              <p:nvPr/>
            </p:nvSpPr>
            <p:spPr>
              <a:xfrm>
                <a:off x="1532973" y="3694870"/>
                <a:ext cx="435621" cy="230832"/>
              </a:xfrm>
              <a:prstGeom prst="rect">
                <a:avLst/>
              </a:prstGeom>
              <a:solidFill>
                <a:schemeClr val="bg1"/>
              </a:solidFill>
            </p:spPr>
            <p:txBody>
              <a:bodyPr wrap="square" rtlCol="0">
                <a:spAutoFit/>
              </a:bodyPr>
              <a:lstStyle/>
              <a:p>
                <a:r>
                  <a:rPr lang="it-IT" sz="900" dirty="0">
                    <a:latin typeface="Arial" panose="020B0604020202020204" pitchFamily="34" charset="0"/>
                    <a:cs typeface="Arial" panose="020B0604020202020204" pitchFamily="34" charset="0"/>
                  </a:rPr>
                  <a:t>10</a:t>
                </a:r>
              </a:p>
            </p:txBody>
          </p:sp>
          <p:sp>
            <p:nvSpPr>
              <p:cNvPr id="70" name="CasellaDiTesto 69">
                <a:extLst>
                  <a:ext uri="{FF2B5EF4-FFF2-40B4-BE49-F238E27FC236}">
                    <a16:creationId xmlns:a16="http://schemas.microsoft.com/office/drawing/2014/main" id="{76EB508C-B4CE-D245-AE03-D3AE044E98F4}"/>
                  </a:ext>
                </a:extLst>
              </p:cNvPr>
              <p:cNvSpPr txBox="1"/>
              <p:nvPr/>
            </p:nvSpPr>
            <p:spPr>
              <a:xfrm>
                <a:off x="1532973" y="2759754"/>
                <a:ext cx="435621" cy="230832"/>
              </a:xfrm>
              <a:prstGeom prst="rect">
                <a:avLst/>
              </a:prstGeom>
              <a:solidFill>
                <a:schemeClr val="bg1"/>
              </a:solidFill>
            </p:spPr>
            <p:txBody>
              <a:bodyPr wrap="square" rtlCol="0">
                <a:spAutoFit/>
              </a:bodyPr>
              <a:lstStyle/>
              <a:p>
                <a:r>
                  <a:rPr lang="it-IT" sz="900" dirty="0">
                    <a:latin typeface="Arial" panose="020B0604020202020204" pitchFamily="34" charset="0"/>
                    <a:cs typeface="Arial" panose="020B0604020202020204" pitchFamily="34" charset="0"/>
                  </a:rPr>
                  <a:t>40</a:t>
                </a:r>
              </a:p>
            </p:txBody>
          </p:sp>
          <p:sp>
            <p:nvSpPr>
              <p:cNvPr id="71" name="CasellaDiTesto 70">
                <a:extLst>
                  <a:ext uri="{FF2B5EF4-FFF2-40B4-BE49-F238E27FC236}">
                    <a16:creationId xmlns:a16="http://schemas.microsoft.com/office/drawing/2014/main" id="{92093A2F-F277-6445-9102-2B2C16F0606F}"/>
                  </a:ext>
                </a:extLst>
              </p:cNvPr>
              <p:cNvSpPr txBox="1"/>
              <p:nvPr/>
            </p:nvSpPr>
            <p:spPr>
              <a:xfrm>
                <a:off x="1532973" y="2115868"/>
                <a:ext cx="435621" cy="230832"/>
              </a:xfrm>
              <a:prstGeom prst="rect">
                <a:avLst/>
              </a:prstGeom>
              <a:solidFill>
                <a:schemeClr val="bg1"/>
              </a:solidFill>
            </p:spPr>
            <p:txBody>
              <a:bodyPr wrap="square" rtlCol="0">
                <a:spAutoFit/>
              </a:bodyPr>
              <a:lstStyle/>
              <a:p>
                <a:r>
                  <a:rPr lang="it-IT" sz="900" dirty="0">
                    <a:latin typeface="Arial" panose="020B0604020202020204" pitchFamily="34" charset="0"/>
                    <a:cs typeface="Arial" panose="020B0604020202020204" pitchFamily="34" charset="0"/>
                  </a:rPr>
                  <a:t>60</a:t>
                </a:r>
              </a:p>
            </p:txBody>
          </p:sp>
          <p:sp>
            <p:nvSpPr>
              <p:cNvPr id="72" name="CasellaDiTesto 71">
                <a:extLst>
                  <a:ext uri="{FF2B5EF4-FFF2-40B4-BE49-F238E27FC236}">
                    <a16:creationId xmlns:a16="http://schemas.microsoft.com/office/drawing/2014/main" id="{B167809E-4765-A240-BBBE-F8022ED7CDF9}"/>
                  </a:ext>
                </a:extLst>
              </p:cNvPr>
              <p:cNvSpPr txBox="1"/>
              <p:nvPr/>
            </p:nvSpPr>
            <p:spPr>
              <a:xfrm>
                <a:off x="1532973" y="2428726"/>
                <a:ext cx="435621" cy="230832"/>
              </a:xfrm>
              <a:prstGeom prst="rect">
                <a:avLst/>
              </a:prstGeom>
              <a:solidFill>
                <a:schemeClr val="bg1"/>
              </a:solidFill>
            </p:spPr>
            <p:txBody>
              <a:bodyPr wrap="square" rtlCol="0">
                <a:spAutoFit/>
              </a:bodyPr>
              <a:lstStyle/>
              <a:p>
                <a:r>
                  <a:rPr lang="it-IT" sz="900" dirty="0">
                    <a:latin typeface="Arial" panose="020B0604020202020204" pitchFamily="34" charset="0"/>
                    <a:cs typeface="Arial" panose="020B0604020202020204" pitchFamily="34" charset="0"/>
                  </a:rPr>
                  <a:t>50</a:t>
                </a:r>
              </a:p>
            </p:txBody>
          </p:sp>
          <p:sp>
            <p:nvSpPr>
              <p:cNvPr id="73" name="CasellaDiTesto 72">
                <a:extLst>
                  <a:ext uri="{FF2B5EF4-FFF2-40B4-BE49-F238E27FC236}">
                    <a16:creationId xmlns:a16="http://schemas.microsoft.com/office/drawing/2014/main" id="{3A111FE2-6693-004E-8E58-E0FAB9A59195}"/>
                  </a:ext>
                </a:extLst>
              </p:cNvPr>
              <p:cNvSpPr txBox="1"/>
              <p:nvPr/>
            </p:nvSpPr>
            <p:spPr>
              <a:xfrm>
                <a:off x="1532973" y="1808919"/>
                <a:ext cx="435621" cy="230832"/>
              </a:xfrm>
              <a:prstGeom prst="rect">
                <a:avLst/>
              </a:prstGeom>
              <a:solidFill>
                <a:schemeClr val="bg1"/>
              </a:solidFill>
            </p:spPr>
            <p:txBody>
              <a:bodyPr wrap="square" rtlCol="0">
                <a:spAutoFit/>
              </a:bodyPr>
              <a:lstStyle/>
              <a:p>
                <a:r>
                  <a:rPr lang="it-IT" sz="900" dirty="0">
                    <a:latin typeface="Arial" panose="020B0604020202020204" pitchFamily="34" charset="0"/>
                    <a:cs typeface="Arial" panose="020B0604020202020204" pitchFamily="34" charset="0"/>
                  </a:rPr>
                  <a:t>70</a:t>
                </a:r>
              </a:p>
            </p:txBody>
          </p:sp>
          <p:sp>
            <p:nvSpPr>
              <p:cNvPr id="74" name="CasellaDiTesto 73">
                <a:extLst>
                  <a:ext uri="{FF2B5EF4-FFF2-40B4-BE49-F238E27FC236}">
                    <a16:creationId xmlns:a16="http://schemas.microsoft.com/office/drawing/2014/main" id="{33779100-9141-954B-878C-3C387991302D}"/>
                  </a:ext>
                </a:extLst>
              </p:cNvPr>
              <p:cNvSpPr txBox="1"/>
              <p:nvPr/>
            </p:nvSpPr>
            <p:spPr>
              <a:xfrm>
                <a:off x="1478730" y="861217"/>
                <a:ext cx="435621" cy="230832"/>
              </a:xfrm>
              <a:prstGeom prst="rect">
                <a:avLst/>
              </a:prstGeom>
              <a:solidFill>
                <a:schemeClr val="bg1"/>
              </a:solidFill>
            </p:spPr>
            <p:txBody>
              <a:bodyPr wrap="square" rtlCol="0">
                <a:spAutoFit/>
              </a:bodyPr>
              <a:lstStyle/>
              <a:p>
                <a:r>
                  <a:rPr lang="it-IT" sz="900" dirty="0">
                    <a:latin typeface="Arial" panose="020B0604020202020204" pitchFamily="34" charset="0"/>
                    <a:cs typeface="Arial" panose="020B0604020202020204" pitchFamily="34" charset="0"/>
                  </a:rPr>
                  <a:t>100</a:t>
                </a:r>
              </a:p>
            </p:txBody>
          </p:sp>
          <p:sp>
            <p:nvSpPr>
              <p:cNvPr id="75" name="CasellaDiTesto 74">
                <a:extLst>
                  <a:ext uri="{FF2B5EF4-FFF2-40B4-BE49-F238E27FC236}">
                    <a16:creationId xmlns:a16="http://schemas.microsoft.com/office/drawing/2014/main" id="{997DE171-F054-3747-AE02-35761F9B8C64}"/>
                  </a:ext>
                </a:extLst>
              </p:cNvPr>
              <p:cNvSpPr txBox="1"/>
              <p:nvPr/>
            </p:nvSpPr>
            <p:spPr>
              <a:xfrm>
                <a:off x="1532973" y="1178167"/>
                <a:ext cx="435621" cy="230832"/>
              </a:xfrm>
              <a:prstGeom prst="rect">
                <a:avLst/>
              </a:prstGeom>
              <a:solidFill>
                <a:schemeClr val="bg1"/>
              </a:solidFill>
            </p:spPr>
            <p:txBody>
              <a:bodyPr wrap="square" rtlCol="0">
                <a:spAutoFit/>
              </a:bodyPr>
              <a:lstStyle/>
              <a:p>
                <a:r>
                  <a:rPr lang="it-IT" sz="900" dirty="0">
                    <a:latin typeface="Arial" panose="020B0604020202020204" pitchFamily="34" charset="0"/>
                    <a:cs typeface="Arial" panose="020B0604020202020204" pitchFamily="34" charset="0"/>
                  </a:rPr>
                  <a:t>90</a:t>
                </a:r>
              </a:p>
            </p:txBody>
          </p:sp>
          <p:sp>
            <p:nvSpPr>
              <p:cNvPr id="76" name="CasellaDiTesto 75">
                <a:extLst>
                  <a:ext uri="{FF2B5EF4-FFF2-40B4-BE49-F238E27FC236}">
                    <a16:creationId xmlns:a16="http://schemas.microsoft.com/office/drawing/2014/main" id="{396CAF0A-D63A-394E-914B-1D6C805AD6A9}"/>
                  </a:ext>
                </a:extLst>
              </p:cNvPr>
              <p:cNvSpPr txBox="1"/>
              <p:nvPr/>
            </p:nvSpPr>
            <p:spPr>
              <a:xfrm>
                <a:off x="1532973" y="1491272"/>
                <a:ext cx="435621" cy="230832"/>
              </a:xfrm>
              <a:prstGeom prst="rect">
                <a:avLst/>
              </a:prstGeom>
              <a:solidFill>
                <a:schemeClr val="bg1"/>
              </a:solidFill>
            </p:spPr>
            <p:txBody>
              <a:bodyPr wrap="square" rtlCol="0">
                <a:spAutoFit/>
              </a:bodyPr>
              <a:lstStyle/>
              <a:p>
                <a:r>
                  <a:rPr lang="it-IT" sz="900" dirty="0">
                    <a:latin typeface="Arial" panose="020B0604020202020204" pitchFamily="34" charset="0"/>
                    <a:cs typeface="Arial" panose="020B0604020202020204" pitchFamily="34" charset="0"/>
                  </a:rPr>
                  <a:t>80</a:t>
                </a:r>
              </a:p>
            </p:txBody>
          </p:sp>
          <p:cxnSp>
            <p:nvCxnSpPr>
              <p:cNvPr id="77" name="Connettore 1 76">
                <a:extLst>
                  <a:ext uri="{FF2B5EF4-FFF2-40B4-BE49-F238E27FC236}">
                    <a16:creationId xmlns:a16="http://schemas.microsoft.com/office/drawing/2014/main" id="{857BA160-0CC6-EC46-B9F7-6224BFD20FD8}"/>
                  </a:ext>
                </a:extLst>
              </p:cNvPr>
              <p:cNvCxnSpPr>
                <a:cxnSpLocks/>
              </p:cNvCxnSpPr>
              <p:nvPr/>
            </p:nvCxnSpPr>
            <p:spPr>
              <a:xfrm>
                <a:off x="1883411" y="988601"/>
                <a:ext cx="1241" cy="315000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CasellaDiTesto 77">
                <a:extLst>
                  <a:ext uri="{FF2B5EF4-FFF2-40B4-BE49-F238E27FC236}">
                    <a16:creationId xmlns:a16="http://schemas.microsoft.com/office/drawing/2014/main" id="{7EB8CAB0-5644-7748-9B61-E51CAC8F3C6B}"/>
                  </a:ext>
                </a:extLst>
              </p:cNvPr>
              <p:cNvSpPr txBox="1"/>
              <p:nvPr/>
            </p:nvSpPr>
            <p:spPr>
              <a:xfrm rot="16200000">
                <a:off x="332754" y="2469219"/>
                <a:ext cx="2266122" cy="261610"/>
              </a:xfrm>
              <a:prstGeom prst="rect">
                <a:avLst/>
              </a:prstGeom>
              <a:noFill/>
            </p:spPr>
            <p:txBody>
              <a:bodyPr wrap="square" rtlCol="0">
                <a:spAutoFit/>
              </a:bodyPr>
              <a:lstStyle/>
              <a:p>
                <a:pPr algn="ctr"/>
                <a:r>
                  <a:rPr lang="it-IT" sz="1100" b="1" dirty="0" err="1">
                    <a:latin typeface="Arial" panose="020B0604020202020204" pitchFamily="34" charset="0"/>
                    <a:cs typeface="Arial" panose="020B0604020202020204" pitchFamily="34" charset="0"/>
                  </a:rPr>
                  <a:t>OTUs</a:t>
                </a:r>
                <a:r>
                  <a:rPr lang="it-IT" sz="1100" b="1" dirty="0">
                    <a:latin typeface="Arial" panose="020B0604020202020204" pitchFamily="34" charset="0"/>
                    <a:cs typeface="Arial" panose="020B0604020202020204" pitchFamily="34" charset="0"/>
                  </a:rPr>
                  <a:t> </a:t>
                </a:r>
                <a:r>
                  <a:rPr lang="it-IT" sz="1100" b="1" dirty="0" err="1">
                    <a:latin typeface="Arial" panose="020B0604020202020204" pitchFamily="34" charset="0"/>
                    <a:cs typeface="Arial" panose="020B0604020202020204" pitchFamily="34" charset="0"/>
                  </a:rPr>
                  <a:t>abundance</a:t>
                </a:r>
                <a:r>
                  <a:rPr lang="it-IT" sz="1100" b="1" dirty="0">
                    <a:latin typeface="Arial" panose="020B0604020202020204" pitchFamily="34" charset="0"/>
                    <a:cs typeface="Arial" panose="020B0604020202020204" pitchFamily="34" charset="0"/>
                  </a:rPr>
                  <a:t> (%)</a:t>
                </a:r>
              </a:p>
            </p:txBody>
          </p:sp>
          <p:grpSp>
            <p:nvGrpSpPr>
              <p:cNvPr id="79" name="Gruppo 78">
                <a:extLst>
                  <a:ext uri="{FF2B5EF4-FFF2-40B4-BE49-F238E27FC236}">
                    <a16:creationId xmlns:a16="http://schemas.microsoft.com/office/drawing/2014/main" id="{98A38C41-9D6E-DB4F-BCD6-3404D0FB2254}"/>
                  </a:ext>
                </a:extLst>
              </p:cNvPr>
              <p:cNvGrpSpPr/>
              <p:nvPr/>
            </p:nvGrpSpPr>
            <p:grpSpPr>
              <a:xfrm>
                <a:off x="1783669" y="989506"/>
                <a:ext cx="104077" cy="2825932"/>
                <a:chOff x="806872" y="1646222"/>
                <a:chExt cx="104077" cy="2825932"/>
              </a:xfrm>
            </p:grpSpPr>
            <p:cxnSp>
              <p:nvCxnSpPr>
                <p:cNvPr id="80" name="Connettore 1 79">
                  <a:extLst>
                    <a:ext uri="{FF2B5EF4-FFF2-40B4-BE49-F238E27FC236}">
                      <a16:creationId xmlns:a16="http://schemas.microsoft.com/office/drawing/2014/main" id="{92DFB1A3-66F3-A944-BBCA-69E3E3717173}"/>
                    </a:ext>
                  </a:extLst>
                </p:cNvPr>
                <p:cNvCxnSpPr/>
                <p:nvPr/>
              </p:nvCxnSpPr>
              <p:spPr>
                <a:xfrm>
                  <a:off x="821496" y="1646222"/>
                  <a:ext cx="8945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Connettore 1 80">
                  <a:extLst>
                    <a:ext uri="{FF2B5EF4-FFF2-40B4-BE49-F238E27FC236}">
                      <a16:creationId xmlns:a16="http://schemas.microsoft.com/office/drawing/2014/main" id="{26292308-4F34-7947-8F7A-1A2F67502A53}"/>
                    </a:ext>
                  </a:extLst>
                </p:cNvPr>
                <p:cNvCxnSpPr/>
                <p:nvPr/>
              </p:nvCxnSpPr>
              <p:spPr>
                <a:xfrm>
                  <a:off x="813960" y="3215731"/>
                  <a:ext cx="8945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Connettore 1 81">
                  <a:extLst>
                    <a:ext uri="{FF2B5EF4-FFF2-40B4-BE49-F238E27FC236}">
                      <a16:creationId xmlns:a16="http://schemas.microsoft.com/office/drawing/2014/main" id="{31EDF54C-2A53-5E4F-86C7-B7A6710D41C7}"/>
                    </a:ext>
                  </a:extLst>
                </p:cNvPr>
                <p:cNvCxnSpPr/>
                <p:nvPr/>
              </p:nvCxnSpPr>
              <p:spPr>
                <a:xfrm>
                  <a:off x="814408" y="1965032"/>
                  <a:ext cx="8945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Connettore 1 82">
                  <a:extLst>
                    <a:ext uri="{FF2B5EF4-FFF2-40B4-BE49-F238E27FC236}">
                      <a16:creationId xmlns:a16="http://schemas.microsoft.com/office/drawing/2014/main" id="{5EBB7DEB-C453-FE46-AD52-FC040E4F0FF6}"/>
                    </a:ext>
                  </a:extLst>
                </p:cNvPr>
                <p:cNvCxnSpPr/>
                <p:nvPr/>
              </p:nvCxnSpPr>
              <p:spPr>
                <a:xfrm>
                  <a:off x="813960" y="3540043"/>
                  <a:ext cx="8945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Connettore 1 83">
                  <a:extLst>
                    <a:ext uri="{FF2B5EF4-FFF2-40B4-BE49-F238E27FC236}">
                      <a16:creationId xmlns:a16="http://schemas.microsoft.com/office/drawing/2014/main" id="{AC9C8A77-6448-2446-8E56-D6EBA6D60D85}"/>
                    </a:ext>
                  </a:extLst>
                </p:cNvPr>
                <p:cNvCxnSpPr/>
                <p:nvPr/>
              </p:nvCxnSpPr>
              <p:spPr>
                <a:xfrm>
                  <a:off x="813960" y="3851464"/>
                  <a:ext cx="8945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Connettore 1 84">
                  <a:extLst>
                    <a:ext uri="{FF2B5EF4-FFF2-40B4-BE49-F238E27FC236}">
                      <a16:creationId xmlns:a16="http://schemas.microsoft.com/office/drawing/2014/main" id="{6CF41C54-5927-A348-9734-53916F138CCA}"/>
                    </a:ext>
                  </a:extLst>
                </p:cNvPr>
                <p:cNvCxnSpPr/>
                <p:nvPr/>
              </p:nvCxnSpPr>
              <p:spPr>
                <a:xfrm>
                  <a:off x="813960" y="4157752"/>
                  <a:ext cx="8945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Connettore 1 85">
                  <a:extLst>
                    <a:ext uri="{FF2B5EF4-FFF2-40B4-BE49-F238E27FC236}">
                      <a16:creationId xmlns:a16="http://schemas.microsoft.com/office/drawing/2014/main" id="{4486C586-A404-5942-8AAA-B6D063C8AA50}"/>
                    </a:ext>
                  </a:extLst>
                </p:cNvPr>
                <p:cNvCxnSpPr/>
                <p:nvPr/>
              </p:nvCxnSpPr>
              <p:spPr>
                <a:xfrm>
                  <a:off x="813960" y="4472154"/>
                  <a:ext cx="8945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Connettore 1 86">
                  <a:extLst>
                    <a:ext uri="{FF2B5EF4-FFF2-40B4-BE49-F238E27FC236}">
                      <a16:creationId xmlns:a16="http://schemas.microsoft.com/office/drawing/2014/main" id="{3E791A8F-ECC1-EC4D-BEA6-187CE88DD3B7}"/>
                    </a:ext>
                  </a:extLst>
                </p:cNvPr>
                <p:cNvCxnSpPr/>
                <p:nvPr/>
              </p:nvCxnSpPr>
              <p:spPr>
                <a:xfrm>
                  <a:off x="806872" y="2272508"/>
                  <a:ext cx="8945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Connettore 1 87">
                  <a:extLst>
                    <a:ext uri="{FF2B5EF4-FFF2-40B4-BE49-F238E27FC236}">
                      <a16:creationId xmlns:a16="http://schemas.microsoft.com/office/drawing/2014/main" id="{AF435623-02B0-834B-ACD6-10498E23AFF3}"/>
                    </a:ext>
                  </a:extLst>
                </p:cNvPr>
                <p:cNvCxnSpPr/>
                <p:nvPr/>
              </p:nvCxnSpPr>
              <p:spPr>
                <a:xfrm>
                  <a:off x="813960" y="2586817"/>
                  <a:ext cx="8945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Connettore 1 88">
                  <a:extLst>
                    <a:ext uri="{FF2B5EF4-FFF2-40B4-BE49-F238E27FC236}">
                      <a16:creationId xmlns:a16="http://schemas.microsoft.com/office/drawing/2014/main" id="{7AA5015C-A058-134F-995C-B4B3EC224A14}"/>
                    </a:ext>
                  </a:extLst>
                </p:cNvPr>
                <p:cNvCxnSpPr/>
                <p:nvPr/>
              </p:nvCxnSpPr>
              <p:spPr>
                <a:xfrm>
                  <a:off x="813960" y="2904333"/>
                  <a:ext cx="8945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pic>
        <p:nvPicPr>
          <p:cNvPr id="93" name="Immagine 92">
            <a:extLst>
              <a:ext uri="{FF2B5EF4-FFF2-40B4-BE49-F238E27FC236}">
                <a16:creationId xmlns:a16="http://schemas.microsoft.com/office/drawing/2014/main" id="{1B3CB753-506E-D949-B2CC-DC22171C0327}"/>
              </a:ext>
            </a:extLst>
          </p:cNvPr>
          <p:cNvPicPr>
            <a:picLocks noChangeAspect="1"/>
          </p:cNvPicPr>
          <p:nvPr/>
        </p:nvPicPr>
        <p:blipFill rotWithShape="1">
          <a:blip r:embed="rId4"/>
          <a:srcRect l="33423"/>
          <a:stretch/>
        </p:blipFill>
        <p:spPr>
          <a:xfrm>
            <a:off x="6453577" y="3861935"/>
            <a:ext cx="4790700" cy="2224014"/>
          </a:xfrm>
          <a:prstGeom prst="rect">
            <a:avLst/>
          </a:prstGeom>
        </p:spPr>
      </p:pic>
      <p:pic>
        <p:nvPicPr>
          <p:cNvPr id="95" name="Immagine 94">
            <a:extLst>
              <a:ext uri="{FF2B5EF4-FFF2-40B4-BE49-F238E27FC236}">
                <a16:creationId xmlns:a16="http://schemas.microsoft.com/office/drawing/2014/main" id="{C0229B1A-0E24-1441-BCF4-58FC870C8032}"/>
              </a:ext>
            </a:extLst>
          </p:cNvPr>
          <p:cNvPicPr>
            <a:picLocks noChangeAspect="1"/>
          </p:cNvPicPr>
          <p:nvPr/>
        </p:nvPicPr>
        <p:blipFill rotWithShape="1">
          <a:blip r:embed="rId4"/>
          <a:srcRect r="70152"/>
          <a:stretch/>
        </p:blipFill>
        <p:spPr>
          <a:xfrm>
            <a:off x="10297485" y="644118"/>
            <a:ext cx="1859079" cy="2369057"/>
          </a:xfrm>
          <a:prstGeom prst="rect">
            <a:avLst/>
          </a:prstGeom>
        </p:spPr>
      </p:pic>
      <p:sp>
        <p:nvSpPr>
          <p:cNvPr id="62" name="CasellaDiTesto 61">
            <a:extLst>
              <a:ext uri="{FF2B5EF4-FFF2-40B4-BE49-F238E27FC236}">
                <a16:creationId xmlns:a16="http://schemas.microsoft.com/office/drawing/2014/main" id="{DA63635B-D05F-6C48-9019-23C8CAF54370}"/>
              </a:ext>
            </a:extLst>
          </p:cNvPr>
          <p:cNvSpPr txBox="1"/>
          <p:nvPr/>
        </p:nvSpPr>
        <p:spPr>
          <a:xfrm>
            <a:off x="327316" y="5994340"/>
            <a:ext cx="11667460" cy="738664"/>
          </a:xfrm>
          <a:prstGeom prst="rect">
            <a:avLst/>
          </a:prstGeom>
          <a:noFill/>
        </p:spPr>
        <p:txBody>
          <a:bodyPr wrap="square" rtlCol="0">
            <a:spAutoFit/>
          </a:bodyPr>
          <a:lstStyle/>
          <a:p>
            <a:pPr algn="just"/>
            <a:r>
              <a:rPr lang="it-IT" sz="1400" b="1" dirty="0">
                <a:latin typeface="Arial" panose="020B0604020202020204" pitchFamily="34" charset="0"/>
                <a:cs typeface="Arial" panose="020B0604020202020204" pitchFamily="34" charset="0"/>
              </a:rPr>
              <a:t>Figure S3. </a:t>
            </a:r>
            <a:r>
              <a:rPr lang="en-GB" sz="1400" b="1" dirty="0" err="1">
                <a:latin typeface="Arial" panose="020B0604020202020204" pitchFamily="34" charset="0"/>
                <a:cs typeface="Arial" panose="020B0604020202020204" pitchFamily="34" charset="0"/>
              </a:rPr>
              <a:t>Fecal</a:t>
            </a:r>
            <a:r>
              <a:rPr lang="en-GB" sz="1400" b="1" dirty="0">
                <a:latin typeface="Arial" panose="020B0604020202020204" pitchFamily="34" charset="0"/>
                <a:cs typeface="Arial" panose="020B0604020202020204" pitchFamily="34" charset="0"/>
              </a:rPr>
              <a:t> bacterial composition.</a:t>
            </a:r>
            <a:r>
              <a:rPr lang="en-GB" sz="1400" dirty="0">
                <a:latin typeface="Arial" panose="020B0604020202020204" pitchFamily="34" charset="0"/>
                <a:cs typeface="Arial" panose="020B0604020202020204" pitchFamily="34" charset="0"/>
              </a:rPr>
              <a:t> Relative Operational Taxonomic Units (OTUs) abundance at the Family (A) and Genus (B) level in the six experimental groups, reported as mean values within each group. Only Taxa represented by OTUs abundance &gt;1% have been considered for the analysis.</a:t>
            </a:r>
            <a:r>
              <a:rPr lang="it-IT" sz="1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83586540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85</Words>
  <Application>Microsoft Macintosh PowerPoint</Application>
  <PresentationFormat>Widescreen</PresentationFormat>
  <Paragraphs>25</Paragraphs>
  <Slides>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vt:i4>
      </vt:variant>
    </vt:vector>
  </HeadingPairs>
  <TitlesOfParts>
    <vt:vector size="5" baseType="lpstr">
      <vt:lpstr>Arial</vt:lpstr>
      <vt:lpstr>Calibri</vt:lpstr>
      <vt:lpstr>Calibri Light</vt:lpstr>
      <vt:lpstr>Tema di Office</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RACHELE ISTICATO</dc:creator>
  <cp:lastModifiedBy>RACHELE ISTICATO</cp:lastModifiedBy>
  <cp:revision>1</cp:revision>
  <dcterms:created xsi:type="dcterms:W3CDTF">2019-11-19T12:28:02Z</dcterms:created>
  <dcterms:modified xsi:type="dcterms:W3CDTF">2019-11-19T12:28:16Z</dcterms:modified>
</cp:coreProperties>
</file>