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3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 showGuides="1">
      <p:cViewPr varScale="1">
        <p:scale>
          <a:sx n="128" d="100"/>
          <a:sy n="128" d="100"/>
        </p:scale>
        <p:origin x="4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6B6B25-6E0E-B947-B6DC-0C7E859E1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FADBF8-DFB7-8549-B589-72000F493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816B09-D0A5-3C4E-BC37-8CFAD375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165-8CEA-FC40-A395-93BEBCF97C47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C2F293-97D4-A64B-B456-A83C2762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EFAE4E-2B36-554E-AC28-D7DF4895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7F85-3449-A949-A8DC-C9CF6A694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33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0A0A5A-E015-1A48-B597-89BE3F49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44A1A24-AC94-7547-9059-5446645A2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78DD73-4C37-964A-BE68-174C511B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165-8CEA-FC40-A395-93BEBCF97C47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F74657-E877-8940-A8B4-0A37487B2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983716-1481-6D49-A674-E5BEB16B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7F85-3449-A949-A8DC-C9CF6A694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99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746298-49D2-9C4E-A726-E91DB7B5F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B1B2F3C-CE1B-BB41-8BBC-1B1DC5FF4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B0305E-D5C9-8E4F-B1A5-C28D0985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165-8CEA-FC40-A395-93BEBCF97C47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3325EC-17BA-804D-9CBE-B53E1874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12C17B-A729-C547-92D0-C4EB58B6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7F85-3449-A949-A8DC-C9CF6A694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25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553776-C0D2-C940-AFD7-8CFAE4B5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0D177D-2113-234E-83DE-8E46F0288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BDA233-B4DB-6B41-B080-BEB86EDF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165-8CEA-FC40-A395-93BEBCF97C47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7F74D0-E945-CD40-9ED7-260B0D4E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EC0A18-19D1-0B47-90C6-8559AFB6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7F85-3449-A949-A8DC-C9CF6A694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9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E06E2E-5EB5-414D-A232-8F30558C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F8A6FA-6649-6B48-AB87-00E436C4C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78E42E-8EE9-9D43-851B-E2D1D598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165-8CEA-FC40-A395-93BEBCF97C47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C12AD2-A581-ED4A-BCC4-B96DA9C0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D3F617-73DB-F544-8EB2-7F3E4D81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7F85-3449-A949-A8DC-C9CF6A694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8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CB5ED1-0F2A-5345-9538-DD9BED86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000E09-0DF2-7845-AA38-D580E5A84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9C30AD-2874-B449-9425-C8F38DEDF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D2703B-FFAF-6344-B3A4-2A529DC5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165-8CEA-FC40-A395-93BEBCF97C47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19E2D4-8276-1844-BACA-475C44A8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A9DCAE-1777-FD45-A527-E1A97A68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7F85-3449-A949-A8DC-C9CF6A694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11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646D62-0C10-C843-80EC-F02DA6F1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659375-0F86-9B42-864C-8B723C93E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F327B0-FDEC-3543-8B0F-6440CE2FE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1156FE-3B68-4C4C-B01B-38F7F15BF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8856B8-7451-274E-A22F-48480BFD3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2D9A6B7-2A0C-B04A-A7DD-4870798E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165-8CEA-FC40-A395-93BEBCF97C47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386985F-E818-6A4C-861C-184A6C7C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C8E46C0-A3A3-1646-8E8F-FB5C9D27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7F85-3449-A949-A8DC-C9CF6A694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23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BC4F95-1A55-C44B-94EF-AE07E2C0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1A2F372-604A-7447-814C-C3FF696F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165-8CEA-FC40-A395-93BEBCF97C47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B84C254-A4A1-4844-9C1F-89668560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FC6B944-7BB7-AD4B-90BA-0B1BBB03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7F85-3449-A949-A8DC-C9CF6A694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87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8954089-8629-DD41-A5E6-4512B923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165-8CEA-FC40-A395-93BEBCF97C47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29B682-D040-1548-BDC8-1885ADEE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87D510-F0EC-004B-BDFE-F622C29E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7F85-3449-A949-A8DC-C9CF6A694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66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31300-15BE-EA47-8211-F368511C5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4B2593-EFAC-CE4C-9D34-2D9AA9E36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27F6478-0F51-FD47-8BA9-0FFCF9C13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3B920E-01F2-8D4F-90F8-675787F5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165-8CEA-FC40-A395-93BEBCF97C47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3697F1-459B-1A45-9751-FE5DE4E8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4E1B83-0FC5-3447-AA51-0F71F150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7F85-3449-A949-A8DC-C9CF6A694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77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A3D25C-05C7-8A4B-9744-BC08C2FAF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885C14-5242-E94E-A68A-EDBFF2CF3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7106304-1072-374B-99B6-B0D1BADAA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B26678-4EAA-B64F-934D-D33F8F26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165-8CEA-FC40-A395-93BEBCF97C47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52359E-32AC-364C-AD53-4598A79F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E79227-D462-7446-8E81-34439256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7F85-3449-A949-A8DC-C9CF6A694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07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56DE6B1-8259-A842-A6F4-DCB08F5CD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37AC5B-7306-5B43-807D-31DC52B22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DC285D-C91A-1F4A-BD52-FBCF4DA8B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85165-8CEA-FC40-A395-93BEBCF97C47}" type="datetimeFigureOut">
              <a:rPr lang="it-IT" smtClean="0"/>
              <a:t>19/11/19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3B8B1E-EEF2-0C49-8845-C564F5AF4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56CD6E-87D6-1140-AEDB-18D215AEC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67F85-3449-A949-A8DC-C9CF6A694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74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o 52">
            <a:extLst>
              <a:ext uri="{FF2B5EF4-FFF2-40B4-BE49-F238E27FC236}">
                <a16:creationId xmlns:a16="http://schemas.microsoft.com/office/drawing/2014/main" id="{A1CD2B29-3A09-4145-9787-A5BBA5C69B6D}"/>
              </a:ext>
            </a:extLst>
          </p:cNvPr>
          <p:cNvGrpSpPr/>
          <p:nvPr/>
        </p:nvGrpSpPr>
        <p:grpSpPr>
          <a:xfrm>
            <a:off x="2221214" y="944217"/>
            <a:ext cx="7943457" cy="3193604"/>
            <a:chOff x="-640181" y="618528"/>
            <a:chExt cx="7943457" cy="3193604"/>
          </a:xfrm>
        </p:grpSpPr>
        <p:pic>
          <p:nvPicPr>
            <p:cNvPr id="54" name="Immagine 53">
              <a:extLst>
                <a:ext uri="{FF2B5EF4-FFF2-40B4-BE49-F238E27FC236}">
                  <a16:creationId xmlns:a16="http://schemas.microsoft.com/office/drawing/2014/main" id="{D6D6D8DB-42BB-2C48-B8F2-5254682AC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4896" y="656063"/>
              <a:ext cx="2558380" cy="2626152"/>
            </a:xfrm>
            <a:prstGeom prst="rect">
              <a:avLst/>
            </a:prstGeom>
          </p:spPr>
        </p:pic>
        <p:pic>
          <p:nvPicPr>
            <p:cNvPr id="55" name="Immagine 54">
              <a:extLst>
                <a:ext uri="{FF2B5EF4-FFF2-40B4-BE49-F238E27FC236}">
                  <a16:creationId xmlns:a16="http://schemas.microsoft.com/office/drawing/2014/main" id="{88D00673-935D-8840-BCFC-D0F36900D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83815" y="618528"/>
              <a:ext cx="2656597" cy="2707685"/>
            </a:xfrm>
            <a:prstGeom prst="rect">
              <a:avLst/>
            </a:prstGeom>
          </p:spPr>
        </p:pic>
        <p:pic>
          <p:nvPicPr>
            <p:cNvPr id="56" name="Immagine 55">
              <a:extLst>
                <a:ext uri="{FF2B5EF4-FFF2-40B4-BE49-F238E27FC236}">
                  <a16:creationId xmlns:a16="http://schemas.microsoft.com/office/drawing/2014/main" id="{59DB8BEB-19A6-484D-A1A9-557F7F0DB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6646" y="651286"/>
              <a:ext cx="2489694" cy="2643168"/>
            </a:xfrm>
            <a:prstGeom prst="rect">
              <a:avLst/>
            </a:prstGeom>
          </p:spPr>
        </p:pic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DB89BA7B-4048-E443-92EB-08CC9848ACA7}"/>
                </a:ext>
              </a:extLst>
            </p:cNvPr>
            <p:cNvSpPr txBox="1"/>
            <p:nvPr/>
          </p:nvSpPr>
          <p:spPr>
            <a:xfrm>
              <a:off x="6286043" y="1374474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/>
                <a:t>64%</a:t>
              </a:r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7FDD1121-A7B2-A846-AB30-6ADDC9AF6CC6}"/>
                </a:ext>
              </a:extLst>
            </p:cNvPr>
            <p:cNvSpPr txBox="1"/>
            <p:nvPr/>
          </p:nvSpPr>
          <p:spPr>
            <a:xfrm>
              <a:off x="1413807" y="1374474"/>
              <a:ext cx="5918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/>
                <a:t>1.3%</a:t>
              </a:r>
            </a:p>
          </p:txBody>
        </p: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DD70E03E-1D49-4249-9A46-BB5424338379}"/>
                </a:ext>
              </a:extLst>
            </p:cNvPr>
            <p:cNvSpPr txBox="1"/>
            <p:nvPr/>
          </p:nvSpPr>
          <p:spPr>
            <a:xfrm>
              <a:off x="3812531" y="1374474"/>
              <a:ext cx="5918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/>
                <a:t>4.2%</a:t>
              </a:r>
            </a:p>
          </p:txBody>
        </p:sp>
        <p:sp>
          <p:nvSpPr>
            <p:cNvPr id="60" name="CasellaDiTesto 59">
              <a:extLst>
                <a:ext uri="{FF2B5EF4-FFF2-40B4-BE49-F238E27FC236}">
                  <a16:creationId xmlns:a16="http://schemas.microsoft.com/office/drawing/2014/main" id="{7CB08926-92C9-2342-A16D-13FCA13889FB}"/>
                </a:ext>
              </a:extLst>
            </p:cNvPr>
            <p:cNvSpPr txBox="1"/>
            <p:nvPr/>
          </p:nvSpPr>
          <p:spPr>
            <a:xfrm rot="16200000">
              <a:off x="-828854" y="1871789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FSC-A</a:t>
              </a:r>
            </a:p>
          </p:txBody>
        </p:sp>
        <p:sp>
          <p:nvSpPr>
            <p:cNvPr id="61" name="CaixaDeTexto 42">
              <a:extLst>
                <a:ext uri="{FF2B5EF4-FFF2-40B4-BE49-F238E27FC236}">
                  <a16:creationId xmlns:a16="http://schemas.microsoft.com/office/drawing/2014/main" id="{3A9AFDA9-93A3-184D-AB50-DBEC76D3D0C7}"/>
                </a:ext>
              </a:extLst>
            </p:cNvPr>
            <p:cNvSpPr txBox="1"/>
            <p:nvPr/>
          </p:nvSpPr>
          <p:spPr>
            <a:xfrm>
              <a:off x="2236816" y="3535133"/>
              <a:ext cx="290497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Log</a:t>
              </a:r>
              <a:r>
                <a:rPr lang="en-US" sz="12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(Fluorescence Intensity) (a.u.)</a:t>
              </a:r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638173F-5AD2-9B4D-B4C8-14F08035929F}"/>
              </a:ext>
            </a:extLst>
          </p:cNvPr>
          <p:cNvSpPr txBox="1"/>
          <p:nvPr/>
        </p:nvSpPr>
        <p:spPr>
          <a:xfrm>
            <a:off x="2007704" y="4696698"/>
            <a:ext cx="88657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Figure S1. Dot plots of the cytofluorimeter analysis.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The dot plots show the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scatter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(FSC-A) vs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Fluorescence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 of 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ree spores without antibodies (Sp), free  (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Sp (Ab</a:t>
            </a:r>
            <a:r>
              <a:rPr lang="it-IT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/Ab</a:t>
            </a:r>
            <a:r>
              <a:rPr lang="it-IT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and TTFC-adsorbed (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Sp-TTFC (Ab</a:t>
            </a:r>
            <a:r>
              <a:rPr lang="it-IT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/Ab</a:t>
            </a:r>
            <a:r>
              <a:rPr lang="it-IT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spores incubated with polyclonal anti-TTFC and FITC-conjugated secondary antibodies. In all cases 100,000 spores were analyzed.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egions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boxed in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pink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contain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(spores) with a 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fluorescence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higher than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1000 a.u.. The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of positive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for each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graphs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82D2823-086A-BB44-947D-B1F8BB7B7056}"/>
              </a:ext>
            </a:extLst>
          </p:cNvPr>
          <p:cNvSpPr txBox="1"/>
          <p:nvPr/>
        </p:nvSpPr>
        <p:spPr>
          <a:xfrm>
            <a:off x="2965927" y="1265728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it-I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7F07CE-9250-1344-9AC4-F04D7AAADBFB}"/>
              </a:ext>
            </a:extLst>
          </p:cNvPr>
          <p:cNvSpPr txBox="1"/>
          <p:nvPr/>
        </p:nvSpPr>
        <p:spPr>
          <a:xfrm>
            <a:off x="5453599" y="12543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it-I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800" b="1" dirty="0">
                <a:latin typeface="Arial" panose="020B0604020202020204" pitchFamily="34" charset="0"/>
                <a:cs typeface="Arial" panose="020B0604020202020204" pitchFamily="34" charset="0"/>
              </a:rPr>
              <a:t>(Ab</a:t>
            </a:r>
            <a:r>
              <a:rPr lang="it-IT" sz="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800" b="1" dirty="0">
                <a:latin typeface="Arial" panose="020B0604020202020204" pitchFamily="34" charset="0"/>
                <a:cs typeface="Arial" panose="020B0604020202020204" pitchFamily="34" charset="0"/>
              </a:rPr>
              <a:t>/ Ab</a:t>
            </a:r>
            <a:r>
              <a:rPr lang="it-IT" sz="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5F1409D-FBFC-DE4C-A2F6-65DC5D7A0E6C}"/>
              </a:ext>
            </a:extLst>
          </p:cNvPr>
          <p:cNvSpPr txBox="1"/>
          <p:nvPr/>
        </p:nvSpPr>
        <p:spPr>
          <a:xfrm>
            <a:off x="7906931" y="1260651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it-IT" sz="1000" b="1" dirty="0">
                <a:latin typeface="Arial" panose="020B0604020202020204" pitchFamily="34" charset="0"/>
                <a:cs typeface="Arial" panose="020B0604020202020204" pitchFamily="34" charset="0"/>
              </a:rPr>
              <a:t>-TTFC</a:t>
            </a:r>
          </a:p>
          <a:p>
            <a:r>
              <a:rPr lang="it-IT" sz="800" b="1" dirty="0">
                <a:latin typeface="Arial" panose="020B0604020202020204" pitchFamily="34" charset="0"/>
                <a:cs typeface="Arial" panose="020B0604020202020204" pitchFamily="34" charset="0"/>
              </a:rPr>
              <a:t>(Ab</a:t>
            </a:r>
            <a:r>
              <a:rPr lang="it-IT" sz="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800" b="1" dirty="0">
                <a:latin typeface="Arial" panose="020B0604020202020204" pitchFamily="34" charset="0"/>
                <a:cs typeface="Arial" panose="020B0604020202020204" pitchFamily="34" charset="0"/>
              </a:rPr>
              <a:t>/ Ab</a:t>
            </a:r>
            <a:r>
              <a:rPr lang="it-IT" sz="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8621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RACHELE ISTICATO</dc:creator>
  <cp:lastModifiedBy>RACHELE ISTICATO</cp:lastModifiedBy>
  <cp:revision>1</cp:revision>
  <dcterms:created xsi:type="dcterms:W3CDTF">2019-11-19T12:26:19Z</dcterms:created>
  <dcterms:modified xsi:type="dcterms:W3CDTF">2019-11-19T12:26:41Z</dcterms:modified>
</cp:coreProperties>
</file>