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4660"/>
  </p:normalViewPr>
  <p:slideViewPr>
    <p:cSldViewPr snapToGrid="0">
      <p:cViewPr varScale="1">
        <p:scale>
          <a:sx n="63" d="100"/>
          <a:sy n="63" d="100"/>
        </p:scale>
        <p:origin x="11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29504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770468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350121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349597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178883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223182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121254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175865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2482529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42332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13833C-9357-4830-B005-90A980F793B2}"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3244280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3833C-9357-4830-B005-90A980F793B2}" type="datetimeFigureOut">
              <a:rPr kumimoji="1" lang="ja-JP" altLang="en-US" smtClean="0"/>
              <a:t>2019/10/1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13D71-69BC-4A89-A6BF-86B7B45BDE45}" type="slidenum">
              <a:rPr kumimoji="1" lang="ja-JP" altLang="en-US" smtClean="0"/>
              <a:t>‹#›</a:t>
            </a:fld>
            <a:endParaRPr kumimoji="1" lang="ja-JP" altLang="en-US"/>
          </a:p>
        </p:txBody>
      </p:sp>
    </p:spTree>
    <p:extLst>
      <p:ext uri="{BB962C8B-B14F-4D97-AF65-F5344CB8AC3E}">
        <p14:creationId xmlns:p14="http://schemas.microsoft.com/office/powerpoint/2010/main" val="362066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679980" y="851444"/>
            <a:ext cx="6103053" cy="2707832"/>
          </a:xfrm>
          <a:prstGeom prst="rect">
            <a:avLst/>
          </a:prstGeom>
        </p:spPr>
      </p:pic>
      <p:sp>
        <p:nvSpPr>
          <p:cNvPr id="3" name="テキスト ボックス 2"/>
          <p:cNvSpPr txBox="1"/>
          <p:nvPr/>
        </p:nvSpPr>
        <p:spPr>
          <a:xfrm>
            <a:off x="435935" y="191386"/>
            <a:ext cx="8304028" cy="584775"/>
          </a:xfrm>
          <a:prstGeom prst="rect">
            <a:avLst/>
          </a:prstGeom>
          <a:noFill/>
        </p:spPr>
        <p:txBody>
          <a:bodyPr wrap="square" rtlCol="0">
            <a:spAutoFit/>
          </a:bodyPr>
          <a:lstStyle/>
          <a:p>
            <a:r>
              <a:rPr kumimoji="1" lang="en-US" altLang="ja-JP" sz="1600" dirty="0">
                <a:latin typeface="Times New Roman" panose="02020603050405020304" pitchFamily="18" charset="0"/>
                <a:cs typeface="Times New Roman" panose="02020603050405020304" pitchFamily="18" charset="0"/>
              </a:rPr>
              <a:t>Table S2 PG content, water content and emulsion type of betamethasone butyrate propionate and betamethasone </a:t>
            </a:r>
            <a:r>
              <a:rPr kumimoji="1" lang="en-US" altLang="ja-JP" sz="1600" dirty="0" err="1">
                <a:latin typeface="Times New Roman" panose="02020603050405020304" pitchFamily="18" charset="0"/>
                <a:cs typeface="Times New Roman" panose="02020603050405020304" pitchFamily="18" charset="0"/>
              </a:rPr>
              <a:t>valerate</a:t>
            </a:r>
            <a:r>
              <a:rPr kumimoji="1" lang="en-US" altLang="ja-JP" sz="1600" dirty="0">
                <a:latin typeface="Times New Roman" panose="02020603050405020304" pitchFamily="18" charset="0"/>
                <a:cs typeface="Times New Roman" panose="02020603050405020304" pitchFamily="18" charset="0"/>
              </a:rPr>
              <a:t> cream formulations.</a:t>
            </a:r>
            <a:endParaRPr kumimoji="1" lang="ja-JP" altLang="en-US" sz="1600" dirty="0"/>
          </a:p>
        </p:txBody>
      </p:sp>
      <p:sp>
        <p:nvSpPr>
          <p:cNvPr id="4" name="テキスト ボックス 3"/>
          <p:cNvSpPr txBox="1"/>
          <p:nvPr/>
        </p:nvSpPr>
        <p:spPr>
          <a:xfrm>
            <a:off x="186070" y="3634559"/>
            <a:ext cx="8803758" cy="1569660"/>
          </a:xfrm>
          <a:prstGeom prst="rect">
            <a:avLst/>
          </a:prstGeom>
          <a:noFill/>
        </p:spPr>
        <p:txBody>
          <a:bodyPr wrap="square" rtlCol="0">
            <a:spAutoFit/>
          </a:bodyPr>
          <a:lstStyle/>
          <a:p>
            <a:pPr algn="just"/>
            <a:r>
              <a:rPr kumimoji="1" lang="en-US" altLang="ja-JP" sz="1200" b="1" dirty="0">
                <a:latin typeface="Times New Roman" panose="02020603050405020304" pitchFamily="18" charset="0"/>
                <a:cs typeface="Times New Roman" panose="02020603050405020304" pitchFamily="18" charset="0"/>
              </a:rPr>
              <a:t>Determination of PG content in the creams</a:t>
            </a:r>
          </a:p>
          <a:p>
            <a:pPr algn="just"/>
            <a:r>
              <a:rPr kumimoji="1" lang="en-US" altLang="ja-JP" sz="1200" dirty="0">
                <a:latin typeface="Times New Roman" panose="02020603050405020304" pitchFamily="18" charset="0"/>
                <a:cs typeface="Times New Roman" panose="02020603050405020304" pitchFamily="18" charset="0"/>
              </a:rPr>
              <a:t> First, approximately 100 mg of the creams was dispersed in 3 mL hexane. Then, 5 mL acetonitrile was added, and the resulting mixture was shaken for 10 min, after which 1 mL of the bottom layer was collected and diluted with acetonitrile to a volume of 20 </a:t>
            </a:r>
            <a:r>
              <a:rPr kumimoji="1" lang="en-US" altLang="ja-JP" sz="1200" dirty="0" err="1">
                <a:latin typeface="Times New Roman" panose="02020603050405020304" pitchFamily="18" charset="0"/>
                <a:cs typeface="Times New Roman" panose="02020603050405020304" pitchFamily="18" charset="0"/>
              </a:rPr>
              <a:t>mL.</a:t>
            </a:r>
            <a:r>
              <a:rPr kumimoji="1" lang="en-US" altLang="ja-JP" sz="1200" dirty="0">
                <a:latin typeface="Times New Roman" panose="02020603050405020304" pitchFamily="18" charset="0"/>
                <a:cs typeface="Times New Roman" panose="02020603050405020304" pitchFamily="18" charset="0"/>
              </a:rPr>
              <a:t> The resulting liquid was analyzed using a HP 6890 gas chromatograph (Agilent Technologies, Inc., Santa Clara, CA) equipped with a JMS-AM II15 mass spectrometer (JEOL Ltd., Tokyo, Japan). GC/MS was conducted according to the following conditions: column: HP-INNOWAX polar capillary column (30 m × 0.32 mm i.d. </a:t>
            </a:r>
            <a:r>
              <a:rPr lang="en-US" altLang="ja-JP"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0.25 µm film thickness, cross-linked polyethylene glycol), column temperature: 60°C (2 min) </a:t>
            </a:r>
            <a:r>
              <a:rPr kumimoji="1" lang="ja-JP" altLang="en-US" sz="1200" dirty="0">
                <a:latin typeface="Times New Roman" panose="02020603050405020304" pitchFamily="18" charset="0"/>
                <a:cs typeface="Times New Roman" panose="02020603050405020304" pitchFamily="18" charset="0"/>
              </a:rPr>
              <a:t>→</a:t>
            </a:r>
            <a:r>
              <a:rPr kumimoji="1" lang="en-US" altLang="ja-JP" sz="1200" dirty="0">
                <a:latin typeface="Times New Roman" panose="02020603050405020304" pitchFamily="18" charset="0"/>
                <a:cs typeface="Times New Roman" panose="02020603050405020304" pitchFamily="18" charset="0"/>
              </a:rPr>
              <a:t> (15°C/min) </a:t>
            </a:r>
            <a:r>
              <a:rPr kumimoji="1" lang="ja-JP" altLang="en-US" sz="1200" dirty="0">
                <a:latin typeface="Times New Roman" panose="02020603050405020304" pitchFamily="18" charset="0"/>
                <a:cs typeface="Times New Roman" panose="02020603050405020304" pitchFamily="18" charset="0"/>
              </a:rPr>
              <a:t>→</a:t>
            </a:r>
            <a:r>
              <a:rPr kumimoji="1" lang="en-US" altLang="ja-JP" sz="1200" dirty="0">
                <a:latin typeface="Times New Roman" panose="02020603050405020304" pitchFamily="18" charset="0"/>
                <a:cs typeface="Times New Roman" panose="02020603050405020304" pitchFamily="18" charset="0"/>
              </a:rPr>
              <a:t> 240°C (6 min), injection temperature: 220°C, injection mode: </a:t>
            </a:r>
            <a:r>
              <a:rPr kumimoji="1" lang="en-US" altLang="ja-JP" sz="1200" dirty="0" err="1">
                <a:latin typeface="Times New Roman" panose="02020603050405020304" pitchFamily="18" charset="0"/>
                <a:cs typeface="Times New Roman" panose="02020603050405020304" pitchFamily="18" charset="0"/>
              </a:rPr>
              <a:t>splitless</a:t>
            </a:r>
            <a:r>
              <a:rPr kumimoji="1" lang="en-US" altLang="ja-JP" sz="1200" dirty="0">
                <a:latin typeface="Times New Roman" panose="02020603050405020304" pitchFamily="18" charset="0"/>
                <a:cs typeface="Times New Roman" panose="02020603050405020304" pitchFamily="18" charset="0"/>
              </a:rPr>
              <a:t>, gas flow rate: 1.0 mL/min (He, constant flow). MS condition: electric ionization (70 eV, 300 µA), interface temperature: 240°C, ion source temperature: 200°C.</a:t>
            </a:r>
            <a:endParaRPr kumimoji="1" lang="ja-JP" altLang="en-US" sz="1200" dirty="0">
              <a:latin typeface="Times New Roman" panose="02020603050405020304" pitchFamily="18" charset="0"/>
              <a:cs typeface="Times New Roman" panose="02020603050405020304" pitchFamily="18" charset="0"/>
            </a:endParaRPr>
          </a:p>
        </p:txBody>
      </p:sp>
      <p:sp>
        <p:nvSpPr>
          <p:cNvPr id="5" name="テキスト ボックス 4"/>
          <p:cNvSpPr txBox="1"/>
          <p:nvPr/>
        </p:nvSpPr>
        <p:spPr>
          <a:xfrm>
            <a:off x="186070" y="5422605"/>
            <a:ext cx="8692116" cy="1200329"/>
          </a:xfrm>
          <a:prstGeom prst="rect">
            <a:avLst/>
          </a:prstGeom>
          <a:noFill/>
        </p:spPr>
        <p:txBody>
          <a:bodyPr wrap="square" rtlCol="0">
            <a:spAutoFit/>
          </a:bodyPr>
          <a:lstStyle/>
          <a:p>
            <a:pPr algn="just"/>
            <a:r>
              <a:rPr kumimoji="1" lang="en-US" altLang="ja-JP" sz="1200" b="1" dirty="0">
                <a:latin typeface="Times New Roman" panose="02020603050405020304" pitchFamily="18" charset="0"/>
                <a:cs typeface="Times New Roman" panose="02020603050405020304" pitchFamily="18" charset="0"/>
              </a:rPr>
              <a:t>Determination of water content by the Karl Fischer method</a:t>
            </a:r>
          </a:p>
          <a:p>
            <a:pPr algn="just"/>
            <a:r>
              <a:rPr kumimoji="1" lang="en-US" altLang="ja-JP" sz="1200" dirty="0">
                <a:latin typeface="Times New Roman" panose="02020603050405020304" pitchFamily="18" charset="0"/>
                <a:cs typeface="Times New Roman" panose="02020603050405020304" pitchFamily="18" charset="0"/>
              </a:rPr>
              <a:t>  The Karl Fischer (KF) method was performed by </a:t>
            </a:r>
            <a:r>
              <a:rPr kumimoji="1" lang="en-US" altLang="ja-JP" sz="1200" dirty="0" err="1">
                <a:latin typeface="Times New Roman" panose="02020603050405020304" pitchFamily="18" charset="0"/>
                <a:cs typeface="Times New Roman" panose="02020603050405020304" pitchFamily="18" charset="0"/>
              </a:rPr>
              <a:t>coulometric</a:t>
            </a:r>
            <a:r>
              <a:rPr kumimoji="1" lang="en-US" altLang="ja-JP" sz="1200" dirty="0">
                <a:latin typeface="Times New Roman" panose="02020603050405020304" pitchFamily="18" charset="0"/>
                <a:cs typeface="Times New Roman" panose="02020603050405020304" pitchFamily="18" charset="0"/>
              </a:rPr>
              <a:t> titration at room temperature, using “aqua light RO” (</a:t>
            </a:r>
            <a:r>
              <a:rPr kumimoji="1" lang="en-US" altLang="ja-JP" sz="1200" dirty="0" err="1">
                <a:latin typeface="Times New Roman" panose="02020603050405020304" pitchFamily="18" charset="0"/>
                <a:cs typeface="Times New Roman" panose="02020603050405020304" pitchFamily="18" charset="0"/>
              </a:rPr>
              <a:t>Hiranuma</a:t>
            </a:r>
            <a:r>
              <a:rPr kumimoji="1" lang="en-US" altLang="ja-JP" sz="1200" dirty="0">
                <a:latin typeface="Times New Roman" panose="02020603050405020304" pitchFamily="18" charset="0"/>
                <a:cs typeface="Times New Roman" panose="02020603050405020304" pitchFamily="18" charset="0"/>
              </a:rPr>
              <a:t> Sangyo Co. Ltd., Ibaraki, Japan) as the KF reagent. Approximately 5 mg of sample was precisely weighed,</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and samples were quickly injected from the sample input port of the Karl Fischer </a:t>
            </a:r>
            <a:r>
              <a:rPr kumimoji="1" lang="en-US" altLang="ja-JP" sz="1200" dirty="0" err="1">
                <a:latin typeface="Times New Roman" panose="02020603050405020304" pitchFamily="18" charset="0"/>
                <a:cs typeface="Times New Roman" panose="02020603050405020304" pitchFamily="18" charset="0"/>
              </a:rPr>
              <a:t>aquameter</a:t>
            </a:r>
            <a:r>
              <a:rPr kumimoji="1" lang="en-US" altLang="ja-JP" sz="1200" dirty="0">
                <a:latin typeface="Times New Roman" panose="02020603050405020304" pitchFamily="18" charset="0"/>
                <a:cs typeface="Times New Roman" panose="02020603050405020304" pitchFamily="18" charset="0"/>
              </a:rPr>
              <a:t> (</a:t>
            </a:r>
            <a:r>
              <a:rPr kumimoji="1" lang="en-US" altLang="ja-JP" sz="1200" dirty="0" err="1">
                <a:latin typeface="Times New Roman" panose="02020603050405020304" pitchFamily="18" charset="0"/>
                <a:cs typeface="Times New Roman" panose="02020603050405020304" pitchFamily="18" charset="0"/>
              </a:rPr>
              <a:t>Aquacounter</a:t>
            </a:r>
            <a:r>
              <a:rPr kumimoji="1" lang="en-US" altLang="ja-JP" sz="1200" dirty="0">
                <a:latin typeface="Times New Roman" panose="02020603050405020304" pitchFamily="18" charset="0"/>
                <a:cs typeface="Times New Roman" panose="02020603050405020304" pitchFamily="18" charset="0"/>
              </a:rPr>
              <a:t> AQ-2200, </a:t>
            </a:r>
            <a:r>
              <a:rPr kumimoji="1" lang="en-US" altLang="ja-JP" sz="1200" dirty="0" err="1">
                <a:latin typeface="Times New Roman" panose="02020603050405020304" pitchFamily="18" charset="0"/>
                <a:cs typeface="Times New Roman" panose="02020603050405020304" pitchFamily="18" charset="0"/>
              </a:rPr>
              <a:t>Hiranuma</a:t>
            </a:r>
            <a:r>
              <a:rPr kumimoji="1" lang="en-US" altLang="ja-JP" sz="1200" dirty="0">
                <a:latin typeface="Times New Roman" panose="02020603050405020304" pitchFamily="18" charset="0"/>
                <a:cs typeface="Times New Roman" panose="02020603050405020304" pitchFamily="18" charset="0"/>
              </a:rPr>
              <a:t> Sangyo Co. Ltd., Ibaraki, Japan) filled with KF reagent. After sample injection, the quantitative value at the time when the potential of the KF reagent became stable was defined as the water content. </a:t>
            </a:r>
          </a:p>
        </p:txBody>
      </p:sp>
    </p:spTree>
    <p:extLst>
      <p:ext uri="{BB962C8B-B14F-4D97-AF65-F5344CB8AC3E}">
        <p14:creationId xmlns:p14="http://schemas.microsoft.com/office/powerpoint/2010/main" val="15125903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TotalTime>
  <Words>292</Words>
  <Application>Microsoft Office PowerPoint</Application>
  <PresentationFormat>画面に合わせる (4:3)</PresentationFormat>
  <Paragraphs>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佳久</dc:creator>
  <cp:lastModifiedBy>山本　佳久</cp:lastModifiedBy>
  <cp:revision>10</cp:revision>
  <dcterms:created xsi:type="dcterms:W3CDTF">2019-09-28T05:48:37Z</dcterms:created>
  <dcterms:modified xsi:type="dcterms:W3CDTF">2019-10-01T09:53:04Z</dcterms:modified>
</cp:coreProperties>
</file>