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10" d="100"/>
          <a:sy n="110" d="100"/>
        </p:scale>
        <p:origin x="-2586" y="-84"/>
      </p:cViewPr>
      <p:guideLst>
        <p:guide orient="horz" pos="2880"/>
        <p:guide pos="1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934A-D06B-43AC-8EAF-66E034C37CDC}" type="datetimeFigureOut">
              <a:rPr lang="de-DE" smtClean="0"/>
              <a:t>02.08.2019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9DD5-6317-4888-B2B3-AFB0D4559E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739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934A-D06B-43AC-8EAF-66E034C37CDC}" type="datetimeFigureOut">
              <a:rPr lang="de-DE" smtClean="0"/>
              <a:t>02.08.2019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9DD5-6317-4888-B2B3-AFB0D4559E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1023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934A-D06B-43AC-8EAF-66E034C37CDC}" type="datetimeFigureOut">
              <a:rPr lang="de-DE" smtClean="0"/>
              <a:t>02.08.2019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9DD5-6317-4888-B2B3-AFB0D4559E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1318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934A-D06B-43AC-8EAF-66E034C37CDC}" type="datetimeFigureOut">
              <a:rPr lang="de-DE" smtClean="0"/>
              <a:t>02.08.2019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9DD5-6317-4888-B2B3-AFB0D4559E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575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934A-D06B-43AC-8EAF-66E034C37CDC}" type="datetimeFigureOut">
              <a:rPr lang="de-DE" smtClean="0"/>
              <a:t>02.08.2019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9DD5-6317-4888-B2B3-AFB0D4559E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9277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934A-D06B-43AC-8EAF-66E034C37CDC}" type="datetimeFigureOut">
              <a:rPr lang="de-DE" smtClean="0"/>
              <a:t>02.08.2019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9DD5-6317-4888-B2B3-AFB0D4559E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455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934A-D06B-43AC-8EAF-66E034C37CDC}" type="datetimeFigureOut">
              <a:rPr lang="de-DE" smtClean="0"/>
              <a:t>02.08.2019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9DD5-6317-4888-B2B3-AFB0D4559E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8705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934A-D06B-43AC-8EAF-66E034C37CDC}" type="datetimeFigureOut">
              <a:rPr lang="de-DE" smtClean="0"/>
              <a:t>02.08.2019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9DD5-6317-4888-B2B3-AFB0D4559E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3373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934A-D06B-43AC-8EAF-66E034C37CDC}" type="datetimeFigureOut">
              <a:rPr lang="de-DE" smtClean="0"/>
              <a:t>02.08.2019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9DD5-6317-4888-B2B3-AFB0D4559E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1457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934A-D06B-43AC-8EAF-66E034C37CDC}" type="datetimeFigureOut">
              <a:rPr lang="de-DE" smtClean="0"/>
              <a:t>02.08.2019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9DD5-6317-4888-B2B3-AFB0D4559E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011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934A-D06B-43AC-8EAF-66E034C37CDC}" type="datetimeFigureOut">
              <a:rPr lang="de-DE" smtClean="0"/>
              <a:t>02.08.2019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9DD5-6317-4888-B2B3-AFB0D4559E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5777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D934A-D06B-43AC-8EAF-66E034C37CDC}" type="datetimeFigureOut">
              <a:rPr lang="de-DE" smtClean="0"/>
              <a:t>02.08.2019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99DD5-6317-4888-B2B3-AFB0D4559E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536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266699" y="-344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/>
                <a:cs typeface="Arial"/>
              </a:rPr>
              <a:t>A</a:t>
            </a:r>
            <a:endParaRPr lang="de-DE" dirty="0">
              <a:latin typeface="Arial"/>
              <a:cs typeface="Arial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66699" y="393463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Arial"/>
                <a:cs typeface="Arial"/>
              </a:rPr>
              <a:t>B</a:t>
            </a:r>
            <a:endParaRPr lang="de-DE" dirty="0">
              <a:latin typeface="Arial"/>
              <a:cs typeface="Arial"/>
            </a:endParaRPr>
          </a:p>
        </p:txBody>
      </p:sp>
      <p:pic>
        <p:nvPicPr>
          <p:cNvPr id="5" name="Bild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644" y="81593"/>
            <a:ext cx="4040499" cy="3664260"/>
          </a:xfrm>
          <a:prstGeom prst="rect">
            <a:avLst/>
          </a:prstGeom>
        </p:spPr>
      </p:pic>
      <p:pic>
        <p:nvPicPr>
          <p:cNvPr id="6" name="Bild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118" y="3910132"/>
            <a:ext cx="5038821" cy="3498518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0" y="7308304"/>
            <a:ext cx="68580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Fig</a:t>
            </a:r>
            <a:r>
              <a:rPr lang="en-US" sz="1100" b="1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</a:t>
            </a:r>
            <a:r>
              <a:rPr lang="en-US" sz="1100" b="1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S2. </a:t>
            </a:r>
            <a:endParaRPr lang="de-DE" sz="1100" b="1" dirty="0" smtClean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r>
              <a:rPr lang="en-US" sz="1100" b="1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</a:t>
            </a:r>
            <a:r>
              <a:rPr lang="en-US" sz="1100" b="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Plot of pairwise correlations (Spearman) of baseline concentrations of individual cytokines.</a:t>
            </a:r>
            <a:endParaRPr lang="de-DE" sz="1100" b="1" dirty="0" smtClean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r>
              <a:rPr lang="en-US" sz="1100" b="1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</a:t>
            </a:r>
            <a:r>
              <a:rPr lang="en-US" sz="1100" b="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100" b="0" dirty="0" err="1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Heatmap</a:t>
            </a:r>
            <a:r>
              <a:rPr lang="en-US" sz="1100" b="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of baseline concentrations (</a:t>
            </a:r>
            <a:r>
              <a:rPr lang="en-US" sz="1100" b="0" dirty="0" err="1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Gehan</a:t>
            </a:r>
            <a:r>
              <a:rPr lang="en-US" sz="1100" b="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u-score) of a selection of 9 cytokines. MTD group: &lt;280 = MTD reached was below 280 mg/m</a:t>
            </a:r>
            <a:r>
              <a:rPr lang="en-US" sz="1100" b="0" baseline="3000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r>
              <a:rPr lang="en-US" sz="1100" b="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&gt;=280 = MTD reached was equal to or above 280mg/m</a:t>
            </a:r>
            <a:r>
              <a:rPr lang="en-US" sz="1100" b="0" baseline="3000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r>
              <a:rPr lang="en-US" sz="1100" b="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not reached = MTD was not reached; Best Response: PD: best response progressive disease; PR/SD: best response partial response or stable disease; not assessable: best response not assessable. L1-penalized logistic regression was used to discard strongly correlated cytokines for cluster assignment.</a:t>
            </a:r>
            <a:endParaRPr lang="de-DE" sz="1100" b="1" dirty="0" smtClean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14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60350" y="101133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Arial"/>
                <a:cs typeface="Arial"/>
              </a:rPr>
              <a:t>C</a:t>
            </a:r>
            <a:endParaRPr lang="de-DE" dirty="0">
              <a:latin typeface="Arial"/>
              <a:cs typeface="Arial"/>
            </a:endParaRPr>
          </a:p>
        </p:txBody>
      </p:sp>
      <p:pic>
        <p:nvPicPr>
          <p:cNvPr id="3" name="Bild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1311"/>
            <a:ext cx="6858000" cy="5338119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0" y="7308304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Fig</a:t>
            </a:r>
            <a:r>
              <a:rPr lang="en-US" sz="1100" b="1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</a:t>
            </a:r>
            <a:r>
              <a:rPr lang="en-US" sz="1100" b="1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S2. </a:t>
            </a:r>
            <a:endParaRPr lang="de-DE" sz="1100" b="1" dirty="0" smtClean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r>
              <a:rPr lang="en-US" sz="1100" b="1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</a:t>
            </a:r>
            <a:r>
              <a:rPr lang="en-US" sz="1100" b="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Longitudinal analysis of mean values of cytokines, separated by MTD groups. &gt;=280: MTD reached was equal to or above 280 mg/m2. &lt;280: MTD reached was below 280 mg/m2. not reached: MTD was not reached. </a:t>
            </a:r>
            <a:endParaRPr lang="de-DE" sz="1100" b="1" dirty="0" smtClean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11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42132" y="12042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Arial"/>
                <a:cs typeface="Arial"/>
              </a:rPr>
              <a:t>D</a:t>
            </a:r>
            <a:endParaRPr lang="de-DE" dirty="0">
              <a:latin typeface="Arial"/>
              <a:cs typeface="Arial"/>
            </a:endParaRP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010"/>
            <a:ext cx="6858000" cy="5318125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0" y="7308304"/>
            <a:ext cx="6858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Fig</a:t>
            </a:r>
            <a:r>
              <a:rPr lang="en-US" sz="1100" b="1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S3. </a:t>
            </a:r>
            <a:endParaRPr lang="de-DE" sz="1100" b="1" dirty="0" smtClean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r>
              <a:rPr lang="en-US" sz="11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</a:t>
            </a:r>
            <a:r>
              <a:rPr lang="en-US" sz="1100" b="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Longitudinal analysis of mean values of cytokines, separated by best response groups. PR/SD: best response PR or SD. PD: best response PD. not assessable: best response not assessable.</a:t>
            </a:r>
            <a:endParaRPr lang="de-DE" sz="1100" b="1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62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Office PowerPoint</Application>
  <PresentationFormat>Bildschirmpräsentation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PowerPoint-Präsentation</vt:lpstr>
      <vt:lpstr>PowerPoint-Präsentation</vt:lpstr>
      <vt:lpstr>PowerPoint-Präsentation</vt:lpstr>
    </vt:vector>
  </TitlesOfParts>
  <Company>Universitätsklinikum Heidelberg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vantilbu</dc:creator>
  <cp:lastModifiedBy>vantilbu</cp:lastModifiedBy>
  <cp:revision>4</cp:revision>
  <dcterms:created xsi:type="dcterms:W3CDTF">2019-06-14T10:46:57Z</dcterms:created>
  <dcterms:modified xsi:type="dcterms:W3CDTF">2019-08-02T16:16:03Z</dcterms:modified>
</cp:coreProperties>
</file>