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9" r:id="rId2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1" userDrawn="1">
          <p15:clr>
            <a:srgbClr val="A4A3A4"/>
          </p15:clr>
        </p15:guide>
        <p15:guide id="2" orient="horz" pos="551" userDrawn="1">
          <p15:clr>
            <a:srgbClr val="A4A3A4"/>
          </p15:clr>
        </p15:guide>
        <p15:guide id="3" orient="horz" pos="1008">
          <p15:clr>
            <a:srgbClr val="A4A3A4"/>
          </p15:clr>
        </p15:guide>
        <p15:guide id="4" orient="horz" pos="5664">
          <p15:clr>
            <a:srgbClr val="A4A3A4"/>
          </p15:clr>
        </p15:guide>
        <p15:guide id="5" orient="horz" pos="890" userDrawn="1">
          <p15:clr>
            <a:srgbClr val="A4A3A4"/>
          </p15:clr>
        </p15:guide>
        <p15:guide id="6" orient="horz" pos="3918" userDrawn="1">
          <p15:clr>
            <a:srgbClr val="A4A3A4"/>
          </p15:clr>
        </p15:guide>
        <p15:guide id="7" orient="horz" pos="2166" userDrawn="1">
          <p15:clr>
            <a:srgbClr val="A4A3A4"/>
          </p15:clr>
        </p15:guide>
        <p15:guide id="8" pos="4075" userDrawn="1">
          <p15:clr>
            <a:srgbClr val="A4A3A4"/>
          </p15:clr>
        </p15:guide>
        <p15:guide id="9" pos="1498" userDrawn="1">
          <p15:clr>
            <a:srgbClr val="A4A3A4"/>
          </p15:clr>
        </p15:guide>
        <p15:guide id="10" pos="624">
          <p15:clr>
            <a:srgbClr val="A4A3A4"/>
          </p15:clr>
        </p15:guide>
        <p15:guide id="12" pos="3824" userDrawn="1">
          <p15:clr>
            <a:srgbClr val="A4A3A4"/>
          </p15:clr>
        </p15:guide>
        <p15:guide id="13" pos="1664" userDrawn="1">
          <p15:clr>
            <a:srgbClr val="A4A3A4"/>
          </p15:clr>
        </p15:guide>
        <p15:guide id="14" pos="2482" userDrawn="1">
          <p15:clr>
            <a:srgbClr val="A4A3A4"/>
          </p15:clr>
        </p15:guide>
        <p15:guide id="15" pos="2001" userDrawn="1">
          <p15:clr>
            <a:srgbClr val="A4A3A4"/>
          </p15:clr>
        </p15:guide>
        <p15:guide id="16" pos="1916" userDrawn="1">
          <p15:clr>
            <a:srgbClr val="A4A3A4"/>
          </p15:clr>
        </p15:guide>
        <p15:guide id="17" pos="3579" userDrawn="1">
          <p15:clr>
            <a:srgbClr val="A4A3A4"/>
          </p15:clr>
        </p15:guide>
        <p15:guide id="18" pos="3317" userDrawn="1">
          <p15:clr>
            <a:srgbClr val="A4A3A4"/>
          </p15:clr>
        </p15:guide>
        <p15:guide id="19" pos="1067" userDrawn="1">
          <p15:clr>
            <a:srgbClr val="A4A3A4"/>
          </p15:clr>
        </p15:guide>
        <p15:guide id="20" pos="803" userDrawn="1">
          <p15:clr>
            <a:srgbClr val="A4A3A4"/>
          </p15:clr>
        </p15:guide>
        <p15:guide id="21" pos="1700" userDrawn="1">
          <p15:clr>
            <a:srgbClr val="A4A3A4"/>
          </p15:clr>
        </p15:guide>
        <p15:guide id="22" orient="horz" pos="2160" userDrawn="1">
          <p15:clr>
            <a:srgbClr val="A4A3A4"/>
          </p15:clr>
        </p15:guide>
        <p15:guide id="23" pos="3198" userDrawn="1">
          <p15:clr>
            <a:srgbClr val="A4A3A4"/>
          </p15:clr>
        </p15:guide>
        <p15:guide id="24" orient="horz" pos="2112" userDrawn="1">
          <p15:clr>
            <a:srgbClr val="A4A3A4"/>
          </p15:clr>
        </p15:guide>
        <p15:guide id="25" orient="horz" pos="2199" userDrawn="1">
          <p15:clr>
            <a:srgbClr val="A4A3A4"/>
          </p15:clr>
        </p15:guide>
        <p15:guide id="26" pos="2685" userDrawn="1">
          <p15:clr>
            <a:srgbClr val="A4A3A4"/>
          </p15:clr>
        </p15:guide>
        <p15:guide id="28" orient="horz" pos="672" userDrawn="1">
          <p15:clr>
            <a:srgbClr val="A4A3A4"/>
          </p15:clr>
        </p15:guide>
        <p15:guide id="29" orient="horz" pos="2920" userDrawn="1">
          <p15:clr>
            <a:srgbClr val="A4A3A4"/>
          </p15:clr>
        </p15:guide>
        <p15:guide id="30" orient="horz" pos="617" userDrawn="1">
          <p15:clr>
            <a:srgbClr val="A4A3A4"/>
          </p15:clr>
        </p15:guide>
        <p15:guide id="31" pos="2993" userDrawn="1">
          <p15:clr>
            <a:srgbClr val="A4A3A4"/>
          </p15:clr>
        </p15:guide>
        <p15:guide id="33" pos="3827" userDrawn="1">
          <p15:clr>
            <a:srgbClr val="A4A3A4"/>
          </p15:clr>
        </p15:guide>
        <p15:guide id="34" pos="3381" userDrawn="1">
          <p15:clr>
            <a:srgbClr val="A4A3A4"/>
          </p15:clr>
        </p15:guide>
        <p15:guide id="35" orient="horz" pos="2745" userDrawn="1">
          <p15:clr>
            <a:srgbClr val="A4A3A4"/>
          </p15:clr>
        </p15:guide>
        <p15:guide id="36" pos="4320" userDrawn="1">
          <p15:clr>
            <a:srgbClr val="A4A3A4"/>
          </p15:clr>
        </p15:guide>
        <p15:guide id="39" pos="3874" userDrawn="1">
          <p15:clr>
            <a:srgbClr val="A4A3A4"/>
          </p15:clr>
        </p15:guide>
        <p15:guide id="40" pos="692" userDrawn="1">
          <p15:clr>
            <a:srgbClr val="A4A3A4"/>
          </p15:clr>
        </p15:guide>
        <p15:guide id="41" orient="horz" pos="713" userDrawn="1">
          <p15:clr>
            <a:srgbClr val="A4A3A4"/>
          </p15:clr>
        </p15:guide>
        <p15:guide id="42" orient="horz" pos="1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inig Hanna" initials="K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  <a:srgbClr val="003300"/>
    <a:srgbClr val="008000"/>
    <a:srgbClr val="33CC33"/>
    <a:srgbClr val="000000"/>
    <a:srgbClr val="FFC000"/>
    <a:srgbClr val="FFCC00"/>
    <a:srgbClr val="7F7F7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6122" autoAdjust="0"/>
  </p:normalViewPr>
  <p:slideViewPr>
    <p:cSldViewPr showGuides="1">
      <p:cViewPr>
        <p:scale>
          <a:sx n="150" d="100"/>
          <a:sy n="150" d="100"/>
        </p:scale>
        <p:origin x="1056" y="108"/>
      </p:cViewPr>
      <p:guideLst>
        <p:guide orient="horz" pos="1561"/>
        <p:guide orient="horz" pos="551"/>
        <p:guide orient="horz" pos="1008"/>
        <p:guide orient="horz" pos="5664"/>
        <p:guide orient="horz" pos="890"/>
        <p:guide orient="horz" pos="3918"/>
        <p:guide orient="horz" pos="2166"/>
        <p:guide pos="4075"/>
        <p:guide pos="1498"/>
        <p:guide pos="624"/>
        <p:guide pos="3824"/>
        <p:guide pos="1664"/>
        <p:guide pos="2482"/>
        <p:guide pos="2001"/>
        <p:guide pos="1916"/>
        <p:guide pos="3579"/>
        <p:guide pos="3317"/>
        <p:guide pos="1067"/>
        <p:guide pos="803"/>
        <p:guide pos="1700"/>
        <p:guide orient="horz" pos="2160"/>
        <p:guide pos="3198"/>
        <p:guide orient="horz" pos="2112"/>
        <p:guide orient="horz" pos="2199"/>
        <p:guide pos="2685"/>
        <p:guide orient="horz" pos="672"/>
        <p:guide orient="horz" pos="2920"/>
        <p:guide orient="horz" pos="617"/>
        <p:guide pos="2993"/>
        <p:guide pos="3827"/>
        <p:guide pos="3381"/>
        <p:guide orient="horz" pos="2745"/>
        <p:guide pos="4320"/>
        <p:guide pos="3874"/>
        <p:guide pos="692"/>
        <p:guide orient="horz" pos="713"/>
        <p:guide orient="horz" pos="14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9733135-8A2D-4F84-BD23-70454953A870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8246E3D-ED32-4CAE-AEAB-0698E69705EF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27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6E3D-ED32-4CAE-AEAB-0698E69705E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758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358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07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638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290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15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369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30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31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7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798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43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902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13" Type="http://schemas.openxmlformats.org/officeDocument/2006/relationships/image" Target="../media/image11.tiff"/><Relationship Id="rId3" Type="http://schemas.openxmlformats.org/officeDocument/2006/relationships/image" Target="../media/image1.tiff"/><Relationship Id="rId7" Type="http://schemas.openxmlformats.org/officeDocument/2006/relationships/image" Target="../media/image5.tiff"/><Relationship Id="rId12" Type="http://schemas.openxmlformats.org/officeDocument/2006/relationships/image" Target="../media/image10.tif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11" Type="http://schemas.openxmlformats.org/officeDocument/2006/relationships/image" Target="../media/image9.tiff"/><Relationship Id="rId5" Type="http://schemas.openxmlformats.org/officeDocument/2006/relationships/image" Target="../media/image3.tiff"/><Relationship Id="rId15" Type="http://schemas.openxmlformats.org/officeDocument/2006/relationships/image" Target="../media/image13.tiff"/><Relationship Id="rId10" Type="http://schemas.openxmlformats.org/officeDocument/2006/relationships/image" Target="../media/image8.tiff"/><Relationship Id="rId4" Type="http://schemas.openxmlformats.org/officeDocument/2006/relationships/image" Target="../media/image2.tiff"/><Relationship Id="rId9" Type="http://schemas.openxmlformats.org/officeDocument/2006/relationships/image" Target="../media/image7.tiff"/><Relationship Id="rId14" Type="http://schemas.openxmlformats.org/officeDocument/2006/relationships/image" Target="../media/image1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375139" y="533400"/>
            <a:ext cx="6136534" cy="5446056"/>
            <a:chOff x="375139" y="533400"/>
            <a:chExt cx="6136534" cy="5446056"/>
          </a:xfrm>
        </p:grpSpPr>
        <p:pic>
          <p:nvPicPr>
            <p:cNvPr id="20" name="Grafik 19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6473" y="4480192"/>
              <a:ext cx="1375200" cy="1123200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6473" y="3336551"/>
              <a:ext cx="1375200" cy="1123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5728" y="3337192"/>
              <a:ext cx="1375200" cy="1123200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1312" y="4476216"/>
              <a:ext cx="1368000" cy="1126800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1592" y="3332264"/>
              <a:ext cx="1368000" cy="1126800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104" y="3334375"/>
              <a:ext cx="1368000" cy="1126800"/>
            </a:xfrm>
            <a:prstGeom prst="rect">
              <a:avLst/>
            </a:prstGeom>
          </p:spPr>
        </p:pic>
        <p:pic>
          <p:nvPicPr>
            <p:cNvPr id="3086" name="Picture 14" descr="Z:\Manuskripte\TV02_18 Histomonas infection trial\graphpad TV0218 adapted for paper\ICS mansucript\liver CD4-CD8b- IC Hh.tif"/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1811" y="1855435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5" name="Picture 13" descr="Z:\Manuskripte\TV02_18 Histomonas infection trial\graphpad TV0218 adapted for paper\ICS mansucript\liver CD4-CD8b- CC Hh.tif"/>
            <p:cNvPicPr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1811" y="828648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4" name="Picture 12" descr="Z:\Manuskripte\TV02_18 Histomonas infection trial\graphpad TV0218 adapted for paper\ICS mansucript\liver CD4-CD8b- IC PMA.tif"/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2347" y="1855435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1" descr="Z:\Manuskripte\TV02_18 Histomonas infection trial\graphpad TV0218 adapted for paper\ICS mansucript\liver CD4-CD8b- CC PMA.tif"/>
            <p:cNvPicPr>
              <a:picLocks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2347" y="828648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9" name="Picture 7" descr="Z:\Manuskripte\TV02_18 Histomonas infection trial\graphpad TV0218 adapted for paper\ICS mansucript\liver CD4 IC Hh.tif"/>
            <p:cNvPicPr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4297" y="1855435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Z:\Manuskripte\TV02_18 Histomonas infection trial\graphpad TV0218 adapted for paper\ICS mansucript\liver CD4 CC Hh new.tif"/>
            <p:cNvPicPr>
              <a:picLocks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4297" y="828648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5" name="Picture 3" descr="Z:\Manuskripte\TV02_18 Histomonas infection trial\graphpad TV0218 adapted for paper\ICS mansucript\liver CD4 IC PMA new.tif"/>
            <p:cNvPicPr>
              <a:picLocks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819" y="1855435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 descr="Z:\Manuskripte\TV02_18 Histomonas infection trial\graphpad TV0218 adapted for paper\ICS mansucript\liver CD4 CC PMA.tif"/>
            <p:cNvPicPr>
              <a:picLocks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839" y="828648"/>
              <a:ext cx="1197864" cy="111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8" name="TextBox 137"/>
            <p:cNvSpPr txBox="1"/>
            <p:nvPr/>
          </p:nvSpPr>
          <p:spPr>
            <a:xfrm>
              <a:off x="1038022" y="2956099"/>
              <a:ext cx="475430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Medium</a:t>
              </a:r>
              <a:endParaRPr kumimoji="0" lang="en-US" sz="700" b="0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90" name="Textfeld 49"/>
            <p:cNvSpPr txBox="1"/>
            <p:nvPr/>
          </p:nvSpPr>
          <p:spPr>
            <a:xfrm>
              <a:off x="914400" y="533400"/>
              <a:ext cx="255379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9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CD4</a:t>
              </a:r>
              <a:r>
                <a:rPr lang="de-AT" sz="900" b="1" baseline="30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AT" sz="9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Text Box 44"/>
            <p:cNvSpPr txBox="1">
              <a:spLocks noChangeArrowheads="1"/>
            </p:cNvSpPr>
            <p:nvPr/>
          </p:nvSpPr>
          <p:spPr bwMode="auto">
            <a:xfrm rot="16200000">
              <a:off x="-1536708" y="3148612"/>
              <a:ext cx="455490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A0003C"/>
                </a:buClr>
                <a:buSzPct val="100000"/>
                <a:buFont typeface="Wingdings" pitchFamily="2" charset="2"/>
                <a:buChar char="n"/>
                <a:defRPr sz="28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n"/>
                <a:defRPr sz="20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919BA0"/>
                </a:buClr>
                <a:buSzPct val="80000"/>
                <a:buFont typeface="Wingdings" pitchFamily="2" charset="2"/>
                <a:buChar char="o"/>
                <a:defRPr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B1235"/>
                </a:buClr>
                <a:buSzPct val="80000"/>
                <a:buFont typeface="Wingdings" pitchFamily="2" charset="2"/>
                <a:buChar char="o"/>
                <a:defRPr sz="16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DE" altLang="en-US" sz="700" b="1" dirty="0">
                  <a:solidFill>
                    <a:srgbClr val="000000"/>
                  </a:solidFill>
                </a:rPr>
                <a:t>% </a:t>
              </a:r>
              <a:r>
                <a:rPr lang="de-DE" altLang="en-US" sz="700" b="1" dirty="0" smtClean="0">
                  <a:solidFill>
                    <a:srgbClr val="000000"/>
                  </a:solidFill>
                </a:rPr>
                <a:t>IFN-</a:t>
              </a:r>
              <a:r>
                <a:rPr lang="el-GR" altLang="en-US" sz="7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γ</a:t>
              </a:r>
              <a:r>
                <a:rPr lang="de-DE" altLang="en-US" sz="700" b="1" baseline="30000" dirty="0" smtClean="0">
                  <a:solidFill>
                    <a:srgbClr val="000000"/>
                  </a:solidFill>
                </a:rPr>
                <a:t>+</a:t>
              </a:r>
              <a:r>
                <a:rPr lang="de-DE" altLang="en-US" sz="700" b="1" dirty="0" smtClean="0">
                  <a:solidFill>
                    <a:srgbClr val="000000"/>
                  </a:solidFill>
                </a:rPr>
                <a:t> within CD4</a:t>
              </a:r>
              <a:r>
                <a:rPr lang="de-AT" altLang="en-US" sz="700" b="1" baseline="30000" dirty="0">
                  <a:solidFill>
                    <a:srgbClr val="000000"/>
                  </a:solidFill>
                </a:rPr>
                <a:t>+</a:t>
              </a:r>
              <a:endParaRPr lang="el-GR" altLang="en-US" sz="700" b="1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41357" y="2895600"/>
              <a:ext cx="714292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H. </a:t>
              </a:r>
              <a:b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meleagridis</a:t>
              </a:r>
              <a:endParaRPr kumimoji="0" lang="en-US" sz="700" b="0" i="1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376066" y="2956099"/>
              <a:ext cx="475430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E. coli</a:t>
              </a:r>
              <a:endParaRPr kumimoji="0" lang="en-US" sz="700" b="0" i="1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22" name="Text Box 44"/>
            <p:cNvSpPr txBox="1">
              <a:spLocks noChangeArrowheads="1"/>
            </p:cNvSpPr>
            <p:nvPr/>
          </p:nvSpPr>
          <p:spPr bwMode="auto">
            <a:xfrm rot="16200000">
              <a:off x="1420914" y="3144379"/>
              <a:ext cx="454643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A0003C"/>
                </a:buClr>
                <a:buSzPct val="100000"/>
                <a:buFont typeface="Wingdings" pitchFamily="2" charset="2"/>
                <a:buChar char="n"/>
                <a:defRPr sz="28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n"/>
                <a:defRPr sz="20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919BA0"/>
                </a:buClr>
                <a:buSzPct val="80000"/>
                <a:buFont typeface="Wingdings" pitchFamily="2" charset="2"/>
                <a:buChar char="o"/>
                <a:defRPr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B1235"/>
                </a:buClr>
                <a:buSzPct val="80000"/>
                <a:buFont typeface="Wingdings" pitchFamily="2" charset="2"/>
                <a:buChar char="o"/>
                <a:defRPr sz="16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80000"/>
                <a:buFont typeface="Wingdings" pitchFamily="2" charset="2"/>
                <a:buChar char="o"/>
                <a:defRPr sz="1400">
                  <a:solidFill>
                    <a:srgbClr val="333333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DE" altLang="en-US" sz="700" b="1" dirty="0">
                  <a:solidFill>
                    <a:srgbClr val="000000"/>
                  </a:solidFill>
                </a:rPr>
                <a:t>% </a:t>
              </a:r>
              <a:r>
                <a:rPr lang="de-DE" altLang="en-US" sz="700" b="1" dirty="0" smtClean="0">
                  <a:solidFill>
                    <a:srgbClr val="000000"/>
                  </a:solidFill>
                </a:rPr>
                <a:t>IFN-</a:t>
              </a:r>
              <a:r>
                <a:rPr lang="el-GR" altLang="en-US" sz="7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γ</a:t>
              </a:r>
              <a:r>
                <a:rPr lang="de-DE" altLang="en-US" sz="700" b="1" baseline="30000" dirty="0" smtClean="0">
                  <a:solidFill>
                    <a:srgbClr val="000000"/>
                  </a:solidFill>
                </a:rPr>
                <a:t>+</a:t>
              </a:r>
              <a:r>
                <a:rPr lang="de-DE" altLang="en-US" sz="700" b="1" dirty="0" smtClean="0">
                  <a:solidFill>
                    <a:srgbClr val="000000"/>
                  </a:solidFill>
                </a:rPr>
                <a:t> within CD4</a:t>
              </a:r>
              <a:r>
                <a:rPr lang="de-AT" altLang="en-US" sz="700" b="1" baseline="30000" dirty="0" smtClean="0">
                  <a:solidFill>
                    <a:srgbClr val="000000"/>
                  </a:solidFill>
                </a:rPr>
                <a:t>-</a:t>
              </a:r>
              <a:r>
                <a:rPr lang="de-AT" altLang="en-US" sz="700" b="1" dirty="0" smtClean="0">
                  <a:solidFill>
                    <a:srgbClr val="000000"/>
                  </a:solidFill>
                </a:rPr>
                <a:t>CD8</a:t>
              </a:r>
              <a:r>
                <a:rPr lang="el-GR" altLang="en-US" sz="700" b="1" dirty="0" smtClean="0">
                  <a:solidFill>
                    <a:srgbClr val="000000"/>
                  </a:solidFill>
                </a:rPr>
                <a:t>β</a:t>
              </a:r>
              <a:r>
                <a:rPr lang="de-AT" altLang="en-US" sz="700" b="1" baseline="30000" dirty="0" smtClean="0">
                  <a:solidFill>
                    <a:srgbClr val="000000"/>
                  </a:solidFill>
                </a:rPr>
                <a:t>-</a:t>
              </a:r>
              <a:endParaRPr lang="el-GR" altLang="en-US" sz="700" b="1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110" name="Textfeld 51"/>
            <p:cNvSpPr txBox="1"/>
            <p:nvPr/>
          </p:nvSpPr>
          <p:spPr>
            <a:xfrm>
              <a:off x="3897924" y="533400"/>
              <a:ext cx="25801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CD4</a:t>
              </a:r>
              <a:r>
                <a:rPr lang="de-AT" sz="9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de-AT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CD8</a:t>
              </a:r>
              <a:r>
                <a:rPr lang="el-GR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β</a:t>
              </a:r>
              <a:r>
                <a:rPr lang="de-AT" sz="9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AT" sz="9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feld 73"/>
            <p:cNvSpPr txBox="1"/>
            <p:nvPr/>
          </p:nvSpPr>
          <p:spPr>
            <a:xfrm>
              <a:off x="914400" y="785711"/>
              <a:ext cx="112606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7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PMA/Iono</a:t>
              </a:r>
              <a:endParaRPr lang="de-AT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Textfeld 74"/>
            <p:cNvSpPr txBox="1"/>
            <p:nvPr/>
          </p:nvSpPr>
          <p:spPr>
            <a:xfrm>
              <a:off x="2226908" y="785711"/>
              <a:ext cx="123943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700" b="1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H. meleagridis</a:t>
              </a:r>
              <a:endParaRPr lang="de-AT" sz="7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85800" y="701265"/>
              <a:ext cx="2808512" cy="152400"/>
              <a:chOff x="685800" y="3825465"/>
              <a:chExt cx="2808512" cy="152400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>
                <a:off x="685800" y="3893299"/>
                <a:ext cx="28072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685800" y="3825465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3494312" y="3825465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feld 73"/>
            <p:cNvSpPr txBox="1"/>
            <p:nvPr/>
          </p:nvSpPr>
          <p:spPr>
            <a:xfrm>
              <a:off x="3794157" y="785711"/>
              <a:ext cx="120799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7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PMA/Iono</a:t>
              </a:r>
              <a:endParaRPr lang="de-AT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Textfeld 74"/>
            <p:cNvSpPr txBox="1"/>
            <p:nvPr/>
          </p:nvSpPr>
          <p:spPr>
            <a:xfrm>
              <a:off x="5165271" y="785711"/>
              <a:ext cx="128629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700" b="1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H. meleagridis</a:t>
              </a:r>
              <a:endParaRPr lang="de-AT" sz="7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657600" y="697524"/>
              <a:ext cx="2813220" cy="152400"/>
              <a:chOff x="3657600" y="3821724"/>
              <a:chExt cx="2813220" cy="152400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>
                <a:off x="3657600" y="3889558"/>
                <a:ext cx="28072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3657600" y="3821724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6470820" y="3821724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TextBox 136"/>
            <p:cNvSpPr txBox="1"/>
            <p:nvPr/>
          </p:nvSpPr>
          <p:spPr>
            <a:xfrm>
              <a:off x="1442316" y="2895600"/>
              <a:ext cx="508623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PMA/</a:t>
              </a:r>
              <a:b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Iono</a:t>
              </a:r>
              <a:endParaRPr kumimoji="0" lang="en-US" sz="700" b="0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 rot="16200000">
              <a:off x="63660" y="2307614"/>
              <a:ext cx="902639" cy="261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Infected</a:t>
              </a:r>
              <a:endParaRPr kumimoji="0" lang="en-US" sz="1100" b="1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 rot="16200000">
              <a:off x="63824" y="1276649"/>
              <a:ext cx="884238" cy="261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  <a:endParaRPr kumimoji="0" lang="en-US" sz="1100" b="1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960808" y="2956099"/>
              <a:ext cx="475430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Medium</a:t>
              </a:r>
              <a:endParaRPr kumimoji="0" lang="en-US" sz="700" b="0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340555" y="2895600"/>
              <a:ext cx="508623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PMA/</a:t>
              </a:r>
              <a:b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Iono</a:t>
              </a:r>
              <a:endParaRPr kumimoji="0" lang="en-US" sz="700" b="0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643118" y="2895600"/>
              <a:ext cx="793847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H. </a:t>
              </a:r>
              <a:b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meleagridis</a:t>
              </a:r>
              <a:endParaRPr kumimoji="0" lang="en-US" sz="700" b="0" i="1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2401469" y="2956099"/>
              <a:ext cx="475430" cy="200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E. coli</a:t>
              </a:r>
              <a:endParaRPr kumimoji="0" lang="en-US" sz="700" b="0" i="1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740740" y="949572"/>
              <a:ext cx="0" cy="16412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740740" y="3878993"/>
              <a:ext cx="0" cy="16413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3691943" y="949572"/>
              <a:ext cx="0" cy="1609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3691943" y="3910053"/>
              <a:ext cx="0" cy="1607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uppieren 3"/>
            <p:cNvGrpSpPr/>
            <p:nvPr/>
          </p:nvGrpSpPr>
          <p:grpSpPr>
            <a:xfrm>
              <a:off x="1087526" y="4359228"/>
              <a:ext cx="5383294" cy="1620228"/>
              <a:chOff x="1087526" y="4229042"/>
              <a:chExt cx="5383294" cy="1620228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2528710" y="5664604"/>
                <a:ext cx="1952697" cy="184666"/>
                <a:chOff x="2771703" y="5716997"/>
                <a:chExt cx="1952697" cy="184666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2771703" y="5716997"/>
                  <a:ext cx="1952697" cy="184666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0" tIns="0" rIns="0" bIns="0" numCol="1" spcCol="38100" rtlCol="0" anchor="ctr">
                  <a:spAutoFit/>
                </a:bodyPr>
                <a:lstStyle/>
                <a:p>
                  <a:pPr marL="0" marR="0" indent="0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de-AT" sz="600" dirty="0" smtClean="0"/>
                    <a:t>                       </a:t>
                  </a:r>
                  <a:r>
                    <a:rPr lang="de-AT" sz="600" b="1" dirty="0" smtClean="0"/>
                    <a:t>2 </a:t>
                  </a:r>
                  <a:r>
                    <a:rPr lang="de-AT" sz="600" b="1" dirty="0" err="1" smtClean="0"/>
                    <a:t>weeks</a:t>
                  </a:r>
                  <a:r>
                    <a:rPr lang="de-AT" sz="600" b="1" dirty="0" smtClean="0"/>
                    <a:t> </a:t>
                  </a:r>
                  <a:r>
                    <a:rPr lang="de-AT" sz="600" b="1" dirty="0" err="1" smtClean="0"/>
                    <a:t>pi</a:t>
                  </a:r>
                  <a:r>
                    <a:rPr lang="de-AT" sz="600" b="1" dirty="0" smtClean="0"/>
                    <a:t>                                    </a:t>
                  </a:r>
                  <a:r>
                    <a:rPr lang="de-AT" sz="600" b="1" dirty="0" smtClean="0"/>
                    <a:t>5 </a:t>
                  </a:r>
                  <a:r>
                    <a:rPr lang="de-AT" sz="600" b="1" dirty="0" err="1" smtClean="0"/>
                    <a:t>weeks</a:t>
                  </a:r>
                  <a:r>
                    <a:rPr lang="de-AT" sz="600" b="1" dirty="0" smtClean="0"/>
                    <a:t> </a:t>
                  </a:r>
                  <a:r>
                    <a:rPr lang="de-AT" sz="600" b="1" dirty="0" err="1" smtClean="0"/>
                    <a:t>pi</a:t>
                  </a:r>
                  <a:endParaRPr lang="de-AT" sz="600" b="1" dirty="0" smtClean="0"/>
                </a:p>
                <a:p>
                  <a:pPr hangingPunct="0"/>
                  <a:r>
                    <a:rPr lang="de-AT" sz="600" dirty="0"/>
                    <a:t> </a:t>
                  </a:r>
                  <a:r>
                    <a:rPr lang="de-AT" sz="600" dirty="0" smtClean="0"/>
                    <a:t>                 Birds </a:t>
                  </a:r>
                  <a:r>
                    <a:rPr lang="de-AT" sz="600" dirty="0"/>
                    <a:t>1-3 and </a:t>
                  </a:r>
                  <a:r>
                    <a:rPr lang="de-AT" sz="600" dirty="0" smtClean="0"/>
                    <a:t>7-9                          Birds 4-6 </a:t>
                  </a:r>
                  <a:r>
                    <a:rPr lang="de-AT" sz="600" dirty="0"/>
                    <a:t>and </a:t>
                  </a:r>
                  <a:r>
                    <a:rPr lang="de-AT" sz="600" dirty="0" smtClean="0"/>
                    <a:t>10-12</a:t>
                  </a:r>
                  <a:endParaRPr lang="de-AT" sz="600" dirty="0" smtClean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2836086" y="5795151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254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912319" y="5795151"/>
                  <a:ext cx="45720" cy="45720"/>
                </a:xfrm>
                <a:prstGeom prst="rect">
                  <a:avLst/>
                </a:prstGeom>
                <a:solidFill>
                  <a:schemeClr val="tx1"/>
                </a:solidFill>
                <a:ln w="254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83" name="Isosceles Triangle 82"/>
                <p:cNvSpPr/>
                <p:nvPr/>
              </p:nvSpPr>
              <p:spPr>
                <a:xfrm>
                  <a:off x="2983914" y="5795151"/>
                  <a:ext cx="45720" cy="45720"/>
                </a:xfrm>
                <a:prstGeom prst="triangle">
                  <a:avLst/>
                </a:prstGeom>
                <a:solidFill>
                  <a:schemeClr val="tx1"/>
                </a:solidFill>
                <a:ln w="254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3774805" y="5795151"/>
                  <a:ext cx="45720" cy="45720"/>
                </a:xfrm>
                <a:prstGeom prst="ellipse">
                  <a:avLst/>
                </a:prstGeom>
                <a:solidFill>
                  <a:srgbClr val="FF0000"/>
                </a:solidFill>
                <a:ln w="254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3845777" y="5795151"/>
                  <a:ext cx="45720" cy="45720"/>
                </a:xfrm>
                <a:prstGeom prst="rect">
                  <a:avLst/>
                </a:prstGeom>
                <a:solidFill>
                  <a:srgbClr val="FF0000"/>
                </a:solidFill>
                <a:ln w="254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86" name="Isosceles Triangle 85"/>
                <p:cNvSpPr/>
                <p:nvPr/>
              </p:nvSpPr>
              <p:spPr>
                <a:xfrm>
                  <a:off x="3916680" y="5795151"/>
                  <a:ext cx="45720" cy="45720"/>
                </a:xfrm>
                <a:prstGeom prst="triangle">
                  <a:avLst/>
                </a:prstGeom>
                <a:solidFill>
                  <a:srgbClr val="FF0000"/>
                </a:solidFill>
                <a:ln w="254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rgbClr val="333333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Arial"/>
                  </a:endParaRPr>
                </a:p>
              </p:txBody>
            </p:sp>
          </p:grpSp>
          <p:sp>
            <p:nvSpPr>
              <p:cNvPr id="105" name="TextBox 104"/>
              <p:cNvSpPr txBox="1"/>
              <p:nvPr/>
            </p:nvSpPr>
            <p:spPr>
              <a:xfrm>
                <a:off x="5428481" y="5379351"/>
                <a:ext cx="48812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Control</a:t>
                </a:r>
                <a:endParaRPr kumimoji="0" lang="en-US" sz="700" b="0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882705" y="5379351"/>
                <a:ext cx="531310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Infected</a:t>
                </a:r>
                <a:endParaRPr kumimoji="0" lang="en-US" sz="700" b="0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087526" y="4229042"/>
                <a:ext cx="48812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Control</a:t>
                </a:r>
                <a:endParaRPr kumimoji="0" lang="en-US" sz="700" b="0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575740" y="4229042"/>
                <a:ext cx="531310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Infected</a:t>
                </a:r>
                <a:endParaRPr kumimoji="0" lang="en-US" sz="700" b="0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4016004" y="4229042"/>
                <a:ext cx="48812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Control</a:t>
                </a:r>
                <a:endParaRPr kumimoji="0" lang="en-US" sz="700" b="0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4487171" y="4229042"/>
                <a:ext cx="531310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Infected</a:t>
                </a:r>
                <a:endParaRPr kumimoji="0" lang="en-US" sz="700" b="0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459858" y="5379351"/>
                <a:ext cx="48812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Control</a:t>
                </a:r>
                <a:endParaRPr kumimoji="0" lang="en-US" sz="700" b="0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921932" y="5379351"/>
                <a:ext cx="531310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Infected</a:t>
                </a:r>
                <a:endParaRPr kumimoji="0" lang="en-US" sz="700" b="0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381524" y="4310028"/>
                <a:ext cx="1120130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b="1" i="1" dirty="0" smtClean="0"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E. coli </a:t>
                </a:r>
                <a:r>
                  <a:rPr lang="de-AT" sz="700" b="1" dirty="0" smtClean="0"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corrected</a:t>
                </a:r>
                <a:endParaRPr kumimoji="0" lang="en-US" sz="700" b="1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372400" y="4310028"/>
                <a:ext cx="1098420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de-AT" sz="700" b="1" i="1" dirty="0" smtClean="0"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E. coli </a:t>
                </a:r>
                <a:r>
                  <a:rPr lang="de-AT" sz="700" b="1" dirty="0" smtClean="0"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corrected</a:t>
                </a:r>
                <a:endParaRPr kumimoji="0" lang="en-US" sz="700" b="1" i="0" u="none" strike="noStrike" cap="none" spc="0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</p:grpSp>
        <p:grpSp>
          <p:nvGrpSpPr>
            <p:cNvPr id="67" name="Gruppieren 66"/>
            <p:cNvGrpSpPr/>
            <p:nvPr/>
          </p:nvGrpSpPr>
          <p:grpSpPr>
            <a:xfrm>
              <a:off x="1272215" y="892845"/>
              <a:ext cx="432000" cy="246221"/>
              <a:chOff x="5627271" y="3407445"/>
              <a:chExt cx="432000" cy="246221"/>
            </a:xfrm>
          </p:grpSpPr>
          <p:sp>
            <p:nvSpPr>
              <p:cNvPr id="68" name="Textfeld 67"/>
              <p:cNvSpPr txBox="1"/>
              <p:nvPr/>
            </p:nvSpPr>
            <p:spPr>
              <a:xfrm>
                <a:off x="5628699" y="3407445"/>
                <a:ext cx="43057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smtClean="0"/>
                  <a:t>*</a:t>
                </a:r>
                <a:endParaRPr lang="en-US" sz="1000" dirty="0"/>
              </a:p>
            </p:txBody>
          </p:sp>
          <p:cxnSp>
            <p:nvCxnSpPr>
              <p:cNvPr id="72" name="Gerader Verbinder 71"/>
              <p:cNvCxnSpPr/>
              <p:nvPr/>
            </p:nvCxnSpPr>
            <p:spPr>
              <a:xfrm>
                <a:off x="5627271" y="3559845"/>
                <a:ext cx="432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207"/>
            <p:cNvSpPr txBox="1"/>
            <p:nvPr/>
          </p:nvSpPr>
          <p:spPr>
            <a:xfrm>
              <a:off x="5347205" y="3195600"/>
              <a:ext cx="1071000" cy="309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 anchorCtr="0">
              <a:no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Total </a:t>
              </a: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H. meleagridis</a:t>
              </a: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/ </a:t>
              </a:r>
              <a:b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E. coli </a:t>
              </a:r>
              <a:r>
                <a:rPr lang="de-AT" sz="7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response</a:t>
              </a:r>
              <a:endParaRPr kumimoji="0" lang="en-US" sz="700" b="1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74" name="TextBox 207"/>
            <p:cNvSpPr txBox="1"/>
            <p:nvPr/>
          </p:nvSpPr>
          <p:spPr>
            <a:xfrm>
              <a:off x="2403046" y="3195600"/>
              <a:ext cx="1071000" cy="309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 anchorCtr="0">
              <a:no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Total </a:t>
              </a: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H. meleagridis</a:t>
              </a:r>
              <a: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/ </a:t>
              </a:r>
              <a:br>
                <a:rPr lang="de-AT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AT" sz="7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E. coli </a:t>
              </a:r>
              <a:r>
                <a:rPr lang="de-AT" sz="7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response</a:t>
              </a:r>
              <a:endParaRPr kumimoji="0" lang="en-US" sz="700" b="1" i="0" u="none" strike="noStrike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75" name="Textfeld 74"/>
          <p:cNvSpPr txBox="1"/>
          <p:nvPr/>
        </p:nvSpPr>
        <p:spPr>
          <a:xfrm>
            <a:off x="2635170" y="1854078"/>
            <a:ext cx="430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/>
              <a:t>*</a:t>
            </a:r>
            <a:endParaRPr lang="en-US" sz="1000" dirty="0"/>
          </a:p>
        </p:txBody>
      </p:sp>
      <p:cxnSp>
        <p:nvCxnSpPr>
          <p:cNvPr id="76" name="Gerader Verbinder 75"/>
          <p:cNvCxnSpPr/>
          <p:nvPr/>
        </p:nvCxnSpPr>
        <p:spPr>
          <a:xfrm>
            <a:off x="2633742" y="2006478"/>
            <a:ext cx="43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9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Format A4 (210 x 297 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Lagler</dc:creator>
  <cp:lastModifiedBy>ecoulamy</cp:lastModifiedBy>
  <cp:revision>660</cp:revision>
  <cp:lastPrinted>2019-05-15T12:12:55Z</cp:lastPrinted>
  <dcterms:created xsi:type="dcterms:W3CDTF">2015-07-13T10:00:40Z</dcterms:created>
  <dcterms:modified xsi:type="dcterms:W3CDTF">2019-11-20T14:25:50Z</dcterms:modified>
</cp:coreProperties>
</file>