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94" r:id="rId2"/>
  </p:sldIdLst>
  <p:sldSz cx="6858000" cy="9906000" type="A4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71" userDrawn="1">
          <p15:clr>
            <a:srgbClr val="A4A3A4"/>
          </p15:clr>
        </p15:guide>
        <p15:guide id="2" orient="horz" pos="551" userDrawn="1">
          <p15:clr>
            <a:srgbClr val="A4A3A4"/>
          </p15:clr>
        </p15:guide>
        <p15:guide id="3" orient="horz" pos="1008">
          <p15:clr>
            <a:srgbClr val="A4A3A4"/>
          </p15:clr>
        </p15:guide>
        <p15:guide id="4" orient="horz" pos="5664">
          <p15:clr>
            <a:srgbClr val="A4A3A4"/>
          </p15:clr>
        </p15:guide>
        <p15:guide id="5" orient="horz" pos="978" userDrawn="1">
          <p15:clr>
            <a:srgbClr val="A4A3A4"/>
          </p15:clr>
        </p15:guide>
        <p15:guide id="6" orient="horz" pos="3479" userDrawn="1">
          <p15:clr>
            <a:srgbClr val="A4A3A4"/>
          </p15:clr>
        </p15:guide>
        <p15:guide id="7" orient="horz" pos="2166" userDrawn="1">
          <p15:clr>
            <a:srgbClr val="A4A3A4"/>
          </p15:clr>
        </p15:guide>
        <p15:guide id="8" pos="4041" userDrawn="1">
          <p15:clr>
            <a:srgbClr val="A4A3A4"/>
          </p15:clr>
        </p15:guide>
        <p15:guide id="9" pos="1491" userDrawn="1">
          <p15:clr>
            <a:srgbClr val="A4A3A4"/>
          </p15:clr>
        </p15:guide>
        <p15:guide id="10" pos="624">
          <p15:clr>
            <a:srgbClr val="A4A3A4"/>
          </p15:clr>
        </p15:guide>
        <p15:guide id="12" pos="3828" userDrawn="1">
          <p15:clr>
            <a:srgbClr val="A4A3A4"/>
          </p15:clr>
        </p15:guide>
        <p15:guide id="13" pos="288">
          <p15:clr>
            <a:srgbClr val="A4A3A4"/>
          </p15:clr>
        </p15:guide>
        <p15:guide id="14" pos="2496" userDrawn="1">
          <p15:clr>
            <a:srgbClr val="A4A3A4"/>
          </p15:clr>
        </p15:guide>
        <p15:guide id="15" pos="2028" userDrawn="1">
          <p15:clr>
            <a:srgbClr val="A4A3A4"/>
          </p15:clr>
        </p15:guide>
        <p15:guide id="16" pos="2247" userDrawn="1">
          <p15:clr>
            <a:srgbClr val="A4A3A4"/>
          </p15:clr>
        </p15:guide>
        <p15:guide id="17" pos="3504" userDrawn="1">
          <p15:clr>
            <a:srgbClr val="A4A3A4"/>
          </p15:clr>
        </p15:guide>
        <p15:guide id="18" pos="3288" userDrawn="1">
          <p15:clr>
            <a:srgbClr val="A4A3A4"/>
          </p15:clr>
        </p15:guide>
        <p15:guide id="19" pos="908" userDrawn="1">
          <p15:clr>
            <a:srgbClr val="A4A3A4"/>
          </p15:clr>
        </p15:guide>
        <p15:guide id="20" pos="868" userDrawn="1">
          <p15:clr>
            <a:srgbClr val="A4A3A4"/>
          </p15:clr>
        </p15:guide>
        <p15:guide id="21" pos="1704" userDrawn="1">
          <p15:clr>
            <a:srgbClr val="A4A3A4"/>
          </p15:clr>
        </p15:guide>
        <p15:guide id="22" orient="horz" pos="2160" userDrawn="1">
          <p15:clr>
            <a:srgbClr val="A4A3A4"/>
          </p15:clr>
        </p15:guide>
        <p15:guide id="23" pos="3072" userDrawn="1">
          <p15:clr>
            <a:srgbClr val="A4A3A4"/>
          </p15:clr>
        </p15:guide>
        <p15:guide id="24" orient="horz" pos="2112" userDrawn="1">
          <p15:clr>
            <a:srgbClr val="A4A3A4"/>
          </p15:clr>
        </p15:guide>
        <p15:guide id="25" orient="horz" pos="2214" userDrawn="1">
          <p15:clr>
            <a:srgbClr val="A4A3A4"/>
          </p15:clr>
        </p15:guide>
        <p15:guide id="26" pos="2693" userDrawn="1">
          <p15:clr>
            <a:srgbClr val="A4A3A4"/>
          </p15:clr>
        </p15:guide>
        <p15:guide id="27" pos="2917" userDrawn="1">
          <p15:clr>
            <a:srgbClr val="A4A3A4"/>
          </p15:clr>
        </p15:guide>
        <p15:guide id="28" orient="horz" pos="672" userDrawn="1">
          <p15:clr>
            <a:srgbClr val="A4A3A4"/>
          </p15:clr>
        </p15:guide>
        <p15:guide id="29" orient="horz" pos="2830" userDrawn="1">
          <p15:clr>
            <a:srgbClr val="A4A3A4"/>
          </p15:clr>
        </p15:guide>
        <p15:guide id="30" orient="horz" pos="617" userDrawn="1">
          <p15:clr>
            <a:srgbClr val="A4A3A4"/>
          </p15:clr>
        </p15:guide>
        <p15:guide id="31" pos="2717" userDrawn="1">
          <p15:clr>
            <a:srgbClr val="A4A3A4"/>
          </p15:clr>
        </p15:guide>
        <p15:guide id="32" pos="2926" userDrawn="1">
          <p15:clr>
            <a:srgbClr val="A4A3A4"/>
          </p15:clr>
        </p15:guide>
        <p15:guide id="33" pos="4317" userDrawn="1">
          <p15:clr>
            <a:srgbClr val="A4A3A4"/>
          </p15:clr>
        </p15:guide>
        <p15:guide id="34" pos="3412" userDrawn="1">
          <p15:clr>
            <a:srgbClr val="A4A3A4"/>
          </p15:clr>
        </p15:guide>
        <p15:guide id="35" orient="horz" pos="2798" userDrawn="1">
          <p15:clr>
            <a:srgbClr val="A4A3A4"/>
          </p15:clr>
        </p15:guide>
        <p15:guide id="36" pos="2740" userDrawn="1">
          <p15:clr>
            <a:srgbClr val="A4A3A4"/>
          </p15:clr>
        </p15:guide>
        <p15:guide id="37" pos="2936" userDrawn="1">
          <p15:clr>
            <a:srgbClr val="A4A3A4"/>
          </p15:clr>
        </p15:guide>
        <p15:guide id="38" pos="2837" userDrawn="1">
          <p15:clr>
            <a:srgbClr val="A4A3A4"/>
          </p15:clr>
        </p15:guide>
        <p15:guide id="40" pos="692" userDrawn="1">
          <p15:clr>
            <a:srgbClr val="A4A3A4"/>
          </p15:clr>
        </p15:guide>
        <p15:guide id="41" orient="horz" pos="713" userDrawn="1">
          <p15:clr>
            <a:srgbClr val="A4A3A4"/>
          </p15:clr>
        </p15:guide>
        <p15:guide id="42" orient="horz" pos="1506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oinig Hanna" initials="KH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0000FF"/>
    <a:srgbClr val="003300"/>
    <a:srgbClr val="008000"/>
    <a:srgbClr val="33CC33"/>
    <a:srgbClr val="000000"/>
    <a:srgbClr val="FFC000"/>
    <a:srgbClr val="FFCC00"/>
    <a:srgbClr val="7F7F7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ittlere Formatvorlag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71" autoAdjust="0"/>
    <p:restoredTop sz="96122" autoAdjust="0"/>
  </p:normalViewPr>
  <p:slideViewPr>
    <p:cSldViewPr showGuides="1">
      <p:cViewPr>
        <p:scale>
          <a:sx n="120" d="100"/>
          <a:sy n="120" d="100"/>
        </p:scale>
        <p:origin x="1704" y="-1842"/>
      </p:cViewPr>
      <p:guideLst>
        <p:guide orient="horz" pos="1671"/>
        <p:guide orient="horz" pos="551"/>
        <p:guide orient="horz" pos="1008"/>
        <p:guide orient="horz" pos="5664"/>
        <p:guide orient="horz" pos="978"/>
        <p:guide orient="horz" pos="3479"/>
        <p:guide orient="horz" pos="2166"/>
        <p:guide pos="4041"/>
        <p:guide pos="1491"/>
        <p:guide pos="624"/>
        <p:guide pos="3828"/>
        <p:guide pos="288"/>
        <p:guide pos="2496"/>
        <p:guide pos="2028"/>
        <p:guide pos="2247"/>
        <p:guide pos="3504"/>
        <p:guide pos="3288"/>
        <p:guide pos="908"/>
        <p:guide pos="868"/>
        <p:guide pos="1704"/>
        <p:guide orient="horz" pos="2160"/>
        <p:guide pos="3072"/>
        <p:guide orient="horz" pos="2112"/>
        <p:guide orient="horz" pos="2214"/>
        <p:guide pos="2693"/>
        <p:guide pos="2917"/>
        <p:guide orient="horz" pos="672"/>
        <p:guide orient="horz" pos="2830"/>
        <p:guide orient="horz" pos="617"/>
        <p:guide pos="2717"/>
        <p:guide pos="2926"/>
        <p:guide pos="4317"/>
        <p:guide pos="3412"/>
        <p:guide orient="horz" pos="2798"/>
        <p:guide pos="2740"/>
        <p:guide pos="2936"/>
        <p:guide pos="2837"/>
        <p:guide pos="692"/>
        <p:guide orient="horz" pos="713"/>
        <p:guide orient="horz" pos="15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09733135-8A2D-4F84-BD23-70454953A870}" type="datetimeFigureOut">
              <a:rPr lang="de-AT" smtClean="0"/>
              <a:t>20.11.2019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44538"/>
            <a:ext cx="25749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32" tIns="45716" rIns="91432" bIns="45716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C8246E3D-ED32-4CAE-AEAB-0698E69705EF}" type="slidenum">
              <a:rPr lang="de-AT" smtClean="0"/>
              <a:t>‹N°›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64279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l-GR" altLang="en-US" sz="1200" dirty="0" smtClean="0">
              <a:solidFill>
                <a:schemeClr val="tx1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246E3D-ED32-4CAE-AEAB-0698E69705EF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47589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7F5F-E211-453A-A4E3-39C0EEF4D1F6}" type="datetimeFigureOut">
              <a:rPr lang="de-AT" smtClean="0"/>
              <a:t>20.11.2019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41AC-15E1-495E-AE96-56492A8CB815}" type="slidenum">
              <a:rPr lang="de-AT" smtClean="0"/>
              <a:t>‹N°›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03581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7F5F-E211-453A-A4E3-39C0EEF4D1F6}" type="datetimeFigureOut">
              <a:rPr lang="de-AT" smtClean="0"/>
              <a:t>20.11.2019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41AC-15E1-495E-AE96-56492A8CB815}" type="slidenum">
              <a:rPr lang="de-AT" smtClean="0"/>
              <a:t>‹N°›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8072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7F5F-E211-453A-A4E3-39C0EEF4D1F6}" type="datetimeFigureOut">
              <a:rPr lang="de-AT" smtClean="0"/>
              <a:t>20.11.2019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41AC-15E1-495E-AE96-56492A8CB815}" type="slidenum">
              <a:rPr lang="de-AT" smtClean="0"/>
              <a:t>‹N°›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06387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7F5F-E211-453A-A4E3-39C0EEF4D1F6}" type="datetimeFigureOut">
              <a:rPr lang="de-AT" smtClean="0"/>
              <a:t>20.11.2019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41AC-15E1-495E-AE96-56492A8CB815}" type="slidenum">
              <a:rPr lang="de-AT" smtClean="0"/>
              <a:t>‹N°›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72901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7F5F-E211-453A-A4E3-39C0EEF4D1F6}" type="datetimeFigureOut">
              <a:rPr lang="de-AT" smtClean="0"/>
              <a:t>20.11.2019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41AC-15E1-495E-AE96-56492A8CB815}" type="slidenum">
              <a:rPr lang="de-AT" smtClean="0"/>
              <a:t>‹N°›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0152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7F5F-E211-453A-A4E3-39C0EEF4D1F6}" type="datetimeFigureOut">
              <a:rPr lang="de-AT" smtClean="0"/>
              <a:t>20.11.2019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41AC-15E1-495E-AE96-56492A8CB815}" type="slidenum">
              <a:rPr lang="de-AT" smtClean="0"/>
              <a:t>‹N°›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43692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7F5F-E211-453A-A4E3-39C0EEF4D1F6}" type="datetimeFigureOut">
              <a:rPr lang="de-AT" smtClean="0"/>
              <a:t>20.11.2019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41AC-15E1-495E-AE96-56492A8CB815}" type="slidenum">
              <a:rPr lang="de-AT" smtClean="0"/>
              <a:t>‹N°›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21305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7F5F-E211-453A-A4E3-39C0EEF4D1F6}" type="datetimeFigureOut">
              <a:rPr lang="de-AT" smtClean="0"/>
              <a:t>20.11.2019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41AC-15E1-495E-AE96-56492A8CB815}" type="slidenum">
              <a:rPr lang="de-AT" smtClean="0"/>
              <a:t>‹N°›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34314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7F5F-E211-453A-A4E3-39C0EEF4D1F6}" type="datetimeFigureOut">
              <a:rPr lang="de-AT" smtClean="0"/>
              <a:t>20.11.2019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41AC-15E1-495E-AE96-56492A8CB815}" type="slidenum">
              <a:rPr lang="de-AT" smtClean="0"/>
              <a:t>‹N°›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29794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7F5F-E211-453A-A4E3-39C0EEF4D1F6}" type="datetimeFigureOut">
              <a:rPr lang="de-AT" smtClean="0"/>
              <a:t>20.11.2019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41AC-15E1-495E-AE96-56492A8CB815}" type="slidenum">
              <a:rPr lang="de-AT" smtClean="0"/>
              <a:t>‹N°›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57987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7F5F-E211-453A-A4E3-39C0EEF4D1F6}" type="datetimeFigureOut">
              <a:rPr lang="de-AT" smtClean="0"/>
              <a:t>20.11.2019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41AC-15E1-495E-AE96-56492A8CB815}" type="slidenum">
              <a:rPr lang="de-AT" smtClean="0"/>
              <a:t>‹N°›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58430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47F5F-E211-453A-A4E3-39C0EEF4D1F6}" type="datetimeFigureOut">
              <a:rPr lang="de-AT" smtClean="0"/>
              <a:t>20.11.2019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541AC-15E1-495E-AE96-56492A8CB815}" type="slidenum">
              <a:rPr lang="de-AT" smtClean="0"/>
              <a:t>‹N°›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69021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tiff"/><Relationship Id="rId3" Type="http://schemas.openxmlformats.org/officeDocument/2006/relationships/image" Target="../media/image1.tiff"/><Relationship Id="rId7" Type="http://schemas.openxmlformats.org/officeDocument/2006/relationships/image" Target="../media/image5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tiff"/><Relationship Id="rId5" Type="http://schemas.openxmlformats.org/officeDocument/2006/relationships/image" Target="../media/image3.tiff"/><Relationship Id="rId10" Type="http://schemas.openxmlformats.org/officeDocument/2006/relationships/image" Target="../media/image8.tiff"/><Relationship Id="rId4" Type="http://schemas.openxmlformats.org/officeDocument/2006/relationships/image" Target="../media/image2.tiff"/><Relationship Id="rId9" Type="http://schemas.openxmlformats.org/officeDocument/2006/relationships/image" Target="../media/image7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/>
          <p:cNvGrpSpPr/>
          <p:nvPr/>
        </p:nvGrpSpPr>
        <p:grpSpPr>
          <a:xfrm>
            <a:off x="751377" y="698862"/>
            <a:ext cx="5727693" cy="3415938"/>
            <a:chOff x="751377" y="698862"/>
            <a:chExt cx="5727693" cy="3415938"/>
          </a:xfrm>
        </p:grpSpPr>
        <p:pic>
          <p:nvPicPr>
            <p:cNvPr id="3078" name="Picture 6" descr="Z:\Manuskripte\TV02_18 Histomonas infection trial\graphpad TV0218 adapted for paper\spleen CD4 IC Hl.tif"/>
            <p:cNvPicPr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82357" y="2499443"/>
              <a:ext cx="1197864" cy="11155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Grafik 10"/>
            <p:cNvPicPr>
              <a:picLocks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10270" y="2502341"/>
              <a:ext cx="1468800" cy="1112400"/>
            </a:xfrm>
            <a:prstGeom prst="rect">
              <a:avLst/>
            </a:prstGeom>
          </p:spPr>
        </p:pic>
        <p:pic>
          <p:nvPicPr>
            <p:cNvPr id="10" name="Grafik 9"/>
            <p:cNvPicPr>
              <a:picLocks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76830" y="1383159"/>
              <a:ext cx="1324800" cy="1112400"/>
            </a:xfrm>
            <a:prstGeom prst="rect">
              <a:avLst/>
            </a:prstGeom>
          </p:spPr>
        </p:pic>
        <p:pic>
          <p:nvPicPr>
            <p:cNvPr id="9" name="Grafik 8"/>
            <p:cNvPicPr>
              <a:picLocks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57785" y="2502351"/>
              <a:ext cx="1468800" cy="1112400"/>
            </a:xfrm>
            <a:prstGeom prst="rect">
              <a:avLst/>
            </a:prstGeom>
          </p:spPr>
        </p:pic>
        <p:pic>
          <p:nvPicPr>
            <p:cNvPr id="3" name="Grafik 2"/>
            <p:cNvPicPr>
              <a:picLocks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25133" y="1378554"/>
              <a:ext cx="1389600" cy="1112400"/>
            </a:xfrm>
            <a:prstGeom prst="rect">
              <a:avLst/>
            </a:prstGeom>
          </p:spPr>
        </p:pic>
        <p:sp>
          <p:nvSpPr>
            <p:cNvPr id="70" name="TextBox 207"/>
            <p:cNvSpPr txBox="1"/>
            <p:nvPr/>
          </p:nvSpPr>
          <p:spPr>
            <a:xfrm>
              <a:off x="2362200" y="1138200"/>
              <a:ext cx="1165511" cy="3096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 anchorCtr="0">
              <a:noAutofit/>
            </a:bodyPr>
            <a:lstStyle/>
            <a:p>
              <a:pPr marL="0" marR="0" indent="0" algn="ctr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de-AT" sz="7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Total </a:t>
              </a:r>
              <a:r>
                <a:rPr lang="de-AT" sz="700" b="1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H. meleagridis</a:t>
              </a:r>
              <a:r>
                <a:rPr lang="de-AT" sz="7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/ </a:t>
              </a:r>
              <a:br>
                <a:rPr lang="de-AT" sz="7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de-AT" sz="700" b="1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E. coli </a:t>
              </a:r>
              <a:r>
                <a:rPr lang="de-AT" sz="7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response</a:t>
              </a:r>
              <a:endParaRPr kumimoji="0" lang="en-US" sz="700" b="1" i="0" u="none" strike="noStrike" cap="none" spc="0" normalizeH="0" baseline="0" dirty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50" name="Textfeld 49"/>
            <p:cNvSpPr txBox="1"/>
            <p:nvPr/>
          </p:nvSpPr>
          <p:spPr>
            <a:xfrm>
              <a:off x="838200" y="698862"/>
              <a:ext cx="2743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sz="900" b="1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 </a:t>
              </a:r>
              <a:r>
                <a:rPr lang="de-AT" sz="900" b="1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×</a:t>
              </a:r>
              <a:r>
                <a:rPr lang="de-AT" sz="900" b="1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e-AT" sz="900" b="1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  <a:r>
                <a:rPr lang="de-AT" sz="900" b="1" baseline="300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r>
                <a:rPr lang="de-AT" sz="900" b="1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e-AT" sz="900" b="1" i="1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</a:t>
              </a:r>
              <a:r>
                <a:rPr lang="de-AT" sz="900" b="1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 </a:t>
              </a:r>
              <a:r>
                <a:rPr lang="de-AT" sz="900" b="1" i="1" dirty="0" err="1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meleagridis</a:t>
              </a:r>
              <a:r>
                <a:rPr lang="de-AT" sz="900" b="1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/</a:t>
              </a:r>
              <a:r>
                <a:rPr lang="de-AT" sz="900" b="1" dirty="0" err="1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mL</a:t>
              </a:r>
              <a:endParaRPr lang="de-AT" sz="9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de-AT" sz="900" b="1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9.4 </a:t>
              </a:r>
              <a:r>
                <a:rPr lang="de-AT" sz="9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×</a:t>
              </a:r>
              <a:r>
                <a:rPr lang="de-AT" sz="900" b="1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e-AT" sz="900" b="1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  <a:r>
                <a:rPr lang="de-AT" sz="900" b="1" baseline="300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  <a:r>
                <a:rPr lang="de-AT" sz="900" b="1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e-AT" sz="900" b="1" i="1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E. coli </a:t>
              </a:r>
              <a:r>
                <a:rPr lang="de-AT" sz="900" b="1" dirty="0" err="1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cfu</a:t>
              </a:r>
              <a:r>
                <a:rPr lang="de-AT" sz="900" b="1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/</a:t>
              </a:r>
              <a:r>
                <a:rPr lang="de-AT" sz="900" b="1" dirty="0" err="1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mL</a:t>
              </a:r>
              <a:r>
                <a:rPr lang="de-AT" sz="900" b="1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de-AT" sz="9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83" name="Group 82"/>
            <p:cNvGrpSpPr/>
            <p:nvPr/>
          </p:nvGrpSpPr>
          <p:grpSpPr>
            <a:xfrm>
              <a:off x="838200" y="957942"/>
              <a:ext cx="2747552" cy="152400"/>
              <a:chOff x="685800" y="3825465"/>
              <a:chExt cx="2808512" cy="152400"/>
            </a:xfrm>
          </p:grpSpPr>
          <p:cxnSp>
            <p:nvCxnSpPr>
              <p:cNvPr id="84" name="Straight Connector 83"/>
              <p:cNvCxnSpPr/>
              <p:nvPr/>
            </p:nvCxnSpPr>
            <p:spPr>
              <a:xfrm>
                <a:off x="685800" y="3893299"/>
                <a:ext cx="280720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>
                <a:off x="685800" y="3825465"/>
                <a:ext cx="0" cy="152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>
                <a:off x="3494312" y="3825465"/>
                <a:ext cx="0" cy="152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7" name="Group 86"/>
            <p:cNvGrpSpPr/>
            <p:nvPr/>
          </p:nvGrpSpPr>
          <p:grpSpPr>
            <a:xfrm>
              <a:off x="3812314" y="957942"/>
              <a:ext cx="2653798" cy="152400"/>
              <a:chOff x="685800" y="3825465"/>
              <a:chExt cx="2808512" cy="152400"/>
            </a:xfrm>
          </p:grpSpPr>
          <p:cxnSp>
            <p:nvCxnSpPr>
              <p:cNvPr id="88" name="Straight Connector 87"/>
              <p:cNvCxnSpPr/>
              <p:nvPr/>
            </p:nvCxnSpPr>
            <p:spPr>
              <a:xfrm>
                <a:off x="685800" y="3893299"/>
                <a:ext cx="280720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>
                <a:off x="685800" y="3825465"/>
                <a:ext cx="0" cy="152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>
                <a:off x="3494312" y="3825465"/>
                <a:ext cx="0" cy="152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5" name="Textfeld 49"/>
            <p:cNvSpPr txBox="1"/>
            <p:nvPr/>
          </p:nvSpPr>
          <p:spPr>
            <a:xfrm>
              <a:off x="3812314" y="698862"/>
              <a:ext cx="26537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sz="900" b="1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 </a:t>
              </a:r>
              <a:r>
                <a:rPr lang="de-AT" sz="9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×</a:t>
              </a:r>
              <a:r>
                <a:rPr lang="de-AT" sz="900" b="1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e-AT" sz="900" b="1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  <a:r>
                <a:rPr lang="de-AT" sz="900" b="1" baseline="30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r>
                <a:rPr lang="de-AT" sz="900" b="1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e-AT" sz="900" b="1" i="1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</a:t>
              </a:r>
              <a:r>
                <a:rPr lang="de-AT" sz="900" b="1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 </a:t>
              </a:r>
              <a:r>
                <a:rPr lang="de-AT" sz="900" b="1" i="1" dirty="0" err="1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meleagridis</a:t>
              </a:r>
              <a:r>
                <a:rPr lang="de-AT" sz="900" b="1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/</a:t>
              </a:r>
              <a:r>
                <a:rPr lang="de-AT" sz="900" b="1" dirty="0" err="1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mL</a:t>
              </a:r>
              <a:endParaRPr lang="de-AT" sz="9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de-AT" sz="900" b="1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9.4 </a:t>
              </a:r>
              <a:r>
                <a:rPr lang="de-AT" sz="9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×</a:t>
              </a:r>
              <a:r>
                <a:rPr lang="de-AT" sz="900" b="1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e-AT" sz="900" b="1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  <a:r>
                <a:rPr lang="de-AT" sz="900" b="1" baseline="30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r>
                <a:rPr lang="de-AT" sz="900" b="1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e-AT" sz="900" b="1" i="1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E. coli </a:t>
              </a:r>
              <a:r>
                <a:rPr lang="de-AT" sz="900" b="1" dirty="0" err="1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cfu</a:t>
              </a:r>
              <a:r>
                <a:rPr lang="de-AT" sz="900" b="1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/</a:t>
              </a:r>
              <a:r>
                <a:rPr lang="de-AT" sz="900" b="1" dirty="0" err="1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mL</a:t>
              </a:r>
              <a:r>
                <a:rPr lang="de-AT" sz="900" b="1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de-AT" sz="9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43" name="Group 42"/>
            <p:cNvGrpSpPr/>
            <p:nvPr/>
          </p:nvGrpSpPr>
          <p:grpSpPr>
            <a:xfrm>
              <a:off x="2528710" y="3930134"/>
              <a:ext cx="1952697" cy="184666"/>
              <a:chOff x="2771703" y="5604941"/>
              <a:chExt cx="1952697" cy="184666"/>
            </a:xfrm>
          </p:grpSpPr>
          <p:sp>
            <p:nvSpPr>
              <p:cNvPr id="44" name="TextBox 43"/>
              <p:cNvSpPr txBox="1"/>
              <p:nvPr/>
            </p:nvSpPr>
            <p:spPr>
              <a:xfrm>
                <a:off x="2771703" y="5604941"/>
                <a:ext cx="1952697" cy="184666"/>
              </a:xfrm>
              <a:prstGeom prst="rect">
                <a:avLst/>
              </a:prstGeom>
              <a:noFill/>
              <a:ln w="9525" cap="flat">
                <a:solidFill>
                  <a:schemeClr val="tx1"/>
                </a:solidFill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0" tIns="0" rIns="0" bIns="0" numCol="1" spcCol="38100" rtlCol="0" anchor="ctr">
                <a:spAutoFit/>
              </a:bodyPr>
              <a:lstStyle/>
              <a:p>
                <a:pPr marL="0" marR="0" indent="0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de-AT" sz="600" dirty="0" smtClean="0"/>
                  <a:t>                       </a:t>
                </a:r>
                <a:r>
                  <a:rPr lang="de-AT" sz="600" b="1" dirty="0" smtClean="0"/>
                  <a:t>2 </a:t>
                </a:r>
                <a:r>
                  <a:rPr lang="de-AT" sz="600" b="1" dirty="0" err="1" smtClean="0"/>
                  <a:t>weeks</a:t>
                </a:r>
                <a:r>
                  <a:rPr lang="de-AT" sz="600" b="1" dirty="0" smtClean="0"/>
                  <a:t> </a:t>
                </a:r>
                <a:r>
                  <a:rPr lang="de-AT" sz="600" b="1" dirty="0" err="1" smtClean="0"/>
                  <a:t>pi</a:t>
                </a:r>
                <a:r>
                  <a:rPr lang="de-AT" sz="600" b="1" dirty="0" smtClean="0"/>
                  <a:t>                                    </a:t>
                </a:r>
                <a:r>
                  <a:rPr lang="de-AT" sz="600" b="1" dirty="0" smtClean="0"/>
                  <a:t>5 </a:t>
                </a:r>
                <a:r>
                  <a:rPr lang="de-AT" sz="600" b="1" dirty="0" err="1" smtClean="0"/>
                  <a:t>weeks</a:t>
                </a:r>
                <a:r>
                  <a:rPr lang="de-AT" sz="600" b="1" dirty="0" smtClean="0"/>
                  <a:t> </a:t>
                </a:r>
                <a:r>
                  <a:rPr lang="de-AT" sz="600" b="1" dirty="0" err="1" smtClean="0"/>
                  <a:t>pi</a:t>
                </a:r>
                <a:endParaRPr lang="de-AT" sz="600" b="1" dirty="0" smtClean="0"/>
              </a:p>
              <a:p>
                <a:pPr hangingPunct="0"/>
                <a:r>
                  <a:rPr lang="de-AT" sz="600" dirty="0"/>
                  <a:t> </a:t>
                </a:r>
                <a:r>
                  <a:rPr lang="de-AT" sz="600" dirty="0" smtClean="0"/>
                  <a:t>                 Birds </a:t>
                </a:r>
                <a:r>
                  <a:rPr lang="de-AT" sz="600" dirty="0"/>
                  <a:t>1-3 and </a:t>
                </a:r>
                <a:r>
                  <a:rPr lang="de-AT" sz="600" dirty="0" smtClean="0"/>
                  <a:t>7-9                          Birds 4-6 </a:t>
                </a:r>
                <a:r>
                  <a:rPr lang="de-AT" sz="600" dirty="0"/>
                  <a:t>and </a:t>
                </a:r>
                <a:r>
                  <a:rPr lang="de-AT" sz="600" dirty="0" smtClean="0"/>
                  <a:t>10-12</a:t>
                </a:r>
                <a:endParaRPr lang="de-AT" sz="6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2836086" y="5679398"/>
                <a:ext cx="45720" cy="45720"/>
              </a:xfrm>
              <a:prstGeom prst="ellipse">
                <a:avLst/>
              </a:prstGeom>
              <a:solidFill>
                <a:schemeClr val="tx1"/>
              </a:solidFill>
              <a:ln w="25400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sp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+mn-lt"/>
                  <a:ea typeface="+mn-ea"/>
                  <a:cs typeface="+mn-cs"/>
                  <a:sym typeface="Arial"/>
                </a:endParaRPr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2912319" y="5679398"/>
                <a:ext cx="45720" cy="45720"/>
              </a:xfrm>
              <a:prstGeom prst="rect">
                <a:avLst/>
              </a:prstGeom>
              <a:solidFill>
                <a:schemeClr val="tx1"/>
              </a:solidFill>
              <a:ln w="25400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sp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+mn-lt"/>
                  <a:ea typeface="+mn-ea"/>
                  <a:cs typeface="+mn-cs"/>
                  <a:sym typeface="Arial"/>
                </a:endParaRPr>
              </a:p>
            </p:txBody>
          </p:sp>
          <p:sp>
            <p:nvSpPr>
              <p:cNvPr id="48" name="Isosceles Triangle 47"/>
              <p:cNvSpPr/>
              <p:nvPr/>
            </p:nvSpPr>
            <p:spPr>
              <a:xfrm>
                <a:off x="2983914" y="5679398"/>
                <a:ext cx="45720" cy="45720"/>
              </a:xfrm>
              <a:prstGeom prst="triangle">
                <a:avLst/>
              </a:prstGeom>
              <a:solidFill>
                <a:schemeClr val="tx1"/>
              </a:solidFill>
              <a:ln w="25400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sp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+mn-lt"/>
                  <a:ea typeface="+mn-ea"/>
                  <a:cs typeface="+mn-cs"/>
                  <a:sym typeface="Arial"/>
                </a:endParaRPr>
              </a:p>
            </p:txBody>
          </p:sp>
          <p:sp>
            <p:nvSpPr>
              <p:cNvPr id="51" name="Oval 50"/>
              <p:cNvSpPr/>
              <p:nvPr/>
            </p:nvSpPr>
            <p:spPr>
              <a:xfrm>
                <a:off x="3774805" y="5679398"/>
                <a:ext cx="45720" cy="45720"/>
              </a:xfrm>
              <a:prstGeom prst="ellipse">
                <a:avLst/>
              </a:prstGeom>
              <a:solidFill>
                <a:srgbClr val="FF0000"/>
              </a:solidFill>
              <a:ln w="25400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sp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+mn-lt"/>
                  <a:ea typeface="+mn-ea"/>
                  <a:cs typeface="+mn-cs"/>
                  <a:sym typeface="Arial"/>
                </a:endParaRPr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3845777" y="5679398"/>
                <a:ext cx="45720" cy="45720"/>
              </a:xfrm>
              <a:prstGeom prst="rect">
                <a:avLst/>
              </a:prstGeom>
              <a:solidFill>
                <a:srgbClr val="FF0000"/>
              </a:solidFill>
              <a:ln w="25400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sp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+mn-lt"/>
                  <a:ea typeface="+mn-ea"/>
                  <a:cs typeface="+mn-cs"/>
                  <a:sym typeface="Arial"/>
                </a:endParaRPr>
              </a:p>
            </p:txBody>
          </p:sp>
          <p:sp>
            <p:nvSpPr>
              <p:cNvPr id="54" name="Isosceles Triangle 53"/>
              <p:cNvSpPr/>
              <p:nvPr/>
            </p:nvSpPr>
            <p:spPr>
              <a:xfrm>
                <a:off x="3916680" y="5679398"/>
                <a:ext cx="45720" cy="45720"/>
              </a:xfrm>
              <a:prstGeom prst="triangle">
                <a:avLst/>
              </a:prstGeom>
              <a:solidFill>
                <a:srgbClr val="FF0000"/>
              </a:solidFill>
              <a:ln w="25400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sp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+mn-lt"/>
                  <a:ea typeface="+mn-ea"/>
                  <a:cs typeface="+mn-cs"/>
                  <a:sym typeface="Arial"/>
                </a:endParaRPr>
              </a:p>
            </p:txBody>
          </p:sp>
        </p:grpSp>
        <p:pic>
          <p:nvPicPr>
            <p:cNvPr id="3077" name="Picture 5" descr="Z:\Manuskripte\TV02_18 Histomonas infection trial\graphpad TV0218 adapted for paper\spleen CD4 CC Hl.tif"/>
            <p:cNvPicPr>
              <a:picLocks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82357" y="1377396"/>
              <a:ext cx="1197864" cy="11155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4" name="Picture 17" descr="Z:\Manuskripte\TV02_18 Histomonas infection trial\graphpad TV0218 adapted for paper\spleen CD4 IC Hh2.tif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50484" y="2499443"/>
              <a:ext cx="1198910" cy="11155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5" name="Picture 18" descr="Z:\Manuskripte\TV02_18 Histomonas infection trial\graphpad TV0218 adapted for paper\spleen CD4 CC Hh.tif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7504" y="1377396"/>
              <a:ext cx="1198910" cy="11155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9" name="TextBox 48"/>
            <p:cNvSpPr txBox="1">
              <a:spLocks noChangeAspect="1"/>
            </p:cNvSpPr>
            <p:nvPr/>
          </p:nvSpPr>
          <p:spPr>
            <a:xfrm>
              <a:off x="1105596" y="2457026"/>
              <a:ext cx="988675" cy="26160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noAutofit/>
            </a:bodyPr>
            <a:lstStyle/>
            <a:p>
              <a:pPr marL="0" marR="0" indent="0" algn="ctr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de-AT" sz="9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Infected</a:t>
              </a:r>
              <a:endParaRPr kumimoji="0" lang="en-US" sz="900" b="1" i="0" u="none" strike="noStrike" cap="none" spc="0" normalizeH="0" baseline="0" dirty="0">
                <a:ln>
                  <a:noFill/>
                </a:ln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2470655" y="3615735"/>
              <a:ext cx="488127" cy="20005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indent="0" algn="ctr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de-AT" sz="7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Control</a:t>
              </a:r>
              <a:endParaRPr kumimoji="0" lang="en-US" sz="700" b="0" i="0" u="none" strike="noStrike" cap="none" spc="0" normalizeH="0" baseline="0" dirty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2960758" y="3615735"/>
              <a:ext cx="531310" cy="20005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indent="0" algn="ctr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de-AT" sz="7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Infected</a:t>
              </a:r>
              <a:endParaRPr kumimoji="0" lang="en-US" sz="700" b="0" i="0" u="none" strike="noStrike" cap="none" spc="0" normalizeH="0" baseline="0" dirty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106128" y="1179497"/>
              <a:ext cx="988143" cy="2308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indent="0" algn="ctr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de-AT" sz="9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Control</a:t>
              </a:r>
              <a:endParaRPr kumimoji="0" lang="en-US" sz="900" b="1" i="0" u="none" strike="noStrike" cap="none" spc="0" normalizeH="0" baseline="0" dirty="0">
                <a:ln>
                  <a:noFill/>
                </a:ln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98" name="Text Box 44"/>
            <p:cNvSpPr txBox="1">
              <a:spLocks noChangeArrowheads="1"/>
            </p:cNvSpPr>
            <p:nvPr/>
          </p:nvSpPr>
          <p:spPr bwMode="auto">
            <a:xfrm rot="16200000">
              <a:off x="-104917" y="2376234"/>
              <a:ext cx="1912643" cy="2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A0003C"/>
                </a:buClr>
                <a:buSzPct val="100000"/>
                <a:buFont typeface="Wingdings" pitchFamily="2" charset="2"/>
                <a:buChar char="n"/>
                <a:defRPr sz="2800">
                  <a:solidFill>
                    <a:srgbClr val="333333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n"/>
                <a:defRPr sz="2000">
                  <a:solidFill>
                    <a:srgbClr val="333333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919BA0"/>
                </a:buClr>
                <a:buSzPct val="80000"/>
                <a:buFont typeface="Wingdings" pitchFamily="2" charset="2"/>
                <a:buChar char="o"/>
                <a:defRPr>
                  <a:solidFill>
                    <a:srgbClr val="333333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9B1235"/>
                </a:buClr>
                <a:buSzPct val="80000"/>
                <a:buFont typeface="Wingdings" pitchFamily="2" charset="2"/>
                <a:buChar char="o"/>
                <a:defRPr sz="1600">
                  <a:solidFill>
                    <a:srgbClr val="333333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SzPct val="80000"/>
                <a:buFont typeface="Wingdings" pitchFamily="2" charset="2"/>
                <a:buChar char="o"/>
                <a:defRPr sz="1400">
                  <a:solidFill>
                    <a:srgbClr val="333333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80000"/>
                <a:buFont typeface="Wingdings" pitchFamily="2" charset="2"/>
                <a:buChar char="o"/>
                <a:defRPr sz="1400">
                  <a:solidFill>
                    <a:srgbClr val="333333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80000"/>
                <a:buFont typeface="Wingdings" pitchFamily="2" charset="2"/>
                <a:buChar char="o"/>
                <a:defRPr sz="1400">
                  <a:solidFill>
                    <a:srgbClr val="333333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80000"/>
                <a:buFont typeface="Wingdings" pitchFamily="2" charset="2"/>
                <a:buChar char="o"/>
                <a:defRPr sz="1400">
                  <a:solidFill>
                    <a:srgbClr val="333333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80000"/>
                <a:buFont typeface="Wingdings" pitchFamily="2" charset="2"/>
                <a:buChar char="o"/>
                <a:defRPr sz="1400">
                  <a:solidFill>
                    <a:srgbClr val="333333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de-DE" altLang="en-US" sz="700" b="1" dirty="0">
                  <a:solidFill>
                    <a:srgbClr val="000000"/>
                  </a:solidFill>
                </a:rPr>
                <a:t>% </a:t>
              </a:r>
              <a:r>
                <a:rPr lang="de-DE" altLang="en-US" sz="700" b="1" dirty="0" smtClean="0">
                  <a:solidFill>
                    <a:srgbClr val="000000"/>
                  </a:solidFill>
                </a:rPr>
                <a:t>IFN-</a:t>
              </a:r>
              <a:r>
                <a:rPr lang="el-GR" altLang="en-US" sz="700" b="1" dirty="0" smtClean="0">
                  <a:solidFill>
                    <a:srgbClr val="000000"/>
                  </a:solidFill>
                  <a:latin typeface="Arial"/>
                  <a:cs typeface="Arial"/>
                </a:rPr>
                <a:t>γ</a:t>
              </a:r>
              <a:r>
                <a:rPr lang="de-DE" altLang="en-US" sz="700" b="1" baseline="30000" dirty="0" smtClean="0">
                  <a:solidFill>
                    <a:srgbClr val="000000"/>
                  </a:solidFill>
                </a:rPr>
                <a:t>+</a:t>
              </a:r>
              <a:r>
                <a:rPr lang="de-DE" altLang="en-US" sz="700" b="1" dirty="0" smtClean="0">
                  <a:solidFill>
                    <a:srgbClr val="000000"/>
                  </a:solidFill>
                </a:rPr>
                <a:t> within CD4</a:t>
              </a:r>
              <a:r>
                <a:rPr lang="de-AT" altLang="en-US" sz="700" b="1" baseline="30000" dirty="0">
                  <a:solidFill>
                    <a:srgbClr val="000000"/>
                  </a:solidFill>
                </a:rPr>
                <a:t>+</a:t>
              </a:r>
              <a:endParaRPr lang="el-GR" altLang="en-US" sz="700" b="1" baseline="30000" dirty="0">
                <a:solidFill>
                  <a:srgbClr val="000000"/>
                </a:solidFill>
              </a:endParaRP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1452859" y="3564935"/>
              <a:ext cx="714292" cy="30777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indent="0" algn="ctr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de-AT" sz="70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H. </a:t>
              </a:r>
              <a:br>
                <a:rPr lang="de-AT" sz="700" i="1" dirty="0" smtClean="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de-AT" sz="70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meleagridis</a:t>
              </a:r>
              <a:endParaRPr kumimoji="0" lang="en-US" sz="700" b="0" i="1" u="none" strike="noStrike" cap="none" spc="0" normalizeH="0" baseline="0" dirty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1148610" y="3615735"/>
              <a:ext cx="475430" cy="20005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indent="0" algn="ctr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de-AT" sz="70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E. coli</a:t>
              </a:r>
              <a:endParaRPr kumimoji="0" lang="en-US" sz="700" b="0" i="1" u="none" strike="noStrike" cap="none" spc="0" normalizeH="0" baseline="0" dirty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5325612" y="3615735"/>
              <a:ext cx="488127" cy="20005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indent="0" algn="ctr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de-AT" sz="7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Control</a:t>
              </a:r>
              <a:endParaRPr kumimoji="0" lang="en-US" sz="700" b="0" i="0" u="none" strike="noStrike" cap="none" spc="0" normalizeH="0" baseline="0" dirty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5814052" y="3615735"/>
              <a:ext cx="531310" cy="20005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indent="0" algn="ctr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de-AT" sz="7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Infected</a:t>
              </a:r>
              <a:endParaRPr kumimoji="0" lang="en-US" sz="700" b="0" i="0" u="none" strike="noStrike" cap="none" spc="0" normalizeH="0" baseline="0" dirty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4382774" y="3564935"/>
              <a:ext cx="714292" cy="30777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indent="0" algn="ctr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de-AT" sz="70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H. </a:t>
              </a:r>
              <a:br>
                <a:rPr lang="de-AT" sz="700" i="1" dirty="0" smtClean="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de-AT" sz="70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meleagridis</a:t>
              </a:r>
              <a:endParaRPr kumimoji="0" lang="en-US" sz="700" b="0" i="1" u="none" strike="noStrike" cap="none" spc="0" normalizeH="0" baseline="0" dirty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4081330" y="3615735"/>
              <a:ext cx="475430" cy="20005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indent="0" algn="ctr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de-AT" sz="70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E. coli</a:t>
              </a:r>
              <a:endParaRPr kumimoji="0" lang="en-US" sz="700" b="0" i="1" u="none" strike="noStrike" cap="none" spc="0" normalizeH="0" baseline="0" dirty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2382551" y="2457026"/>
              <a:ext cx="1191260" cy="20005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indent="0" algn="ctr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de-AT" sz="700" b="1" i="1" dirty="0" smtClean="0"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E. coli </a:t>
              </a:r>
              <a:r>
                <a:rPr lang="de-AT" sz="700" b="1" dirty="0" smtClean="0"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corrected</a:t>
              </a:r>
              <a:endParaRPr kumimoji="0" lang="en-US" sz="700" b="1" i="0" u="none" strike="noStrike" cap="none" spc="0" normalizeH="0" baseline="0" dirty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5236026" y="2457026"/>
              <a:ext cx="1109336" cy="20005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indent="0" algn="ctr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de-AT" sz="700" b="1" i="1" dirty="0" smtClean="0"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E. coli </a:t>
              </a:r>
              <a:r>
                <a:rPr lang="de-AT" sz="700" b="1" dirty="0" smtClean="0"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corrected</a:t>
              </a:r>
              <a:endParaRPr kumimoji="0" lang="en-US" sz="700" b="1" i="0" u="none" strike="noStrike" cap="none" spc="0" normalizeH="0" baseline="0" dirty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grpSp>
          <p:nvGrpSpPr>
            <p:cNvPr id="42" name="Gruppieren 41"/>
            <p:cNvGrpSpPr/>
            <p:nvPr/>
          </p:nvGrpSpPr>
          <p:grpSpPr>
            <a:xfrm>
              <a:off x="2708814" y="2577317"/>
              <a:ext cx="502417" cy="246221"/>
              <a:chOff x="5643563" y="4343400"/>
              <a:chExt cx="427038" cy="246221"/>
            </a:xfrm>
          </p:grpSpPr>
          <p:sp>
            <p:nvSpPr>
              <p:cNvPr id="52" name="Textfeld 51"/>
              <p:cNvSpPr txBox="1"/>
              <p:nvPr/>
            </p:nvSpPr>
            <p:spPr>
              <a:xfrm>
                <a:off x="5643563" y="4343400"/>
                <a:ext cx="427038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1000" dirty="0" smtClean="0"/>
                  <a:t>**</a:t>
                </a:r>
                <a:endParaRPr lang="en-US" sz="1000" dirty="0"/>
              </a:p>
            </p:txBody>
          </p:sp>
          <p:cxnSp>
            <p:nvCxnSpPr>
              <p:cNvPr id="58" name="Gerader Verbinder 57"/>
              <p:cNvCxnSpPr/>
              <p:nvPr/>
            </p:nvCxnSpPr>
            <p:spPr>
              <a:xfrm>
                <a:off x="5643563" y="4495800"/>
                <a:ext cx="427037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4" name="Gruppieren 63"/>
            <p:cNvGrpSpPr/>
            <p:nvPr/>
          </p:nvGrpSpPr>
          <p:grpSpPr>
            <a:xfrm>
              <a:off x="1386673" y="2577317"/>
              <a:ext cx="431514" cy="246221"/>
              <a:chOff x="5674271" y="4343400"/>
              <a:chExt cx="366761" cy="246221"/>
            </a:xfrm>
          </p:grpSpPr>
          <p:sp>
            <p:nvSpPr>
              <p:cNvPr id="65" name="Textfeld 64"/>
              <p:cNvSpPr txBox="1"/>
              <p:nvPr/>
            </p:nvSpPr>
            <p:spPr>
              <a:xfrm>
                <a:off x="5686190" y="4343400"/>
                <a:ext cx="354842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1000" dirty="0" smtClean="0"/>
                  <a:t>*</a:t>
                </a:r>
                <a:endParaRPr lang="en-US" sz="1000" dirty="0"/>
              </a:p>
            </p:txBody>
          </p:sp>
          <p:cxnSp>
            <p:nvCxnSpPr>
              <p:cNvPr id="66" name="Gerader Verbinder 65"/>
              <p:cNvCxnSpPr/>
              <p:nvPr/>
            </p:nvCxnSpPr>
            <p:spPr>
              <a:xfrm>
                <a:off x="5674271" y="4495800"/>
                <a:ext cx="360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9" name="TextBox 48"/>
            <p:cNvSpPr txBox="1">
              <a:spLocks noChangeAspect="1"/>
            </p:cNvSpPr>
            <p:nvPr/>
          </p:nvSpPr>
          <p:spPr>
            <a:xfrm>
              <a:off x="4040770" y="2457026"/>
              <a:ext cx="988675" cy="26160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noAutofit/>
            </a:bodyPr>
            <a:lstStyle/>
            <a:p>
              <a:pPr marL="0" marR="0" indent="0" algn="ctr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de-AT" sz="9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Infected</a:t>
              </a:r>
              <a:endParaRPr kumimoji="0" lang="en-US" sz="900" b="1" i="0" u="none" strike="noStrike" cap="none" spc="0" normalizeH="0" baseline="0" dirty="0">
                <a:ln>
                  <a:noFill/>
                </a:ln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60" name="TextBox 46"/>
            <p:cNvSpPr txBox="1"/>
            <p:nvPr/>
          </p:nvSpPr>
          <p:spPr>
            <a:xfrm>
              <a:off x="4041302" y="1179497"/>
              <a:ext cx="988143" cy="2308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indent="0" algn="ctr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de-AT" sz="9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Control</a:t>
              </a:r>
              <a:endParaRPr kumimoji="0" lang="en-US" sz="900" b="1" i="0" u="none" strike="noStrike" cap="none" spc="0" normalizeH="0" baseline="0" dirty="0">
                <a:ln>
                  <a:noFill/>
                </a:ln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grpSp>
          <p:nvGrpSpPr>
            <p:cNvPr id="67" name="Gruppieren 66"/>
            <p:cNvGrpSpPr/>
            <p:nvPr/>
          </p:nvGrpSpPr>
          <p:grpSpPr>
            <a:xfrm>
              <a:off x="2708814" y="1398375"/>
              <a:ext cx="502417" cy="246221"/>
              <a:chOff x="5643563" y="4343400"/>
              <a:chExt cx="427038" cy="246221"/>
            </a:xfrm>
          </p:grpSpPr>
          <p:sp>
            <p:nvSpPr>
              <p:cNvPr id="68" name="Textfeld 67"/>
              <p:cNvSpPr txBox="1"/>
              <p:nvPr/>
            </p:nvSpPr>
            <p:spPr>
              <a:xfrm>
                <a:off x="5643563" y="4343400"/>
                <a:ext cx="427038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1000" dirty="0" smtClean="0"/>
                  <a:t>**</a:t>
                </a:r>
                <a:endParaRPr lang="en-US" sz="1000" dirty="0"/>
              </a:p>
            </p:txBody>
          </p:sp>
          <p:cxnSp>
            <p:nvCxnSpPr>
              <p:cNvPr id="69" name="Gerader Verbinder 68"/>
              <p:cNvCxnSpPr/>
              <p:nvPr/>
            </p:nvCxnSpPr>
            <p:spPr>
              <a:xfrm>
                <a:off x="5643563" y="4495800"/>
                <a:ext cx="427037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1" name="TextBox 207"/>
            <p:cNvSpPr txBox="1"/>
            <p:nvPr/>
          </p:nvSpPr>
          <p:spPr>
            <a:xfrm>
              <a:off x="5241362" y="1138200"/>
              <a:ext cx="1077595" cy="3096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 anchorCtr="0">
              <a:noAutofit/>
            </a:bodyPr>
            <a:lstStyle/>
            <a:p>
              <a:pPr marL="0" marR="0" indent="0" algn="ctr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de-AT" sz="7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Total </a:t>
              </a:r>
              <a:r>
                <a:rPr lang="de-AT" sz="700" b="1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H. meleagridis</a:t>
              </a:r>
              <a:r>
                <a:rPr lang="de-AT" sz="7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/ </a:t>
              </a:r>
              <a:br>
                <a:rPr lang="de-AT" sz="7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de-AT" sz="700" b="1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E. coli </a:t>
              </a:r>
              <a:r>
                <a:rPr lang="de-AT" sz="7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response</a:t>
              </a:r>
              <a:endParaRPr kumimoji="0" lang="en-US" sz="700" b="1" i="0" u="none" strike="noStrike" cap="none" spc="0" normalizeH="0" baseline="0" dirty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71" name="Textfeld 70"/>
            <p:cNvSpPr txBox="1"/>
            <p:nvPr/>
          </p:nvSpPr>
          <p:spPr>
            <a:xfrm>
              <a:off x="5574200" y="1402390"/>
              <a:ext cx="50241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000" dirty="0" smtClean="0"/>
                <a:t>**</a:t>
              </a:r>
              <a:endParaRPr lang="en-US" sz="1000" dirty="0"/>
            </a:p>
          </p:txBody>
        </p:sp>
        <p:cxnSp>
          <p:nvCxnSpPr>
            <p:cNvPr id="72" name="Gerader Verbinder 71"/>
            <p:cNvCxnSpPr/>
            <p:nvPr/>
          </p:nvCxnSpPr>
          <p:spPr>
            <a:xfrm>
              <a:off x="5564674" y="1554790"/>
              <a:ext cx="50241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0444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90</Words>
  <Application>Microsoft Office PowerPoint</Application>
  <PresentationFormat>Format A4 (210 x 297 mm)</PresentationFormat>
  <Paragraphs>28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Larissa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Julia Lagler</dc:creator>
  <cp:lastModifiedBy>ecoulamy</cp:lastModifiedBy>
  <cp:revision>657</cp:revision>
  <cp:lastPrinted>2019-10-11T12:39:58Z</cp:lastPrinted>
  <dcterms:created xsi:type="dcterms:W3CDTF">2015-07-13T10:00:40Z</dcterms:created>
  <dcterms:modified xsi:type="dcterms:W3CDTF">2019-11-20T14:24:52Z</dcterms:modified>
</cp:coreProperties>
</file>