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URNET.NL\Homes\kampe029\My%20Documents\AiO%20PhD%20SSB\Results\Anaerobic%20recombinants%20project\27_28okt2016%20microelectrode%20measurement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6938678444921"/>
          <c:y val="5.0333584851768851E-2"/>
          <c:w val="0.62109379116461771"/>
          <c:h val="0.82489651577586731"/>
        </c:manualLayout>
      </c:layout>
      <c:scatterChart>
        <c:scatterStyle val="lineMarker"/>
        <c:varyColors val="0"/>
        <c:ser>
          <c:idx val="18"/>
          <c:order val="0"/>
          <c:tx>
            <c:v>LB Agarose 1 g/l</c:v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pPr>
              <a:solidFill>
                <a:schemeClr val="accent1">
                  <a:lumMod val="80000"/>
                </a:schemeClr>
              </a:solidFill>
              <a:ln w="6350" cap="flat" cmpd="sng" algn="ctr">
                <a:solidFill>
                  <a:schemeClr val="accent1">
                    <a:lumMod val="8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Sheet1!$A$29:$A$49</c:f>
              <c:numCache>
                <c:formatCode>Standaard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Sheet1!$T$29:$T$49</c:f>
              <c:numCache>
                <c:formatCode>Standaard</c:formatCode>
                <c:ptCount val="21"/>
                <c:pt idx="0">
                  <c:v>6.585</c:v>
                </c:pt>
                <c:pt idx="1">
                  <c:v>4.8650000000000002</c:v>
                </c:pt>
                <c:pt idx="2">
                  <c:v>3.4950000000000001</c:v>
                </c:pt>
                <c:pt idx="3">
                  <c:v>2.415</c:v>
                </c:pt>
                <c:pt idx="4">
                  <c:v>1.7549999999999999</c:v>
                </c:pt>
                <c:pt idx="5">
                  <c:v>1.2549999999999999</c:v>
                </c:pt>
                <c:pt idx="6">
                  <c:v>0.9</c:v>
                </c:pt>
                <c:pt idx="7">
                  <c:v>0.61499999999999999</c:v>
                </c:pt>
                <c:pt idx="8">
                  <c:v>0.4</c:v>
                </c:pt>
                <c:pt idx="9">
                  <c:v>0.29499999999999998</c:v>
                </c:pt>
                <c:pt idx="10">
                  <c:v>0.22500000000000001</c:v>
                </c:pt>
                <c:pt idx="11">
                  <c:v>0.17</c:v>
                </c:pt>
                <c:pt idx="12">
                  <c:v>0.15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683-4F8D-8853-EA58ED95F01E}"/>
            </c:ext>
          </c:extLst>
        </c:ser>
        <c:ser>
          <c:idx val="19"/>
          <c:order val="1"/>
          <c:tx>
            <c:v>LB Agarose 2 g/l</c:v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pPr>
              <a:solidFill>
                <a:schemeClr val="accent2">
                  <a:lumMod val="80000"/>
                </a:schemeClr>
              </a:solidFill>
              <a:ln w="6350" cap="flat" cmpd="sng" algn="ctr">
                <a:solidFill>
                  <a:schemeClr val="accent2">
                    <a:lumMod val="8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Sheet1!$A$29:$A$49</c:f>
              <c:numCache>
                <c:formatCode>Standaard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Sheet1!$U$29:$U$49</c:f>
              <c:numCache>
                <c:formatCode>Standaard</c:formatCode>
                <c:ptCount val="21"/>
                <c:pt idx="0">
                  <c:v>7.0049999999999999</c:v>
                </c:pt>
                <c:pt idx="1">
                  <c:v>4.9000000000000004</c:v>
                </c:pt>
                <c:pt idx="2">
                  <c:v>3.45</c:v>
                </c:pt>
                <c:pt idx="3">
                  <c:v>2.5049999999999999</c:v>
                </c:pt>
                <c:pt idx="4">
                  <c:v>1.6949999999999998</c:v>
                </c:pt>
                <c:pt idx="5">
                  <c:v>1.1749999999999998</c:v>
                </c:pt>
                <c:pt idx="6">
                  <c:v>0.84</c:v>
                </c:pt>
                <c:pt idx="7">
                  <c:v>0.54500000000000004</c:v>
                </c:pt>
                <c:pt idx="8">
                  <c:v>0.34499999999999997</c:v>
                </c:pt>
                <c:pt idx="9">
                  <c:v>0.23</c:v>
                </c:pt>
                <c:pt idx="10">
                  <c:v>0.14500000000000002</c:v>
                </c:pt>
                <c:pt idx="11">
                  <c:v>0.10500000000000001</c:v>
                </c:pt>
                <c:pt idx="12">
                  <c:v>9.5000000000000001E-2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683-4F8D-8853-EA58ED95F01E}"/>
            </c:ext>
          </c:extLst>
        </c:ser>
        <c:ser>
          <c:idx val="20"/>
          <c:order val="2"/>
          <c:tx>
            <c:v>LB Agarose 3 g/l</c:v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pPr>
              <a:solidFill>
                <a:schemeClr val="accent3">
                  <a:lumMod val="80000"/>
                </a:schemeClr>
              </a:solidFill>
              <a:ln w="6350" cap="flat" cmpd="sng" algn="ctr">
                <a:solidFill>
                  <a:schemeClr val="accent3">
                    <a:lumMod val="8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Sheet1!$A$29:$A$49</c:f>
              <c:numCache>
                <c:formatCode>Standaard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Sheet1!$V$29:$V$49</c:f>
              <c:numCache>
                <c:formatCode>Standaard</c:formatCode>
                <c:ptCount val="21"/>
                <c:pt idx="0">
                  <c:v>7.8049999999999997</c:v>
                </c:pt>
                <c:pt idx="1">
                  <c:v>5.6300000000000008</c:v>
                </c:pt>
                <c:pt idx="2">
                  <c:v>4.1150000000000002</c:v>
                </c:pt>
                <c:pt idx="3">
                  <c:v>2.98</c:v>
                </c:pt>
                <c:pt idx="4">
                  <c:v>2.0750000000000002</c:v>
                </c:pt>
                <c:pt idx="5">
                  <c:v>1.415</c:v>
                </c:pt>
                <c:pt idx="6">
                  <c:v>0.98</c:v>
                </c:pt>
                <c:pt idx="7">
                  <c:v>0.65500000000000003</c:v>
                </c:pt>
                <c:pt idx="8">
                  <c:v>0.41000000000000003</c:v>
                </c:pt>
                <c:pt idx="9">
                  <c:v>0.26500000000000001</c:v>
                </c:pt>
                <c:pt idx="10">
                  <c:v>0.185</c:v>
                </c:pt>
                <c:pt idx="11">
                  <c:v>0.12</c:v>
                </c:pt>
                <c:pt idx="12">
                  <c:v>0.09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683-4F8D-8853-EA58ED95F01E}"/>
            </c:ext>
          </c:extLst>
        </c:ser>
        <c:ser>
          <c:idx val="21"/>
          <c:order val="3"/>
          <c:tx>
            <c:v>LB Agarose 4 g/l</c:v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pPr>
              <a:noFill/>
              <a:ln w="6350" cap="flat" cmpd="sng" algn="ctr">
                <a:solidFill>
                  <a:schemeClr val="accent4">
                    <a:lumMod val="8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Sheet1!$A$29:$A$49</c:f>
              <c:numCache>
                <c:formatCode>Standaard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Sheet1!$W$29:$W$49</c:f>
              <c:numCache>
                <c:formatCode>Standaard</c:formatCode>
                <c:ptCount val="21"/>
                <c:pt idx="0">
                  <c:v>7.3</c:v>
                </c:pt>
                <c:pt idx="1">
                  <c:v>5.375</c:v>
                </c:pt>
                <c:pt idx="2">
                  <c:v>3.6900000000000004</c:v>
                </c:pt>
                <c:pt idx="3">
                  <c:v>2.4950000000000001</c:v>
                </c:pt>
                <c:pt idx="4">
                  <c:v>1.645</c:v>
                </c:pt>
                <c:pt idx="5">
                  <c:v>1.0900000000000001</c:v>
                </c:pt>
                <c:pt idx="6">
                  <c:v>0.71</c:v>
                </c:pt>
                <c:pt idx="7">
                  <c:v>0.42</c:v>
                </c:pt>
                <c:pt idx="8">
                  <c:v>0.245</c:v>
                </c:pt>
                <c:pt idx="9">
                  <c:v>0.14500000000000002</c:v>
                </c:pt>
                <c:pt idx="10">
                  <c:v>8.4999999999999992E-2</c:v>
                </c:pt>
                <c:pt idx="11">
                  <c:v>6.5000000000000002E-2</c:v>
                </c:pt>
                <c:pt idx="12">
                  <c:v>5.5E-2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683-4F8D-8853-EA58ED95F01E}"/>
            </c:ext>
          </c:extLst>
        </c:ser>
        <c:ser>
          <c:idx val="22"/>
          <c:order val="4"/>
          <c:tx>
            <c:v>LB Agarose 5 g/l</c:v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pPr>
              <a:noFill/>
              <a:ln w="6350" cap="flat" cmpd="sng" algn="ctr">
                <a:solidFill>
                  <a:schemeClr val="accent5">
                    <a:lumMod val="8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Sheet1!$A$29:$A$49</c:f>
              <c:numCache>
                <c:formatCode>Standaard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Sheet1!$X$29:$X$49</c:f>
              <c:numCache>
                <c:formatCode>Standaard</c:formatCode>
                <c:ptCount val="21"/>
                <c:pt idx="0">
                  <c:v>6.9399999999999995</c:v>
                </c:pt>
                <c:pt idx="1">
                  <c:v>6.5500000000000007</c:v>
                </c:pt>
                <c:pt idx="2">
                  <c:v>5.5949999999999998</c:v>
                </c:pt>
                <c:pt idx="3">
                  <c:v>4.1150000000000002</c:v>
                </c:pt>
                <c:pt idx="4">
                  <c:v>2.9850000000000003</c:v>
                </c:pt>
                <c:pt idx="5">
                  <c:v>2.3499999999999996</c:v>
                </c:pt>
                <c:pt idx="6">
                  <c:v>1.9</c:v>
                </c:pt>
                <c:pt idx="7">
                  <c:v>1.43</c:v>
                </c:pt>
                <c:pt idx="8">
                  <c:v>1.0649999999999999</c:v>
                </c:pt>
                <c:pt idx="9">
                  <c:v>0.69</c:v>
                </c:pt>
                <c:pt idx="10">
                  <c:v>0.505</c:v>
                </c:pt>
                <c:pt idx="11">
                  <c:v>0.41000000000000003</c:v>
                </c:pt>
                <c:pt idx="12">
                  <c:v>0.26500000000000001</c:v>
                </c:pt>
                <c:pt idx="13">
                  <c:v>0.16999999999999998</c:v>
                </c:pt>
                <c:pt idx="14">
                  <c:v>0.12</c:v>
                </c:pt>
                <c:pt idx="15">
                  <c:v>8.4999999999999992E-2</c:v>
                </c:pt>
                <c:pt idx="16">
                  <c:v>5.5E-2</c:v>
                </c:pt>
                <c:pt idx="17">
                  <c:v>0.04</c:v>
                </c:pt>
                <c:pt idx="18">
                  <c:v>1.4999999999999999E-2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683-4F8D-8853-EA58ED95F01E}"/>
            </c:ext>
          </c:extLst>
        </c:ser>
        <c:ser>
          <c:idx val="23"/>
          <c:order val="5"/>
          <c:tx>
            <c:v>LB Agarose 6 g/l</c:v>
          </c:tx>
          <c:spPr>
            <a:ln w="28575" cap="rnd" cmpd="sng" algn="ctr">
              <a:noFill/>
              <a:prstDash val="solid"/>
              <a:round/>
            </a:ln>
            <a:effectLst/>
          </c:spPr>
          <c:marker>
            <c:spPr>
              <a:solidFill>
                <a:schemeClr val="accent6">
                  <a:lumMod val="80000"/>
                </a:schemeClr>
              </a:solidFill>
              <a:ln w="6350" cap="flat" cmpd="sng" algn="ctr">
                <a:solidFill>
                  <a:schemeClr val="accent6">
                    <a:lumMod val="80000"/>
                  </a:schemeClr>
                </a:solidFill>
                <a:prstDash val="solid"/>
                <a:round/>
              </a:ln>
              <a:effectLst/>
            </c:spPr>
          </c:marker>
          <c:xVal>
            <c:numRef>
              <c:f>Sheet1!$A$29:$A$49</c:f>
              <c:numCache>
                <c:formatCode>Standaard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Sheet1!$Y$29:$Y$49</c:f>
              <c:numCache>
                <c:formatCode>Standaard</c:formatCode>
                <c:ptCount val="21"/>
                <c:pt idx="0">
                  <c:v>5.9850000000000003</c:v>
                </c:pt>
                <c:pt idx="1">
                  <c:v>4.2</c:v>
                </c:pt>
                <c:pt idx="2">
                  <c:v>2.6749999999999998</c:v>
                </c:pt>
                <c:pt idx="3">
                  <c:v>1.6949999999999998</c:v>
                </c:pt>
                <c:pt idx="4">
                  <c:v>1.0550000000000002</c:v>
                </c:pt>
                <c:pt idx="5">
                  <c:v>0.61499999999999999</c:v>
                </c:pt>
                <c:pt idx="6">
                  <c:v>0.34499999999999997</c:v>
                </c:pt>
                <c:pt idx="7">
                  <c:v>0.19500000000000001</c:v>
                </c:pt>
                <c:pt idx="8">
                  <c:v>0.09</c:v>
                </c:pt>
                <c:pt idx="9">
                  <c:v>4.4999999999999998E-2</c:v>
                </c:pt>
                <c:pt idx="10">
                  <c:v>3.5000000000000003E-2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683-4F8D-8853-EA58ED95F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993472"/>
        <c:axId val="97995008"/>
      </c:scatterChart>
      <c:valAx>
        <c:axId val="97993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Depth (mm)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Standaard" sourceLinked="1"/>
        <c:majorTickMark val="out"/>
        <c:minorTickMark val="out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95008"/>
        <c:crosses val="autoZero"/>
        <c:crossBetween val="midCat"/>
      </c:valAx>
      <c:valAx>
        <c:axId val="9799500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Dissolved oxygen (mg/l)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Standaard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93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330316700530191"/>
          <c:y val="0.18457068263497298"/>
          <c:w val="0.18904946951890142"/>
          <c:h val="0.498934460746045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0.3938</cdr:x>
      <cdr:y>0.06538</cdr:y>
    </cdr:from>
    <cdr:to>
      <cdr:x>0.39773</cdr:x>
      <cdr:y>0.87691</cdr:y>
    </cdr:to>
    <cdr:cxnSp macro="">
      <cdr:nvCxnSpPr>
        <cdr:cNvPr id="11" name="Straight Connector 10">
          <a:extLst xmlns:a="http://schemas.openxmlformats.org/drawingml/2006/main">
            <a:ext uri="{FF2B5EF4-FFF2-40B4-BE49-F238E27FC236}">
              <a16:creationId xmlns:a16="http://schemas.microsoft.com/office/drawing/2014/main" id="{180E6EA5-0A55-544C-94F9-1AA64A4B6C10}"/>
            </a:ext>
          </a:extLst>
        </cdr:cNvPr>
        <cdr:cNvCxnSpPr/>
      </cdr:nvCxnSpPr>
      <cdr:spPr>
        <a:xfrm xmlns:a="http://schemas.openxmlformats.org/drawingml/2006/main" flipH="1" flipV="1">
          <a:off x="2316855" y="245451"/>
          <a:ext cx="23162" cy="3046846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7030A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D3B-FD17-4F56-A232-E3E644B59073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E3B2-39BB-4DAB-AA57-F181B056F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31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1D3B-FD17-4F56-A232-E3E644B59073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E3B2-39BB-4DAB-AA57-F181B056F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9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662989" y="1015185"/>
            <a:ext cx="7315200" cy="4442620"/>
            <a:chOff x="1591740" y="1377609"/>
            <a:chExt cx="5883390" cy="3754437"/>
          </a:xfrm>
        </p:grpSpPr>
        <p:graphicFrame>
          <p:nvGraphicFramePr>
            <p:cNvPr id="5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43727695"/>
                </p:ext>
              </p:extLst>
            </p:nvPr>
          </p:nvGraphicFramePr>
          <p:xfrm>
            <a:off x="1591740" y="1377609"/>
            <a:ext cx="5883390" cy="37544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6483538" y="3916728"/>
              <a:ext cx="9915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Resazurin</a:t>
              </a:r>
              <a:r>
                <a:rPr lang="en-GB" sz="1200" dirty="0">
                  <a:latin typeface="Arial" panose="020B0604020202020204" pitchFamily="34" charset="0"/>
                  <a:cs typeface="Arial" panose="020B0604020202020204" pitchFamily="34" charset="0"/>
                </a:rPr>
                <a:t> turning point: pink to colourless 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404024" y="4033836"/>
              <a:ext cx="79513" cy="0"/>
            </a:xfrm>
            <a:prstGeom prst="line">
              <a:avLst/>
            </a:prstGeom>
            <a:ln w="28575">
              <a:solidFill>
                <a:srgbClr val="81007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060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Wageningen University and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S6S7</dc:title>
  <dc:creator>Kampers, Linde</dc:creator>
  <dc:description/>
  <cp:lastModifiedBy>Kampers, Linde</cp:lastModifiedBy>
  <cp:revision>11</cp:revision>
  <dcterms:created xsi:type="dcterms:W3CDTF">2019-04-25T08:54:04Z</dcterms:created>
  <dcterms:modified xsi:type="dcterms:W3CDTF">2019-08-05T14:56:31Z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Figure S6S7</vt:lpwstr>
  </property>
  <property fmtid="{D5CDD505-2E9C-101B-9397-08002B2CF9AE}" pid="3" name="SlideDescription">
    <vt:lpwstr/>
  </property>
  <property fmtid="{D5CDD505-2E9C-101B-9397-08002B2CF9AE}" pid="4" name="ContentTypeId">
    <vt:lpwstr>0x01010048B55C1E4195064E99B64EBBB89D364B</vt:lpwstr>
  </property>
</Properties>
</file>