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3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4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62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3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46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09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24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26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9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636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77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46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6B2B-E28E-4E8F-97C4-52CD206D3818}" type="datetimeFigureOut">
              <a:rPr lang="it-IT" smtClean="0"/>
              <a:t>11/09/2019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DEE3-0971-4359-98A8-FDDC8BF67F7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38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3008440" y="2273454"/>
            <a:ext cx="0" cy="27654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951290" y="3656242"/>
            <a:ext cx="571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 rot="16200000">
            <a:off x="1378665" y="3392397"/>
            <a:ext cx="20912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Arial" charset="0"/>
              </a:rPr>
              <a:t>SFU/10</a:t>
            </a:r>
            <a:r>
              <a:rPr lang="en-US" sz="1600" b="1" baseline="30000" dirty="0">
                <a:latin typeface="Times New Roman" pitchFamily="18" charset="0"/>
                <a:cs typeface="Arial" charset="0"/>
              </a:rPr>
              <a:t>5</a:t>
            </a:r>
            <a:r>
              <a:rPr lang="en-US" sz="1600" b="1" dirty="0" smtClean="0">
                <a:latin typeface="Times New Roman" pitchFamily="18" charset="0"/>
                <a:cs typeface="Arial" charset="0"/>
              </a:rPr>
              <a:t> CD8</a:t>
            </a:r>
            <a:r>
              <a:rPr lang="en-US" sz="1600" b="1" baseline="30000" dirty="0" smtClean="0">
                <a:latin typeface="Times New Roman" pitchFamily="18" charset="0"/>
                <a:cs typeface="Arial" charset="0"/>
              </a:rPr>
              <a:t>+</a:t>
            </a:r>
            <a:r>
              <a:rPr lang="en-US" sz="1600" b="1" dirty="0" smtClean="0">
                <a:latin typeface="Times New Roman" pitchFamily="18" charset="0"/>
                <a:cs typeface="Arial" charset="0"/>
              </a:rPr>
              <a:t>  T cells</a:t>
            </a:r>
            <a:endParaRPr lang="en-US" sz="1600" b="1" dirty="0">
              <a:latin typeface="Times New Roman" pitchFamily="18" charset="0"/>
              <a:cs typeface="Arial" charset="0"/>
            </a:endParaRPr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3008440" y="3208491"/>
            <a:ext cx="0" cy="18319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>
            <a:off x="2940177" y="2945999"/>
            <a:ext cx="571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" name="Rectangle 256"/>
          <p:cNvSpPr>
            <a:spLocks noChangeArrowheads="1"/>
          </p:cNvSpPr>
          <p:nvPr/>
        </p:nvSpPr>
        <p:spPr bwMode="auto">
          <a:xfrm>
            <a:off x="2742809" y="4830916"/>
            <a:ext cx="10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0</a:t>
            </a:r>
            <a:endParaRPr lang="en-US" sz="1600" b="1" baseline="300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" name="Rectangle 257"/>
          <p:cNvSpPr>
            <a:spLocks noChangeArrowheads="1"/>
          </p:cNvSpPr>
          <p:nvPr/>
        </p:nvSpPr>
        <p:spPr bwMode="auto">
          <a:xfrm>
            <a:off x="2612326" y="2137081"/>
            <a:ext cx="30777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6</a:t>
            </a:r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00</a:t>
            </a:r>
            <a:endParaRPr lang="en-US" sz="1600" b="1" baseline="300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3" name="Rectangle 257"/>
          <p:cNvSpPr>
            <a:spLocks noChangeArrowheads="1"/>
          </p:cNvSpPr>
          <p:nvPr/>
        </p:nvSpPr>
        <p:spPr bwMode="auto">
          <a:xfrm>
            <a:off x="2635551" y="3528885"/>
            <a:ext cx="30777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3</a:t>
            </a:r>
            <a:r>
              <a:rPr lang="en-US" sz="1600" b="1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00</a:t>
            </a:r>
            <a:endParaRPr lang="en-US" sz="1600" b="1" baseline="3000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2967292" y="5011407"/>
            <a:ext cx="4248000" cy="208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2958666" y="4307723"/>
            <a:ext cx="571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2950624" y="2272049"/>
            <a:ext cx="571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392945" y="1974478"/>
            <a:ext cx="5180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</a:rPr>
              <a:t>17B4</a:t>
            </a:r>
            <a:endParaRPr lang="en-US" sz="1200" b="1" dirty="0">
              <a:latin typeface="Times New Roman" pitchFamily="18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5346936" y="1988840"/>
            <a:ext cx="3561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Times New Roman" pitchFamily="18" charset="0"/>
              </a:rPr>
              <a:t>F</a:t>
            </a:r>
            <a:r>
              <a:rPr lang="en-US" sz="1200" b="1" dirty="0" smtClean="0">
                <a:latin typeface="Times New Roman" pitchFamily="18" charset="0"/>
              </a:rPr>
              <a:t>7</a:t>
            </a:r>
            <a:endParaRPr lang="en-US" sz="1200" b="1" dirty="0">
              <a:latin typeface="Times New Roman" pitchFamily="18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5789815" y="1916832"/>
            <a:ext cx="8375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</a:rPr>
              <a:t>F7+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</a:rPr>
              <a:t>rec LAG3</a:t>
            </a:r>
            <a:endParaRPr lang="en-US" sz="1200" b="1" baseline="30000" dirty="0">
              <a:latin typeface="Times New Roman" pitchFamily="18" charset="0"/>
            </a:endParaRPr>
          </a:p>
        </p:txBody>
      </p:sp>
      <p:sp>
        <p:nvSpPr>
          <p:cNvPr id="20" name="Line 28"/>
          <p:cNvSpPr>
            <a:spLocks noChangeShapeType="1"/>
          </p:cNvSpPr>
          <p:nvPr/>
        </p:nvSpPr>
        <p:spPr bwMode="auto">
          <a:xfrm>
            <a:off x="6924022" y="2378570"/>
            <a:ext cx="46038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" name="Line 29"/>
          <p:cNvSpPr>
            <a:spLocks noChangeShapeType="1"/>
          </p:cNvSpPr>
          <p:nvPr/>
        </p:nvSpPr>
        <p:spPr bwMode="auto">
          <a:xfrm flipH="1" flipV="1">
            <a:off x="6943056" y="2386508"/>
            <a:ext cx="3175" cy="2857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862671" y="2564905"/>
            <a:ext cx="168275" cy="2443644"/>
          </a:xfrm>
          <a:prstGeom prst="rect">
            <a:avLst/>
          </a:prstGeom>
          <a:solidFill>
            <a:schemeClr val="tx1"/>
          </a:solidFill>
          <a:ln w="175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454677" y="1887215"/>
            <a:ext cx="11416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</a:rPr>
              <a:t>F7+unspecific</a:t>
            </a:r>
          </a:p>
          <a:p>
            <a:pPr algn="ctr"/>
            <a:r>
              <a:rPr lang="en-US" sz="1200" b="1" dirty="0">
                <a:latin typeface="Times New Roman" pitchFamily="18" charset="0"/>
              </a:rPr>
              <a:t>r</a:t>
            </a:r>
            <a:r>
              <a:rPr lang="en-US" sz="1200" b="1" dirty="0" smtClean="0">
                <a:latin typeface="Times New Roman" pitchFamily="18" charset="0"/>
              </a:rPr>
              <a:t>ec protein</a:t>
            </a:r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>
            <a:off x="4664809" y="2229650"/>
            <a:ext cx="46038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" name="Line 29"/>
          <p:cNvSpPr>
            <a:spLocks noChangeShapeType="1"/>
          </p:cNvSpPr>
          <p:nvPr/>
        </p:nvSpPr>
        <p:spPr bwMode="auto">
          <a:xfrm flipH="1" flipV="1">
            <a:off x="4683843" y="2237588"/>
            <a:ext cx="3175" cy="2857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4603458" y="2438017"/>
            <a:ext cx="168275" cy="2581069"/>
          </a:xfrm>
          <a:prstGeom prst="rect">
            <a:avLst/>
          </a:prstGeom>
          <a:solidFill>
            <a:schemeClr val="tx1"/>
          </a:solidFill>
          <a:ln w="175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5490131" y="2348880"/>
            <a:ext cx="46038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H="1" flipV="1">
            <a:off x="5509165" y="2356818"/>
            <a:ext cx="3175" cy="2857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5428780" y="2516066"/>
            <a:ext cx="168275" cy="2496195"/>
          </a:xfrm>
          <a:prstGeom prst="rect">
            <a:avLst/>
          </a:prstGeom>
          <a:solidFill>
            <a:schemeClr val="tx1"/>
          </a:solidFill>
          <a:ln w="175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893398" y="3219152"/>
            <a:ext cx="153542" cy="1807751"/>
          </a:xfrm>
          <a:prstGeom prst="rect">
            <a:avLst/>
          </a:prstGeom>
          <a:solidFill>
            <a:schemeClr val="tx1"/>
          </a:solidFill>
          <a:ln w="175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>
            <a:off x="3948136" y="3068960"/>
            <a:ext cx="37646" cy="1341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 flipH="1" flipV="1">
            <a:off x="3968396" y="3075136"/>
            <a:ext cx="2596" cy="144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5" name="Text Box 168"/>
          <p:cNvSpPr txBox="1">
            <a:spLocks noChangeArrowheads="1"/>
          </p:cNvSpPr>
          <p:nvPr/>
        </p:nvSpPr>
        <p:spPr bwMode="auto">
          <a:xfrm>
            <a:off x="2972517" y="5059792"/>
            <a:ext cx="7505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</a:rPr>
              <a:t>BLCLs+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</a:rPr>
              <a:t>CD8</a:t>
            </a:r>
            <a:r>
              <a:rPr lang="en-US" sz="1200" b="1" baseline="30000" dirty="0" smtClean="0">
                <a:latin typeface="Times New Roman" pitchFamily="18" charset="0"/>
              </a:rPr>
              <a:t>+ </a:t>
            </a:r>
            <a:r>
              <a:rPr lang="en-US" sz="1200" b="1" dirty="0" smtClean="0">
                <a:latin typeface="Times New Roman" pitchFamily="18" charset="0"/>
              </a:rPr>
              <a:t>T 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</a:rPr>
              <a:t>cells</a:t>
            </a:r>
            <a:endParaRPr lang="en-US" sz="1200" b="1" dirty="0">
              <a:latin typeface="Times New Roman" pitchFamily="18" charset="0"/>
            </a:endParaRPr>
          </a:p>
        </p:txBody>
      </p:sp>
      <p:cxnSp>
        <p:nvCxnSpPr>
          <p:cNvPr id="36" name="Connettore 2 35"/>
          <p:cNvCxnSpPr/>
          <p:nvPr/>
        </p:nvCxnSpPr>
        <p:spPr>
          <a:xfrm flipV="1">
            <a:off x="4412677" y="5297091"/>
            <a:ext cx="2618269" cy="83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68"/>
          <p:cNvSpPr txBox="1">
            <a:spLocks noChangeArrowheads="1"/>
          </p:cNvSpPr>
          <p:nvPr/>
        </p:nvSpPr>
        <p:spPr bwMode="auto">
          <a:xfrm>
            <a:off x="3612692" y="5068000"/>
            <a:ext cx="7697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 smtClean="0">
                <a:latin typeface="Times New Roman" pitchFamily="18" charset="0"/>
              </a:rPr>
              <a:t>BLCLs+</a:t>
            </a:r>
          </a:p>
          <a:p>
            <a:pPr algn="ctr"/>
            <a:r>
              <a:rPr lang="en-US" sz="1200" b="1" dirty="0">
                <a:latin typeface="Times New Roman" pitchFamily="18" charset="0"/>
              </a:rPr>
              <a:t>p</a:t>
            </a:r>
            <a:r>
              <a:rPr lang="en-US" sz="1200" b="1" dirty="0" smtClean="0">
                <a:latin typeface="Times New Roman" pitchFamily="18" charset="0"/>
              </a:rPr>
              <a:t>eptide+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</a:rPr>
              <a:t>CD8</a:t>
            </a:r>
            <a:r>
              <a:rPr lang="en-US" sz="1200" b="1" baseline="30000" dirty="0" smtClean="0">
                <a:latin typeface="Times New Roman" pitchFamily="18" charset="0"/>
              </a:rPr>
              <a:t>+ </a:t>
            </a:r>
            <a:r>
              <a:rPr lang="en-US" sz="1200" b="1" dirty="0" smtClean="0">
                <a:latin typeface="Times New Roman" pitchFamily="18" charset="0"/>
              </a:rPr>
              <a:t>T </a:t>
            </a:r>
          </a:p>
          <a:p>
            <a:pPr algn="ctr"/>
            <a:r>
              <a:rPr lang="en-US" sz="1200" b="1" dirty="0" smtClean="0">
                <a:latin typeface="Times New Roman" pitchFamily="18" charset="0"/>
              </a:rPr>
              <a:t>cells</a:t>
            </a:r>
            <a:endParaRPr lang="en-US" sz="1200" b="1" dirty="0">
              <a:latin typeface="Times New Roman" pitchFamily="18" charset="0"/>
            </a:endParaRPr>
          </a:p>
        </p:txBody>
      </p:sp>
      <p:sp>
        <p:nvSpPr>
          <p:cNvPr id="38" name="Text Box 61"/>
          <p:cNvSpPr txBox="1">
            <a:spLocks noChangeArrowheads="1"/>
          </p:cNvSpPr>
          <p:nvPr/>
        </p:nvSpPr>
        <p:spPr bwMode="auto">
          <a:xfrm>
            <a:off x="4414917" y="908720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b="1" dirty="0" err="1" smtClean="0">
                <a:latin typeface="Times New Roman" pitchFamily="18" charset="0"/>
              </a:rPr>
              <a:t>Exp</a:t>
            </a:r>
            <a:r>
              <a:rPr lang="it-IT" b="1" dirty="0" smtClean="0">
                <a:latin typeface="Times New Roman" pitchFamily="18" charset="0"/>
              </a:rPr>
              <a:t>. II</a:t>
            </a:r>
            <a:endParaRPr lang="it-IT" b="1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/>
        </p:nvSpPr>
        <p:spPr bwMode="auto">
          <a:xfrm>
            <a:off x="3275856" y="4953152"/>
            <a:ext cx="153542" cy="69525"/>
          </a:xfrm>
          <a:prstGeom prst="rect">
            <a:avLst/>
          </a:prstGeom>
          <a:solidFill>
            <a:schemeClr val="tx1"/>
          </a:solidFill>
          <a:ln w="175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0" name="Line 28"/>
          <p:cNvSpPr>
            <a:spLocks noChangeShapeType="1"/>
          </p:cNvSpPr>
          <p:nvPr/>
        </p:nvSpPr>
        <p:spPr bwMode="auto">
          <a:xfrm>
            <a:off x="3335988" y="4874876"/>
            <a:ext cx="37646" cy="1341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1" name="Line 29"/>
          <p:cNvSpPr>
            <a:spLocks noChangeShapeType="1"/>
          </p:cNvSpPr>
          <p:nvPr/>
        </p:nvSpPr>
        <p:spPr bwMode="auto">
          <a:xfrm flipH="1" flipV="1">
            <a:off x="3356248" y="4881052"/>
            <a:ext cx="2596" cy="1440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6146650" y="3212976"/>
            <a:ext cx="153542" cy="1807751"/>
          </a:xfrm>
          <a:prstGeom prst="rect">
            <a:avLst/>
          </a:prstGeom>
          <a:solidFill>
            <a:schemeClr val="tx1"/>
          </a:solidFill>
          <a:ln w="17526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3" name="Line 28"/>
          <p:cNvSpPr>
            <a:spLocks noChangeShapeType="1"/>
          </p:cNvSpPr>
          <p:nvPr/>
        </p:nvSpPr>
        <p:spPr bwMode="auto">
          <a:xfrm>
            <a:off x="6199960" y="3127118"/>
            <a:ext cx="46038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4" name="Line 29"/>
          <p:cNvSpPr>
            <a:spLocks noChangeShapeType="1"/>
          </p:cNvSpPr>
          <p:nvPr/>
        </p:nvSpPr>
        <p:spPr bwMode="auto">
          <a:xfrm flipH="1" flipV="1">
            <a:off x="6218994" y="3135056"/>
            <a:ext cx="3175" cy="2857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45" name="Text Box 240"/>
          <p:cNvSpPr txBox="1">
            <a:spLocks noChangeArrowheads="1"/>
          </p:cNvSpPr>
          <p:nvPr/>
        </p:nvSpPr>
        <p:spPr bwMode="auto">
          <a:xfrm>
            <a:off x="7330642" y="6222792"/>
            <a:ext cx="1561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Figure S7C</a:t>
            </a:r>
            <a:r>
              <a:rPr lang="it-IT" sz="2000" b="1" baseline="30000" dirty="0" smtClean="0">
                <a:latin typeface="Times New Roman" pitchFamily="18" charset="0"/>
                <a:cs typeface="Times New Roman" pitchFamily="18" charset="0"/>
              </a:rPr>
              <a:t>II</a:t>
            </a:r>
            <a:endParaRPr lang="it-IT" sz="20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730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36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di Office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Maurizio</dc:creator>
  <cp:lastModifiedBy>JADIQUE</cp:lastModifiedBy>
  <cp:revision>16</cp:revision>
  <dcterms:created xsi:type="dcterms:W3CDTF">2018-11-06T13:08:26Z</dcterms:created>
  <dcterms:modified xsi:type="dcterms:W3CDTF">2019-09-11T03:24:22Z</dcterms:modified>
</cp:coreProperties>
</file>