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23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74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562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035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4464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809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624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26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392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636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177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3469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938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Box 61"/>
          <p:cNvSpPr txBox="1">
            <a:spLocks noChangeArrowheads="1"/>
          </p:cNvSpPr>
          <p:nvPr/>
        </p:nvSpPr>
        <p:spPr bwMode="auto">
          <a:xfrm>
            <a:off x="3080069" y="116632"/>
            <a:ext cx="25000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b="1" dirty="0" smtClean="0">
                <a:latin typeface="Times New Roman" pitchFamily="18" charset="0"/>
              </a:rPr>
              <a:t>Mart1-specific CD8</a:t>
            </a:r>
            <a:r>
              <a:rPr lang="it-IT" b="1" baseline="30000" dirty="0" smtClean="0">
                <a:latin typeface="Times New Roman" pitchFamily="18" charset="0"/>
              </a:rPr>
              <a:t>+</a:t>
            </a:r>
            <a:r>
              <a:rPr lang="it-IT" b="1" dirty="0" smtClean="0">
                <a:latin typeface="Times New Roman" pitchFamily="18" charset="0"/>
              </a:rPr>
              <a:t> T</a:t>
            </a:r>
          </a:p>
          <a:p>
            <a:pPr algn="ctr"/>
            <a:r>
              <a:rPr lang="it-IT" b="1" dirty="0" err="1" smtClean="0">
                <a:latin typeface="Times New Roman" pitchFamily="18" charset="0"/>
              </a:rPr>
              <a:t>lymphocytes</a:t>
            </a:r>
            <a:endParaRPr lang="it-IT" b="1" dirty="0">
              <a:latin typeface="Times New Roman" pitchFamily="18" charset="0"/>
            </a:endParaRPr>
          </a:p>
        </p:txBody>
      </p:sp>
      <p:sp>
        <p:nvSpPr>
          <p:cNvPr id="51" name="Text Box 61"/>
          <p:cNvSpPr txBox="1">
            <a:spLocks noChangeArrowheads="1"/>
          </p:cNvSpPr>
          <p:nvPr/>
        </p:nvSpPr>
        <p:spPr bwMode="auto">
          <a:xfrm>
            <a:off x="1822629" y="1115452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b="1" dirty="0" err="1" smtClean="0">
                <a:latin typeface="Times New Roman" pitchFamily="18" charset="0"/>
              </a:rPr>
              <a:t>Exp</a:t>
            </a:r>
            <a:r>
              <a:rPr lang="it-IT" b="1" dirty="0" smtClean="0">
                <a:latin typeface="Times New Roman" pitchFamily="18" charset="0"/>
              </a:rPr>
              <a:t>. II</a:t>
            </a:r>
            <a:endParaRPr lang="it-IT" b="1" dirty="0">
              <a:latin typeface="Times New Roman" pitchFamily="18" charset="0"/>
            </a:endParaRPr>
          </a:p>
        </p:txBody>
      </p:sp>
      <p:sp>
        <p:nvSpPr>
          <p:cNvPr id="52" name="Text Box 61"/>
          <p:cNvSpPr txBox="1">
            <a:spLocks noChangeArrowheads="1"/>
          </p:cNvSpPr>
          <p:nvPr/>
        </p:nvSpPr>
        <p:spPr bwMode="auto">
          <a:xfrm>
            <a:off x="6314249" y="1115452"/>
            <a:ext cx="9669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b="1" dirty="0" err="1" smtClean="0">
                <a:latin typeface="Times New Roman" pitchFamily="18" charset="0"/>
              </a:rPr>
              <a:t>Exp</a:t>
            </a:r>
            <a:r>
              <a:rPr lang="it-IT" b="1" dirty="0" smtClean="0">
                <a:latin typeface="Times New Roman" pitchFamily="18" charset="0"/>
              </a:rPr>
              <a:t>. III</a:t>
            </a:r>
            <a:endParaRPr lang="it-IT" b="1" dirty="0">
              <a:latin typeface="Times New Roman" pitchFamily="18" charset="0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179512" y="1484784"/>
            <a:ext cx="7929245" cy="4859035"/>
            <a:chOff x="179512" y="1978803"/>
            <a:chExt cx="7929245" cy="4859035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 flipV="1">
              <a:off x="929398" y="5140263"/>
              <a:ext cx="2520000" cy="195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5" name="Line 11"/>
            <p:cNvSpPr>
              <a:spLocks noChangeShapeType="1"/>
            </p:cNvSpPr>
            <p:nvPr/>
          </p:nvSpPr>
          <p:spPr bwMode="auto">
            <a:xfrm flipV="1">
              <a:off x="1000418" y="5113495"/>
              <a:ext cx="3175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" name="Rectangle 13"/>
            <p:cNvSpPr>
              <a:spLocks noChangeArrowheads="1"/>
            </p:cNvSpPr>
            <p:nvPr/>
          </p:nvSpPr>
          <p:spPr bwMode="auto">
            <a:xfrm>
              <a:off x="593685" y="1978803"/>
              <a:ext cx="30777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200</a:t>
              </a:r>
              <a:endParaRPr lang="en-US" sz="1600" b="1" dirty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7" name="Rectangle 14"/>
            <p:cNvSpPr>
              <a:spLocks noChangeArrowheads="1"/>
            </p:cNvSpPr>
            <p:nvPr/>
          </p:nvSpPr>
          <p:spPr bwMode="auto">
            <a:xfrm>
              <a:off x="574985" y="3497887"/>
              <a:ext cx="30777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Arial" pitchFamily="34" charset="0"/>
                </a:rPr>
                <a:t>100</a:t>
              </a:r>
              <a:endParaRPr lang="en-US" sz="1600" b="1" dirty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934213" y="3314836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950115" y="2393808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950115" y="2696604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942164" y="3008518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937945" y="4810653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937945" y="3649227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937945" y="3945210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>
              <a:off x="937945" y="4240055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937945" y="4528087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7" name="Line 5"/>
            <p:cNvSpPr>
              <a:spLocks noChangeShapeType="1"/>
            </p:cNvSpPr>
            <p:nvPr/>
          </p:nvSpPr>
          <p:spPr bwMode="auto">
            <a:xfrm flipH="1">
              <a:off x="1002629" y="2117285"/>
              <a:ext cx="3470" cy="305598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dirty="0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>
              <a:off x="948514" y="2122809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9" name="Text Box 168"/>
            <p:cNvSpPr txBox="1">
              <a:spLocks noChangeArrowheads="1"/>
            </p:cNvSpPr>
            <p:nvPr/>
          </p:nvSpPr>
          <p:spPr bwMode="auto">
            <a:xfrm rot="16200000">
              <a:off x="-322228" y="3419731"/>
              <a:ext cx="134203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smtClean="0">
                  <a:latin typeface="Times New Roman" pitchFamily="18" charset="0"/>
                </a:rPr>
                <a:t>IFN-</a:t>
              </a:r>
              <a:r>
                <a:rPr lang="en-US" sz="1600" b="1" dirty="0" smtClean="0">
                  <a:latin typeface="Symbol" panose="05050102010706020507" pitchFamily="18" charset="2"/>
                </a:rPr>
                <a:t>g</a:t>
              </a:r>
              <a:r>
                <a:rPr lang="en-US" sz="1600" b="1" dirty="0" smtClean="0">
                  <a:latin typeface="Times New Roman" pitchFamily="18" charset="0"/>
                </a:rPr>
                <a:t> </a:t>
              </a:r>
              <a:r>
                <a:rPr lang="en-US" sz="1600" b="1" dirty="0" err="1" smtClean="0">
                  <a:latin typeface="Times New Roman" pitchFamily="18" charset="0"/>
                </a:rPr>
                <a:t>pg</a:t>
              </a:r>
              <a:r>
                <a:rPr lang="en-US" sz="1600" b="1" dirty="0" smtClean="0">
                  <a:latin typeface="Times New Roman" pitchFamily="18" charset="0"/>
                </a:rPr>
                <a:t>/mL</a:t>
              </a:r>
              <a:endParaRPr lang="en-US" sz="1600" b="1" dirty="0">
                <a:latin typeface="Times New Roman" pitchFamily="18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997526" y="3388385"/>
              <a:ext cx="153542" cy="1744036"/>
            </a:xfrm>
            <a:prstGeom prst="rect">
              <a:avLst/>
            </a:prstGeom>
            <a:solidFill>
              <a:schemeClr val="tx1"/>
            </a:solidFill>
            <a:ln w="1752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2846158" y="2577272"/>
              <a:ext cx="153542" cy="2564692"/>
            </a:xfrm>
            <a:prstGeom prst="rect">
              <a:avLst/>
            </a:prstGeom>
            <a:solidFill>
              <a:schemeClr val="tx1"/>
            </a:solidFill>
            <a:ln w="1752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1055484" y="4964751"/>
              <a:ext cx="16511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dirty="0" smtClean="0">
                  <a:latin typeface="Times New Roman" pitchFamily="18" charset="0"/>
                  <a:cs typeface="Arial" pitchFamily="34" charset="0"/>
                </a:rPr>
                <a:t>&lt;5</a:t>
              </a:r>
              <a:endParaRPr lang="en-US" sz="1200" b="1" dirty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3" name="Rectangle 14"/>
            <p:cNvSpPr>
              <a:spLocks noChangeArrowheads="1"/>
            </p:cNvSpPr>
            <p:nvPr/>
          </p:nvSpPr>
          <p:spPr bwMode="auto">
            <a:xfrm>
              <a:off x="1383696" y="4964751"/>
              <a:ext cx="16511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dirty="0" smtClean="0">
                  <a:latin typeface="Times New Roman" pitchFamily="18" charset="0"/>
                  <a:cs typeface="Arial" pitchFamily="34" charset="0"/>
                </a:rPr>
                <a:t>&lt;5</a:t>
              </a:r>
              <a:endParaRPr lang="en-US" sz="1200" b="1" dirty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4" name="Rectangle 14"/>
            <p:cNvSpPr>
              <a:spLocks noChangeArrowheads="1"/>
            </p:cNvSpPr>
            <p:nvPr/>
          </p:nvSpPr>
          <p:spPr bwMode="auto">
            <a:xfrm>
              <a:off x="1670586" y="4964751"/>
              <a:ext cx="16511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dirty="0" smtClean="0">
                  <a:latin typeface="Times New Roman" pitchFamily="18" charset="0"/>
                  <a:cs typeface="Arial" pitchFamily="34" charset="0"/>
                </a:rPr>
                <a:t>&lt;5</a:t>
              </a:r>
              <a:endParaRPr lang="en-US" sz="1200" b="1" dirty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>
              <a:off x="2444552" y="3589009"/>
              <a:ext cx="153542" cy="1544248"/>
            </a:xfrm>
            <a:prstGeom prst="rect">
              <a:avLst/>
            </a:prstGeom>
            <a:solidFill>
              <a:schemeClr val="tx1"/>
            </a:solidFill>
            <a:ln w="1752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6" name="Rectangle 18"/>
            <p:cNvSpPr>
              <a:spLocks noChangeArrowheads="1"/>
            </p:cNvSpPr>
            <p:nvPr/>
          </p:nvSpPr>
          <p:spPr bwMode="auto">
            <a:xfrm>
              <a:off x="3254454" y="2793924"/>
              <a:ext cx="153542" cy="2336536"/>
            </a:xfrm>
            <a:prstGeom prst="rect">
              <a:avLst/>
            </a:prstGeom>
            <a:solidFill>
              <a:schemeClr val="tx1"/>
            </a:solidFill>
            <a:ln w="1752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7" name="Text Box 168"/>
            <p:cNvSpPr txBox="1">
              <a:spLocks noChangeArrowheads="1"/>
            </p:cNvSpPr>
            <p:nvPr/>
          </p:nvSpPr>
          <p:spPr bwMode="auto">
            <a:xfrm rot="17700000">
              <a:off x="1084875" y="5458965"/>
              <a:ext cx="106150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smtClean="0">
                  <a:latin typeface="Times New Roman" pitchFamily="18" charset="0"/>
                </a:rPr>
                <a:t>BLCLs/CD8</a:t>
              </a:r>
              <a:r>
                <a:rPr lang="en-US" sz="1200" b="1" baseline="30000" dirty="0" smtClean="0">
                  <a:latin typeface="Times New Roman" pitchFamily="18" charset="0"/>
                </a:rPr>
                <a:t>+</a:t>
              </a:r>
              <a:endParaRPr lang="en-US" sz="1200" b="1" baseline="30000" dirty="0">
                <a:latin typeface="Times New Roman" pitchFamily="18" charset="0"/>
              </a:endParaRPr>
            </a:p>
          </p:txBody>
        </p:sp>
        <p:sp>
          <p:nvSpPr>
            <p:cNvPr id="28" name="Text Box 168"/>
            <p:cNvSpPr txBox="1">
              <a:spLocks noChangeArrowheads="1"/>
            </p:cNvSpPr>
            <p:nvPr/>
          </p:nvSpPr>
          <p:spPr bwMode="auto">
            <a:xfrm rot="17700000">
              <a:off x="1019547" y="5311915"/>
              <a:ext cx="66236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smtClean="0">
                  <a:latin typeface="Times New Roman" pitchFamily="18" charset="0"/>
                </a:rPr>
                <a:t>BLCLs</a:t>
              </a:r>
              <a:endParaRPr lang="en-US" sz="1200" b="1" baseline="30000" dirty="0">
                <a:latin typeface="Times New Roman" pitchFamily="18" charset="0"/>
              </a:endParaRPr>
            </a:p>
          </p:txBody>
        </p:sp>
        <p:sp>
          <p:nvSpPr>
            <p:cNvPr id="29" name="Text Box 168"/>
            <p:cNvSpPr txBox="1">
              <a:spLocks noChangeArrowheads="1"/>
            </p:cNvSpPr>
            <p:nvPr/>
          </p:nvSpPr>
          <p:spPr bwMode="auto">
            <a:xfrm rot="17700000">
              <a:off x="1135494" y="5616538"/>
              <a:ext cx="13949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smtClean="0">
                  <a:latin typeface="Times New Roman" pitchFamily="18" charset="0"/>
                </a:rPr>
                <a:t>BLCLs/</a:t>
              </a:r>
              <a:r>
                <a:rPr lang="en-US" sz="1200" b="1" dirty="0" err="1" smtClean="0">
                  <a:latin typeface="Times New Roman" pitchFamily="18" charset="0"/>
                </a:rPr>
                <a:t>pept</a:t>
              </a:r>
              <a:r>
                <a:rPr lang="en-US" sz="1200" b="1" dirty="0" smtClean="0">
                  <a:latin typeface="Times New Roman" pitchFamily="18" charset="0"/>
                </a:rPr>
                <a:t>/CD8</a:t>
              </a:r>
              <a:r>
                <a:rPr lang="en-US" sz="1200" b="1" baseline="30000" dirty="0" smtClean="0">
                  <a:latin typeface="Times New Roman" pitchFamily="18" charset="0"/>
                </a:rPr>
                <a:t>+</a:t>
              </a:r>
              <a:endParaRPr lang="en-US" sz="1200" b="1" baseline="30000" dirty="0">
                <a:latin typeface="Times New Roman" pitchFamily="18" charset="0"/>
              </a:endParaRPr>
            </a:p>
          </p:txBody>
        </p:sp>
        <p:sp>
          <p:nvSpPr>
            <p:cNvPr id="30" name="Text Box 168"/>
            <p:cNvSpPr txBox="1">
              <a:spLocks noChangeArrowheads="1"/>
            </p:cNvSpPr>
            <p:nvPr/>
          </p:nvSpPr>
          <p:spPr bwMode="auto">
            <a:xfrm rot="17700000">
              <a:off x="1326025" y="5782419"/>
              <a:ext cx="169469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smtClean="0">
                  <a:latin typeface="Times New Roman" pitchFamily="18" charset="0"/>
                </a:rPr>
                <a:t>BLCLs/</a:t>
              </a:r>
              <a:r>
                <a:rPr lang="en-US" sz="1200" b="1" dirty="0" err="1" smtClean="0">
                  <a:latin typeface="Times New Roman" pitchFamily="18" charset="0"/>
                </a:rPr>
                <a:t>pept</a:t>
              </a:r>
              <a:r>
                <a:rPr lang="en-US" sz="1200" b="1" dirty="0" smtClean="0">
                  <a:latin typeface="Times New Roman" pitchFamily="18" charset="0"/>
                </a:rPr>
                <a:t>/CD8</a:t>
              </a:r>
              <a:r>
                <a:rPr lang="en-US" sz="1200" b="1" baseline="30000" dirty="0" smtClean="0">
                  <a:latin typeface="Times New Roman" pitchFamily="18" charset="0"/>
                </a:rPr>
                <a:t>+</a:t>
              </a:r>
              <a:r>
                <a:rPr lang="en-US" sz="1200" b="1" dirty="0" smtClean="0">
                  <a:latin typeface="Times New Roman" pitchFamily="18" charset="0"/>
                </a:rPr>
                <a:t>/IgG</a:t>
              </a:r>
              <a:endParaRPr lang="en-US" sz="1200" b="1" baseline="30000" dirty="0">
                <a:latin typeface="Times New Roman" pitchFamily="18" charset="0"/>
              </a:endParaRPr>
            </a:p>
          </p:txBody>
        </p:sp>
        <p:sp>
          <p:nvSpPr>
            <p:cNvPr id="31" name="Text Box 168"/>
            <p:cNvSpPr txBox="1">
              <a:spLocks noChangeArrowheads="1"/>
            </p:cNvSpPr>
            <p:nvPr/>
          </p:nvSpPr>
          <p:spPr bwMode="auto">
            <a:xfrm rot="17700000">
              <a:off x="1797302" y="5750800"/>
              <a:ext cx="16097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smtClean="0">
                  <a:latin typeface="Times New Roman" pitchFamily="18" charset="0"/>
                </a:rPr>
                <a:t>BLCLs/</a:t>
              </a:r>
              <a:r>
                <a:rPr lang="en-US" sz="1200" b="1" dirty="0" err="1" smtClean="0">
                  <a:latin typeface="Times New Roman" pitchFamily="18" charset="0"/>
                </a:rPr>
                <a:t>pept</a:t>
              </a:r>
              <a:r>
                <a:rPr lang="en-US" sz="1200" b="1" dirty="0" smtClean="0">
                  <a:latin typeface="Times New Roman" pitchFamily="18" charset="0"/>
                </a:rPr>
                <a:t>/CD8</a:t>
              </a:r>
              <a:r>
                <a:rPr lang="en-US" sz="1200" b="1" baseline="30000" dirty="0" smtClean="0">
                  <a:latin typeface="Times New Roman" pitchFamily="18" charset="0"/>
                </a:rPr>
                <a:t>+</a:t>
              </a:r>
              <a:r>
                <a:rPr lang="en-US" sz="1200" b="1" dirty="0" smtClean="0">
                  <a:latin typeface="Times New Roman" pitchFamily="18" charset="0"/>
                </a:rPr>
                <a:t>/F7</a:t>
              </a:r>
              <a:endParaRPr lang="en-US" sz="1200" b="1" baseline="30000" dirty="0">
                <a:latin typeface="Times New Roman" pitchFamily="18" charset="0"/>
              </a:endParaRPr>
            </a:p>
          </p:txBody>
        </p:sp>
        <p:sp>
          <p:nvSpPr>
            <p:cNvPr id="32" name="Text Box 168"/>
            <p:cNvSpPr txBox="1">
              <a:spLocks noChangeArrowheads="1"/>
            </p:cNvSpPr>
            <p:nvPr/>
          </p:nvSpPr>
          <p:spPr bwMode="auto">
            <a:xfrm rot="17700000">
              <a:off x="2127334" y="5813518"/>
              <a:ext cx="177164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smtClean="0">
                  <a:latin typeface="Times New Roman" pitchFamily="18" charset="0"/>
                </a:rPr>
                <a:t>BLCLs/</a:t>
              </a:r>
              <a:r>
                <a:rPr lang="en-US" sz="1200" b="1" dirty="0" err="1" smtClean="0">
                  <a:latin typeface="Times New Roman" pitchFamily="18" charset="0"/>
                </a:rPr>
                <a:t>pept</a:t>
              </a:r>
              <a:r>
                <a:rPr lang="en-US" sz="1200" b="1" dirty="0" smtClean="0">
                  <a:latin typeface="Times New Roman" pitchFamily="18" charset="0"/>
                </a:rPr>
                <a:t>/CD8</a:t>
              </a:r>
              <a:r>
                <a:rPr lang="en-US" sz="1200" b="1" baseline="30000" dirty="0" smtClean="0">
                  <a:latin typeface="Times New Roman" pitchFamily="18" charset="0"/>
                </a:rPr>
                <a:t>+</a:t>
              </a:r>
              <a:r>
                <a:rPr lang="en-US" sz="1200" b="1" dirty="0" smtClean="0">
                  <a:latin typeface="Times New Roman" pitchFamily="18" charset="0"/>
                </a:rPr>
                <a:t>/17B4</a:t>
              </a:r>
              <a:endParaRPr lang="en-US" sz="1200" b="1" baseline="30000" dirty="0">
                <a:latin typeface="Times New Roman" pitchFamily="18" charset="0"/>
              </a:endParaRPr>
            </a:p>
          </p:txBody>
        </p:sp>
        <p:sp>
          <p:nvSpPr>
            <p:cNvPr id="33" name="Line 28"/>
            <p:cNvSpPr>
              <a:spLocks noChangeShapeType="1"/>
            </p:cNvSpPr>
            <p:nvPr/>
          </p:nvSpPr>
          <p:spPr bwMode="auto">
            <a:xfrm>
              <a:off x="2051720" y="3140968"/>
              <a:ext cx="37646" cy="13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4" name="Line 29"/>
            <p:cNvSpPr>
              <a:spLocks noChangeShapeType="1"/>
            </p:cNvSpPr>
            <p:nvPr/>
          </p:nvSpPr>
          <p:spPr bwMode="auto">
            <a:xfrm flipH="1" flipV="1">
              <a:off x="2071980" y="3147144"/>
              <a:ext cx="2596" cy="2412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5" name="Line 28"/>
            <p:cNvSpPr>
              <a:spLocks noChangeShapeType="1"/>
            </p:cNvSpPr>
            <p:nvPr/>
          </p:nvSpPr>
          <p:spPr bwMode="auto">
            <a:xfrm>
              <a:off x="2500878" y="3397607"/>
              <a:ext cx="37646" cy="13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6" name="Line 29"/>
            <p:cNvSpPr>
              <a:spLocks noChangeShapeType="1"/>
            </p:cNvSpPr>
            <p:nvPr/>
          </p:nvSpPr>
          <p:spPr bwMode="auto">
            <a:xfrm flipH="1" flipV="1">
              <a:off x="2521138" y="3403783"/>
              <a:ext cx="2596" cy="2412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39" name="Line 28"/>
            <p:cNvSpPr>
              <a:spLocks noChangeShapeType="1"/>
            </p:cNvSpPr>
            <p:nvPr/>
          </p:nvSpPr>
          <p:spPr bwMode="auto">
            <a:xfrm>
              <a:off x="3310218" y="2695341"/>
              <a:ext cx="37646" cy="13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0" name="Line 29"/>
            <p:cNvSpPr>
              <a:spLocks noChangeShapeType="1"/>
            </p:cNvSpPr>
            <p:nvPr/>
          </p:nvSpPr>
          <p:spPr bwMode="auto">
            <a:xfrm flipH="1" flipV="1">
              <a:off x="3330478" y="2701517"/>
              <a:ext cx="2596" cy="2412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50" name="Text Box 168"/>
            <p:cNvSpPr txBox="1">
              <a:spLocks noChangeArrowheads="1"/>
            </p:cNvSpPr>
            <p:nvPr/>
          </p:nvSpPr>
          <p:spPr bwMode="auto">
            <a:xfrm rot="17700000">
              <a:off x="451017" y="5505876"/>
              <a:ext cx="10248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smtClean="0">
                  <a:latin typeface="Times New Roman" pitchFamily="18" charset="0"/>
                </a:rPr>
                <a:t>CD8 </a:t>
              </a:r>
              <a:r>
                <a:rPr lang="en-US" sz="1200" b="1" baseline="30000" dirty="0" smtClean="0">
                  <a:latin typeface="Times New Roman" pitchFamily="18" charset="0"/>
                </a:rPr>
                <a:t>+ </a:t>
              </a:r>
              <a:r>
                <a:rPr lang="en-US" sz="1200" b="1" dirty="0" smtClean="0">
                  <a:latin typeface="Times New Roman" pitchFamily="18" charset="0"/>
                </a:rPr>
                <a:t>T cells</a:t>
              </a:r>
              <a:endParaRPr lang="en-US" sz="1200" b="1" dirty="0">
                <a:latin typeface="Times New Roman" pitchFamily="18" charset="0"/>
              </a:endParaRPr>
            </a:p>
          </p:txBody>
        </p:sp>
        <p:sp>
          <p:nvSpPr>
            <p:cNvPr id="53" name="Line 28"/>
            <p:cNvSpPr>
              <a:spLocks noChangeShapeType="1"/>
            </p:cNvSpPr>
            <p:nvPr/>
          </p:nvSpPr>
          <p:spPr bwMode="auto">
            <a:xfrm>
              <a:off x="2898002" y="2444640"/>
              <a:ext cx="37646" cy="13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54" name="Line 29"/>
            <p:cNvSpPr>
              <a:spLocks noChangeShapeType="1"/>
            </p:cNvSpPr>
            <p:nvPr/>
          </p:nvSpPr>
          <p:spPr bwMode="auto">
            <a:xfrm flipH="1" flipV="1">
              <a:off x="2918262" y="2450816"/>
              <a:ext cx="2596" cy="2412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55" name="Line 4"/>
            <p:cNvSpPr>
              <a:spLocks noChangeShapeType="1"/>
            </p:cNvSpPr>
            <p:nvPr/>
          </p:nvSpPr>
          <p:spPr bwMode="auto">
            <a:xfrm flipV="1">
              <a:off x="5588757" y="5140263"/>
              <a:ext cx="2520000" cy="1951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56" name="Line 11"/>
            <p:cNvSpPr>
              <a:spLocks noChangeShapeType="1"/>
            </p:cNvSpPr>
            <p:nvPr/>
          </p:nvSpPr>
          <p:spPr bwMode="auto">
            <a:xfrm flipV="1">
              <a:off x="5659777" y="5113495"/>
              <a:ext cx="3175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57" name="Rectangle 13"/>
            <p:cNvSpPr>
              <a:spLocks noChangeArrowheads="1"/>
            </p:cNvSpPr>
            <p:nvPr/>
          </p:nvSpPr>
          <p:spPr bwMode="auto">
            <a:xfrm>
              <a:off x="5253044" y="1978803"/>
              <a:ext cx="30777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200</a:t>
              </a:r>
              <a:endParaRPr lang="en-US" sz="1600" b="1" dirty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8" name="Rectangle 14"/>
            <p:cNvSpPr>
              <a:spLocks noChangeArrowheads="1"/>
            </p:cNvSpPr>
            <p:nvPr/>
          </p:nvSpPr>
          <p:spPr bwMode="auto">
            <a:xfrm>
              <a:off x="5234344" y="3497887"/>
              <a:ext cx="30777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 smtClean="0">
                  <a:latin typeface="Times New Roman" pitchFamily="18" charset="0"/>
                  <a:cs typeface="Arial" pitchFamily="34" charset="0"/>
                </a:rPr>
                <a:t>100</a:t>
              </a:r>
              <a:endParaRPr lang="en-US" sz="1600" b="1" dirty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59" name="Line 10"/>
            <p:cNvSpPr>
              <a:spLocks noChangeShapeType="1"/>
            </p:cNvSpPr>
            <p:nvPr/>
          </p:nvSpPr>
          <p:spPr bwMode="auto">
            <a:xfrm>
              <a:off x="5593572" y="3314836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0" name="Line 10"/>
            <p:cNvSpPr>
              <a:spLocks noChangeShapeType="1"/>
            </p:cNvSpPr>
            <p:nvPr/>
          </p:nvSpPr>
          <p:spPr bwMode="auto">
            <a:xfrm>
              <a:off x="5609474" y="2393808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1" name="Line 10"/>
            <p:cNvSpPr>
              <a:spLocks noChangeShapeType="1"/>
            </p:cNvSpPr>
            <p:nvPr/>
          </p:nvSpPr>
          <p:spPr bwMode="auto">
            <a:xfrm>
              <a:off x="5609474" y="2696604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2" name="Line 10"/>
            <p:cNvSpPr>
              <a:spLocks noChangeShapeType="1"/>
            </p:cNvSpPr>
            <p:nvPr/>
          </p:nvSpPr>
          <p:spPr bwMode="auto">
            <a:xfrm>
              <a:off x="5601523" y="3008518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3" name="Line 10"/>
            <p:cNvSpPr>
              <a:spLocks noChangeShapeType="1"/>
            </p:cNvSpPr>
            <p:nvPr/>
          </p:nvSpPr>
          <p:spPr bwMode="auto">
            <a:xfrm>
              <a:off x="5597304" y="4810653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4" name="Line 10"/>
            <p:cNvSpPr>
              <a:spLocks noChangeShapeType="1"/>
            </p:cNvSpPr>
            <p:nvPr/>
          </p:nvSpPr>
          <p:spPr bwMode="auto">
            <a:xfrm>
              <a:off x="5597304" y="3649227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5" name="Line 10"/>
            <p:cNvSpPr>
              <a:spLocks noChangeShapeType="1"/>
            </p:cNvSpPr>
            <p:nvPr/>
          </p:nvSpPr>
          <p:spPr bwMode="auto">
            <a:xfrm>
              <a:off x="5597304" y="3945210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6" name="Line 10"/>
            <p:cNvSpPr>
              <a:spLocks noChangeShapeType="1"/>
            </p:cNvSpPr>
            <p:nvPr/>
          </p:nvSpPr>
          <p:spPr bwMode="auto">
            <a:xfrm>
              <a:off x="5597304" y="4240055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7" name="Line 10"/>
            <p:cNvSpPr>
              <a:spLocks noChangeShapeType="1"/>
            </p:cNvSpPr>
            <p:nvPr/>
          </p:nvSpPr>
          <p:spPr bwMode="auto">
            <a:xfrm>
              <a:off x="5597304" y="4528087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8" name="Line 5"/>
            <p:cNvSpPr>
              <a:spLocks noChangeShapeType="1"/>
            </p:cNvSpPr>
            <p:nvPr/>
          </p:nvSpPr>
          <p:spPr bwMode="auto">
            <a:xfrm flipH="1">
              <a:off x="5661988" y="2117285"/>
              <a:ext cx="3470" cy="305598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 dirty="0"/>
            </a:p>
          </p:txBody>
        </p:sp>
        <p:sp>
          <p:nvSpPr>
            <p:cNvPr id="69" name="Line 10"/>
            <p:cNvSpPr>
              <a:spLocks noChangeShapeType="1"/>
            </p:cNvSpPr>
            <p:nvPr/>
          </p:nvSpPr>
          <p:spPr bwMode="auto">
            <a:xfrm>
              <a:off x="5607873" y="2122809"/>
              <a:ext cx="60325" cy="15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0" name="Text Box 168"/>
            <p:cNvSpPr txBox="1">
              <a:spLocks noChangeArrowheads="1"/>
            </p:cNvSpPr>
            <p:nvPr/>
          </p:nvSpPr>
          <p:spPr bwMode="auto">
            <a:xfrm rot="16200000">
              <a:off x="4337131" y="3419731"/>
              <a:ext cx="134203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smtClean="0">
                  <a:latin typeface="Times New Roman" pitchFamily="18" charset="0"/>
                </a:rPr>
                <a:t>IFN-</a:t>
              </a:r>
              <a:r>
                <a:rPr lang="en-US" sz="1600" b="1" dirty="0" smtClean="0">
                  <a:latin typeface="Symbol" panose="05050102010706020507" pitchFamily="18" charset="2"/>
                </a:rPr>
                <a:t>g</a:t>
              </a:r>
              <a:r>
                <a:rPr lang="en-US" sz="1600" b="1" dirty="0" smtClean="0">
                  <a:latin typeface="Times New Roman" pitchFamily="18" charset="0"/>
                </a:rPr>
                <a:t> </a:t>
              </a:r>
              <a:r>
                <a:rPr lang="en-US" sz="1600" b="1" dirty="0" err="1" smtClean="0">
                  <a:latin typeface="Times New Roman" pitchFamily="18" charset="0"/>
                </a:rPr>
                <a:t>pg</a:t>
              </a:r>
              <a:r>
                <a:rPr lang="en-US" sz="1600" b="1" dirty="0" smtClean="0">
                  <a:latin typeface="Times New Roman" pitchFamily="18" charset="0"/>
                </a:rPr>
                <a:t>/mL</a:t>
              </a:r>
              <a:endParaRPr lang="en-US" sz="1600" b="1" dirty="0">
                <a:latin typeface="Times New Roman" pitchFamily="18" charset="0"/>
              </a:endParaRPr>
            </a:p>
          </p:txBody>
        </p:sp>
        <p:sp>
          <p:nvSpPr>
            <p:cNvPr id="71" name="Rectangle 18"/>
            <p:cNvSpPr>
              <a:spLocks noChangeArrowheads="1"/>
            </p:cNvSpPr>
            <p:nvPr/>
          </p:nvSpPr>
          <p:spPr bwMode="auto">
            <a:xfrm>
              <a:off x="6656885" y="3859617"/>
              <a:ext cx="153542" cy="1272803"/>
            </a:xfrm>
            <a:prstGeom prst="rect">
              <a:avLst/>
            </a:prstGeom>
            <a:solidFill>
              <a:schemeClr val="tx1"/>
            </a:solidFill>
            <a:ln w="1752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2" name="Rectangle 18"/>
            <p:cNvSpPr>
              <a:spLocks noChangeArrowheads="1"/>
            </p:cNvSpPr>
            <p:nvPr/>
          </p:nvSpPr>
          <p:spPr bwMode="auto">
            <a:xfrm>
              <a:off x="7505517" y="2822136"/>
              <a:ext cx="153542" cy="2319827"/>
            </a:xfrm>
            <a:prstGeom prst="rect">
              <a:avLst/>
            </a:prstGeom>
            <a:solidFill>
              <a:schemeClr val="tx1"/>
            </a:solidFill>
            <a:ln w="1752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3" name="Rectangle 14"/>
            <p:cNvSpPr>
              <a:spLocks noChangeArrowheads="1"/>
            </p:cNvSpPr>
            <p:nvPr/>
          </p:nvSpPr>
          <p:spPr bwMode="auto">
            <a:xfrm>
              <a:off x="5714843" y="4964751"/>
              <a:ext cx="16511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dirty="0" smtClean="0">
                  <a:latin typeface="Times New Roman" pitchFamily="18" charset="0"/>
                  <a:cs typeface="Arial" pitchFamily="34" charset="0"/>
                </a:rPr>
                <a:t>&lt;5</a:t>
              </a:r>
              <a:endParaRPr lang="en-US" sz="1200" b="1" dirty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74" name="Rectangle 14"/>
            <p:cNvSpPr>
              <a:spLocks noChangeArrowheads="1"/>
            </p:cNvSpPr>
            <p:nvPr/>
          </p:nvSpPr>
          <p:spPr bwMode="auto">
            <a:xfrm>
              <a:off x="6043055" y="4964751"/>
              <a:ext cx="16511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dirty="0" smtClean="0">
                  <a:latin typeface="Times New Roman" pitchFamily="18" charset="0"/>
                  <a:cs typeface="Arial" pitchFamily="34" charset="0"/>
                </a:rPr>
                <a:t>&lt;5</a:t>
              </a:r>
              <a:endParaRPr lang="en-US" sz="1200" b="1" dirty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75" name="Rectangle 14"/>
            <p:cNvSpPr>
              <a:spLocks noChangeArrowheads="1"/>
            </p:cNvSpPr>
            <p:nvPr/>
          </p:nvSpPr>
          <p:spPr bwMode="auto">
            <a:xfrm>
              <a:off x="6329945" y="4964751"/>
              <a:ext cx="16511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 dirty="0" smtClean="0">
                  <a:latin typeface="Times New Roman" pitchFamily="18" charset="0"/>
                  <a:cs typeface="Arial" pitchFamily="34" charset="0"/>
                </a:rPr>
                <a:t>&lt;5</a:t>
              </a:r>
              <a:endParaRPr lang="en-US" sz="1200" b="1" dirty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76" name="Rectangle 18"/>
            <p:cNvSpPr>
              <a:spLocks noChangeArrowheads="1"/>
            </p:cNvSpPr>
            <p:nvPr/>
          </p:nvSpPr>
          <p:spPr bwMode="auto">
            <a:xfrm>
              <a:off x="7103911" y="3769523"/>
              <a:ext cx="153542" cy="1363734"/>
            </a:xfrm>
            <a:prstGeom prst="rect">
              <a:avLst/>
            </a:prstGeom>
            <a:solidFill>
              <a:schemeClr val="tx1"/>
            </a:solidFill>
            <a:ln w="1752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7" name="Rectangle 18"/>
            <p:cNvSpPr>
              <a:spLocks noChangeArrowheads="1"/>
            </p:cNvSpPr>
            <p:nvPr/>
          </p:nvSpPr>
          <p:spPr bwMode="auto">
            <a:xfrm>
              <a:off x="7913813" y="3008518"/>
              <a:ext cx="153542" cy="2121942"/>
            </a:xfrm>
            <a:prstGeom prst="rect">
              <a:avLst/>
            </a:prstGeom>
            <a:solidFill>
              <a:schemeClr val="tx1"/>
            </a:solidFill>
            <a:ln w="17526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8" name="Text Box 168"/>
            <p:cNvSpPr txBox="1">
              <a:spLocks noChangeArrowheads="1"/>
            </p:cNvSpPr>
            <p:nvPr/>
          </p:nvSpPr>
          <p:spPr bwMode="auto">
            <a:xfrm rot="17700000">
              <a:off x="5744234" y="5458965"/>
              <a:ext cx="106150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smtClean="0">
                  <a:latin typeface="Times New Roman" pitchFamily="18" charset="0"/>
                </a:rPr>
                <a:t>BLCLs/CD8</a:t>
              </a:r>
              <a:r>
                <a:rPr lang="en-US" sz="1200" b="1" baseline="30000" dirty="0" smtClean="0">
                  <a:latin typeface="Times New Roman" pitchFamily="18" charset="0"/>
                </a:rPr>
                <a:t>+</a:t>
              </a:r>
              <a:endParaRPr lang="en-US" sz="1200" b="1" baseline="30000" dirty="0">
                <a:latin typeface="Times New Roman" pitchFamily="18" charset="0"/>
              </a:endParaRPr>
            </a:p>
          </p:txBody>
        </p:sp>
        <p:sp>
          <p:nvSpPr>
            <p:cNvPr id="79" name="Text Box 168"/>
            <p:cNvSpPr txBox="1">
              <a:spLocks noChangeArrowheads="1"/>
            </p:cNvSpPr>
            <p:nvPr/>
          </p:nvSpPr>
          <p:spPr bwMode="auto">
            <a:xfrm rot="17700000">
              <a:off x="5678906" y="5311915"/>
              <a:ext cx="66236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smtClean="0">
                  <a:latin typeface="Times New Roman" pitchFamily="18" charset="0"/>
                </a:rPr>
                <a:t>BLCLs</a:t>
              </a:r>
              <a:endParaRPr lang="en-US" sz="1200" b="1" baseline="30000" dirty="0">
                <a:latin typeface="Times New Roman" pitchFamily="18" charset="0"/>
              </a:endParaRPr>
            </a:p>
          </p:txBody>
        </p:sp>
        <p:sp>
          <p:nvSpPr>
            <p:cNvPr id="80" name="Text Box 168"/>
            <p:cNvSpPr txBox="1">
              <a:spLocks noChangeArrowheads="1"/>
            </p:cNvSpPr>
            <p:nvPr/>
          </p:nvSpPr>
          <p:spPr bwMode="auto">
            <a:xfrm rot="17700000">
              <a:off x="5794853" y="5616538"/>
              <a:ext cx="13949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smtClean="0">
                  <a:latin typeface="Times New Roman" pitchFamily="18" charset="0"/>
                </a:rPr>
                <a:t>BLCLs/</a:t>
              </a:r>
              <a:r>
                <a:rPr lang="en-US" sz="1200" b="1" dirty="0" err="1" smtClean="0">
                  <a:latin typeface="Times New Roman" pitchFamily="18" charset="0"/>
                </a:rPr>
                <a:t>pept</a:t>
              </a:r>
              <a:r>
                <a:rPr lang="en-US" sz="1200" b="1" dirty="0" smtClean="0">
                  <a:latin typeface="Times New Roman" pitchFamily="18" charset="0"/>
                </a:rPr>
                <a:t>/CD8</a:t>
              </a:r>
              <a:r>
                <a:rPr lang="en-US" sz="1200" b="1" baseline="30000" dirty="0" smtClean="0">
                  <a:latin typeface="Times New Roman" pitchFamily="18" charset="0"/>
                </a:rPr>
                <a:t>+</a:t>
              </a:r>
              <a:endParaRPr lang="en-US" sz="1200" b="1" baseline="30000" dirty="0">
                <a:latin typeface="Times New Roman" pitchFamily="18" charset="0"/>
              </a:endParaRPr>
            </a:p>
          </p:txBody>
        </p:sp>
        <p:sp>
          <p:nvSpPr>
            <p:cNvPr id="81" name="Text Box 168"/>
            <p:cNvSpPr txBox="1">
              <a:spLocks noChangeArrowheads="1"/>
            </p:cNvSpPr>
            <p:nvPr/>
          </p:nvSpPr>
          <p:spPr bwMode="auto">
            <a:xfrm rot="17700000">
              <a:off x="5985384" y="5782419"/>
              <a:ext cx="169469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smtClean="0">
                  <a:latin typeface="Times New Roman" pitchFamily="18" charset="0"/>
                </a:rPr>
                <a:t>BLCLs/</a:t>
              </a:r>
              <a:r>
                <a:rPr lang="en-US" sz="1200" b="1" dirty="0" err="1" smtClean="0">
                  <a:latin typeface="Times New Roman" pitchFamily="18" charset="0"/>
                </a:rPr>
                <a:t>pept</a:t>
              </a:r>
              <a:r>
                <a:rPr lang="en-US" sz="1200" b="1" dirty="0" smtClean="0">
                  <a:latin typeface="Times New Roman" pitchFamily="18" charset="0"/>
                </a:rPr>
                <a:t>/CD8</a:t>
              </a:r>
              <a:r>
                <a:rPr lang="en-US" sz="1200" b="1" baseline="30000" dirty="0" smtClean="0">
                  <a:latin typeface="Times New Roman" pitchFamily="18" charset="0"/>
                </a:rPr>
                <a:t>+</a:t>
              </a:r>
              <a:r>
                <a:rPr lang="en-US" sz="1200" b="1" dirty="0" smtClean="0">
                  <a:latin typeface="Times New Roman" pitchFamily="18" charset="0"/>
                </a:rPr>
                <a:t>/IgG</a:t>
              </a:r>
              <a:endParaRPr lang="en-US" sz="1200" b="1" baseline="30000" dirty="0">
                <a:latin typeface="Times New Roman" pitchFamily="18" charset="0"/>
              </a:endParaRPr>
            </a:p>
          </p:txBody>
        </p:sp>
        <p:sp>
          <p:nvSpPr>
            <p:cNvPr id="82" name="Text Box 168"/>
            <p:cNvSpPr txBox="1">
              <a:spLocks noChangeArrowheads="1"/>
            </p:cNvSpPr>
            <p:nvPr/>
          </p:nvSpPr>
          <p:spPr bwMode="auto">
            <a:xfrm rot="17700000">
              <a:off x="6456661" y="5750800"/>
              <a:ext cx="16097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smtClean="0">
                  <a:latin typeface="Times New Roman" pitchFamily="18" charset="0"/>
                </a:rPr>
                <a:t>BLCLs/</a:t>
              </a:r>
              <a:r>
                <a:rPr lang="en-US" sz="1200" b="1" dirty="0" err="1" smtClean="0">
                  <a:latin typeface="Times New Roman" pitchFamily="18" charset="0"/>
                </a:rPr>
                <a:t>pept</a:t>
              </a:r>
              <a:r>
                <a:rPr lang="en-US" sz="1200" b="1" dirty="0" smtClean="0">
                  <a:latin typeface="Times New Roman" pitchFamily="18" charset="0"/>
                </a:rPr>
                <a:t>/CD8</a:t>
              </a:r>
              <a:r>
                <a:rPr lang="en-US" sz="1200" b="1" baseline="30000" dirty="0" smtClean="0">
                  <a:latin typeface="Times New Roman" pitchFamily="18" charset="0"/>
                </a:rPr>
                <a:t>+</a:t>
              </a:r>
              <a:r>
                <a:rPr lang="en-US" sz="1200" b="1" dirty="0" smtClean="0">
                  <a:latin typeface="Times New Roman" pitchFamily="18" charset="0"/>
                </a:rPr>
                <a:t>/F7</a:t>
              </a:r>
              <a:endParaRPr lang="en-US" sz="1200" b="1" baseline="30000" dirty="0">
                <a:latin typeface="Times New Roman" pitchFamily="18" charset="0"/>
              </a:endParaRPr>
            </a:p>
          </p:txBody>
        </p:sp>
        <p:sp>
          <p:nvSpPr>
            <p:cNvPr id="83" name="Text Box 168"/>
            <p:cNvSpPr txBox="1">
              <a:spLocks noChangeArrowheads="1"/>
            </p:cNvSpPr>
            <p:nvPr/>
          </p:nvSpPr>
          <p:spPr bwMode="auto">
            <a:xfrm rot="17700000">
              <a:off x="6786693" y="5813518"/>
              <a:ext cx="177164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smtClean="0">
                  <a:latin typeface="Times New Roman" pitchFamily="18" charset="0"/>
                </a:rPr>
                <a:t>BLCLs/</a:t>
              </a:r>
              <a:r>
                <a:rPr lang="en-US" sz="1200" b="1" dirty="0" err="1" smtClean="0">
                  <a:latin typeface="Times New Roman" pitchFamily="18" charset="0"/>
                </a:rPr>
                <a:t>pept</a:t>
              </a:r>
              <a:r>
                <a:rPr lang="en-US" sz="1200" b="1" dirty="0" smtClean="0">
                  <a:latin typeface="Times New Roman" pitchFamily="18" charset="0"/>
                </a:rPr>
                <a:t>/CD8</a:t>
              </a:r>
              <a:r>
                <a:rPr lang="en-US" sz="1200" b="1" baseline="30000" dirty="0" smtClean="0">
                  <a:latin typeface="Times New Roman" pitchFamily="18" charset="0"/>
                </a:rPr>
                <a:t>+</a:t>
              </a:r>
              <a:r>
                <a:rPr lang="en-US" sz="1200" b="1" dirty="0" smtClean="0">
                  <a:latin typeface="Times New Roman" pitchFamily="18" charset="0"/>
                </a:rPr>
                <a:t>/17B4</a:t>
              </a:r>
              <a:endParaRPr lang="en-US" sz="1200" b="1" baseline="30000" dirty="0">
                <a:latin typeface="Times New Roman" pitchFamily="18" charset="0"/>
              </a:endParaRPr>
            </a:p>
          </p:txBody>
        </p:sp>
        <p:sp>
          <p:nvSpPr>
            <p:cNvPr id="84" name="Line 28"/>
            <p:cNvSpPr>
              <a:spLocks noChangeShapeType="1"/>
            </p:cNvSpPr>
            <p:nvPr/>
          </p:nvSpPr>
          <p:spPr bwMode="auto">
            <a:xfrm>
              <a:off x="6711079" y="3769523"/>
              <a:ext cx="37646" cy="13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5" name="Line 29"/>
            <p:cNvSpPr>
              <a:spLocks noChangeShapeType="1"/>
            </p:cNvSpPr>
            <p:nvPr/>
          </p:nvSpPr>
          <p:spPr bwMode="auto">
            <a:xfrm flipH="1" flipV="1">
              <a:off x="6731339" y="3775699"/>
              <a:ext cx="2596" cy="2412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6" name="Line 28"/>
            <p:cNvSpPr>
              <a:spLocks noChangeShapeType="1"/>
            </p:cNvSpPr>
            <p:nvPr/>
          </p:nvSpPr>
          <p:spPr bwMode="auto">
            <a:xfrm>
              <a:off x="7154299" y="3541623"/>
              <a:ext cx="37646" cy="13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7" name="Line 29"/>
            <p:cNvSpPr>
              <a:spLocks noChangeShapeType="1"/>
            </p:cNvSpPr>
            <p:nvPr/>
          </p:nvSpPr>
          <p:spPr bwMode="auto">
            <a:xfrm flipH="1" flipV="1">
              <a:off x="7174559" y="3547799"/>
              <a:ext cx="2596" cy="2412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8" name="Line 28"/>
            <p:cNvSpPr>
              <a:spLocks noChangeShapeType="1"/>
            </p:cNvSpPr>
            <p:nvPr/>
          </p:nvSpPr>
          <p:spPr bwMode="auto">
            <a:xfrm>
              <a:off x="7969577" y="2742845"/>
              <a:ext cx="37646" cy="13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9" name="Line 29"/>
            <p:cNvSpPr>
              <a:spLocks noChangeShapeType="1"/>
            </p:cNvSpPr>
            <p:nvPr/>
          </p:nvSpPr>
          <p:spPr bwMode="auto">
            <a:xfrm flipH="1" flipV="1">
              <a:off x="7989837" y="2749021"/>
              <a:ext cx="2596" cy="2412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90" name="Text Box 168"/>
            <p:cNvSpPr txBox="1">
              <a:spLocks noChangeArrowheads="1"/>
            </p:cNvSpPr>
            <p:nvPr/>
          </p:nvSpPr>
          <p:spPr bwMode="auto">
            <a:xfrm rot="17700000">
              <a:off x="5110376" y="5505876"/>
              <a:ext cx="102483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smtClean="0">
                  <a:latin typeface="Times New Roman" pitchFamily="18" charset="0"/>
                </a:rPr>
                <a:t>CD8 </a:t>
              </a:r>
              <a:r>
                <a:rPr lang="en-US" sz="1200" b="1" baseline="30000" dirty="0" smtClean="0">
                  <a:latin typeface="Times New Roman" pitchFamily="18" charset="0"/>
                </a:rPr>
                <a:t>+ </a:t>
              </a:r>
              <a:r>
                <a:rPr lang="en-US" sz="1200" b="1" dirty="0" smtClean="0">
                  <a:latin typeface="Times New Roman" pitchFamily="18" charset="0"/>
                </a:rPr>
                <a:t>T cells</a:t>
              </a:r>
              <a:endParaRPr lang="en-US" sz="1200" b="1" dirty="0">
                <a:latin typeface="Times New Roman" pitchFamily="18" charset="0"/>
              </a:endParaRPr>
            </a:p>
          </p:txBody>
        </p:sp>
        <p:sp>
          <p:nvSpPr>
            <p:cNvPr id="91" name="Line 28"/>
            <p:cNvSpPr>
              <a:spLocks noChangeShapeType="1"/>
            </p:cNvSpPr>
            <p:nvPr/>
          </p:nvSpPr>
          <p:spPr bwMode="auto">
            <a:xfrm>
              <a:off x="7557361" y="2564904"/>
              <a:ext cx="37646" cy="13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92" name="Line 29"/>
            <p:cNvSpPr>
              <a:spLocks noChangeShapeType="1"/>
            </p:cNvSpPr>
            <p:nvPr/>
          </p:nvSpPr>
          <p:spPr bwMode="auto">
            <a:xfrm flipH="1" flipV="1">
              <a:off x="7577621" y="2571080"/>
              <a:ext cx="2596" cy="24124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93" name="Text Box 240"/>
          <p:cNvSpPr txBox="1">
            <a:spLocks noChangeArrowheads="1"/>
          </p:cNvSpPr>
          <p:nvPr/>
        </p:nvSpPr>
        <p:spPr bwMode="auto">
          <a:xfrm>
            <a:off x="7407331" y="6401968"/>
            <a:ext cx="16291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Figure S7A</a:t>
            </a:r>
            <a:r>
              <a:rPr lang="it-IT" sz="2000" b="1" baseline="30000" dirty="0" smtClean="0">
                <a:latin typeface="Times New Roman" pitchFamily="18" charset="0"/>
                <a:cs typeface="Times New Roman" pitchFamily="18" charset="0"/>
              </a:rPr>
              <a:t>III</a:t>
            </a:r>
            <a:endParaRPr lang="it-IT" sz="2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5138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69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di Office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Maurizio</dc:creator>
  <cp:lastModifiedBy>JADIQUE</cp:lastModifiedBy>
  <cp:revision>17</cp:revision>
  <dcterms:created xsi:type="dcterms:W3CDTF">2018-11-06T13:08:26Z</dcterms:created>
  <dcterms:modified xsi:type="dcterms:W3CDTF">2019-09-11T03:23:59Z</dcterms:modified>
</cp:coreProperties>
</file>