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2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3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46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4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6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36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7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4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3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 Box 61"/>
          <p:cNvSpPr txBox="1">
            <a:spLocks noChangeArrowheads="1"/>
          </p:cNvSpPr>
          <p:nvPr/>
        </p:nvSpPr>
        <p:spPr bwMode="auto">
          <a:xfrm>
            <a:off x="3419872" y="116632"/>
            <a:ext cx="21409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Nef-specific</a:t>
            </a:r>
            <a:r>
              <a:rPr lang="it-IT" b="1" dirty="0" smtClean="0">
                <a:latin typeface="Times New Roman" pitchFamily="18" charset="0"/>
              </a:rPr>
              <a:t> CD8</a:t>
            </a:r>
            <a:r>
              <a:rPr lang="it-IT" b="1" baseline="30000" dirty="0" smtClean="0">
                <a:latin typeface="Times New Roman" pitchFamily="18" charset="0"/>
              </a:rPr>
              <a:t>+</a:t>
            </a:r>
            <a:r>
              <a:rPr lang="it-IT" b="1" dirty="0" smtClean="0">
                <a:latin typeface="Times New Roman" pitchFamily="18" charset="0"/>
              </a:rPr>
              <a:t> T</a:t>
            </a:r>
          </a:p>
          <a:p>
            <a:pPr algn="ctr"/>
            <a:r>
              <a:rPr lang="it-IT" b="1" dirty="0" err="1" smtClean="0">
                <a:latin typeface="Times New Roman" pitchFamily="18" charset="0"/>
              </a:rPr>
              <a:t>lymphocytes</a:t>
            </a:r>
            <a:endParaRPr lang="it-IT" b="1" dirty="0">
              <a:latin typeface="Times New Roman" pitchFamily="18" charset="0"/>
            </a:endParaRPr>
          </a:p>
        </p:txBody>
      </p:sp>
      <p:sp>
        <p:nvSpPr>
          <p:cNvPr id="100" name="Text Box 61"/>
          <p:cNvSpPr txBox="1">
            <a:spLocks noChangeArrowheads="1"/>
          </p:cNvSpPr>
          <p:nvPr/>
        </p:nvSpPr>
        <p:spPr bwMode="auto">
          <a:xfrm>
            <a:off x="2008429" y="846004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Exp</a:t>
            </a:r>
            <a:r>
              <a:rPr lang="it-IT" b="1" dirty="0" smtClean="0">
                <a:latin typeface="Times New Roman" pitchFamily="18" charset="0"/>
              </a:rPr>
              <a:t>. I</a:t>
            </a:r>
            <a:endParaRPr lang="it-IT" b="1" dirty="0">
              <a:latin typeface="Times New Roman" pitchFamily="18" charset="0"/>
            </a:endParaRPr>
          </a:p>
        </p:txBody>
      </p:sp>
      <p:sp>
        <p:nvSpPr>
          <p:cNvPr id="172" name="Text Box 61"/>
          <p:cNvSpPr txBox="1">
            <a:spLocks noChangeArrowheads="1"/>
          </p:cNvSpPr>
          <p:nvPr/>
        </p:nvSpPr>
        <p:spPr bwMode="auto">
          <a:xfrm>
            <a:off x="6287125" y="836712"/>
            <a:ext cx="966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Exp</a:t>
            </a:r>
            <a:r>
              <a:rPr lang="it-IT" b="1" dirty="0" smtClean="0">
                <a:latin typeface="Times New Roman" pitchFamily="18" charset="0"/>
              </a:rPr>
              <a:t>. III</a:t>
            </a:r>
            <a:endParaRPr lang="it-IT" b="1" dirty="0">
              <a:latin typeface="Times New Roman" pitchFamily="18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395537" y="1124744"/>
            <a:ext cx="7878397" cy="5425062"/>
            <a:chOff x="395537" y="1556792"/>
            <a:chExt cx="7878397" cy="5425062"/>
          </a:xfrm>
        </p:grpSpPr>
        <p:sp>
          <p:nvSpPr>
            <p:cNvPr id="77" name="Line 4"/>
            <p:cNvSpPr>
              <a:spLocks noChangeShapeType="1"/>
            </p:cNvSpPr>
            <p:nvPr/>
          </p:nvSpPr>
          <p:spPr bwMode="auto">
            <a:xfrm flipV="1">
              <a:off x="1145423" y="5284279"/>
              <a:ext cx="2520000" cy="195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 flipV="1">
              <a:off x="1216443" y="5257511"/>
              <a:ext cx="3175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0" name="Rectangle 14"/>
            <p:cNvSpPr>
              <a:spLocks noChangeArrowheads="1"/>
            </p:cNvSpPr>
            <p:nvPr/>
          </p:nvSpPr>
          <p:spPr bwMode="auto">
            <a:xfrm>
              <a:off x="791010" y="3330865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Arial" pitchFamily="34" charset="0"/>
                </a:rPr>
                <a:t>120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1" name="Line 10"/>
            <p:cNvSpPr>
              <a:spLocks noChangeShapeType="1"/>
            </p:cNvSpPr>
            <p:nvPr/>
          </p:nvSpPr>
          <p:spPr bwMode="auto">
            <a:xfrm>
              <a:off x="1150238" y="3458852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>
              <a:off x="1166140" y="2537824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1166140" y="2840620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4" name="Line 10"/>
            <p:cNvSpPr>
              <a:spLocks noChangeShapeType="1"/>
            </p:cNvSpPr>
            <p:nvPr/>
          </p:nvSpPr>
          <p:spPr bwMode="auto">
            <a:xfrm>
              <a:off x="1158189" y="3152534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5" name="Line 10"/>
            <p:cNvSpPr>
              <a:spLocks noChangeShapeType="1"/>
            </p:cNvSpPr>
            <p:nvPr/>
          </p:nvSpPr>
          <p:spPr bwMode="auto">
            <a:xfrm>
              <a:off x="1153970" y="4954669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1153970" y="379324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>
              <a:off x="1153970" y="4089226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" name="Line 10"/>
            <p:cNvSpPr>
              <a:spLocks noChangeShapeType="1"/>
            </p:cNvSpPr>
            <p:nvPr/>
          </p:nvSpPr>
          <p:spPr bwMode="auto">
            <a:xfrm>
              <a:off x="1153970" y="4384071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1153970" y="467210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 flipH="1">
              <a:off x="1218654" y="1700808"/>
              <a:ext cx="3470" cy="36164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>
              <a:off x="1164539" y="2266825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" name="Text Box 168"/>
            <p:cNvSpPr txBox="1">
              <a:spLocks noChangeArrowheads="1"/>
            </p:cNvSpPr>
            <p:nvPr/>
          </p:nvSpPr>
          <p:spPr bwMode="auto">
            <a:xfrm rot="16200000">
              <a:off x="-106203" y="3563747"/>
              <a:ext cx="134203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</a:rPr>
                <a:t>IFN-</a:t>
              </a:r>
              <a:r>
                <a:rPr lang="en-US" sz="1600" b="1" dirty="0" smtClean="0"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latin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</a:rPr>
                <a:t>pg</a:t>
              </a:r>
              <a:r>
                <a:rPr lang="en-US" sz="1600" b="1" dirty="0" smtClean="0">
                  <a:latin typeface="Times New Roman" pitchFamily="18" charset="0"/>
                </a:rPr>
                <a:t>/mL</a:t>
              </a:r>
              <a:endParaRPr lang="en-US" sz="1600" b="1" dirty="0">
                <a:latin typeface="Times New Roman" pitchFamily="18" charset="0"/>
              </a:endParaRPr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2213551" y="4384071"/>
              <a:ext cx="153542" cy="892366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4" name="Rectangle 18"/>
            <p:cNvSpPr>
              <a:spLocks noChangeArrowheads="1"/>
            </p:cNvSpPr>
            <p:nvPr/>
          </p:nvSpPr>
          <p:spPr bwMode="auto">
            <a:xfrm>
              <a:off x="3062183" y="2369040"/>
              <a:ext cx="153542" cy="2916939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5" name="Rectangle 14"/>
            <p:cNvSpPr>
              <a:spLocks noChangeArrowheads="1"/>
            </p:cNvSpPr>
            <p:nvPr/>
          </p:nvSpPr>
          <p:spPr bwMode="auto">
            <a:xfrm>
              <a:off x="1271509" y="5108767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6" name="Rectangle 14"/>
            <p:cNvSpPr>
              <a:spLocks noChangeArrowheads="1"/>
            </p:cNvSpPr>
            <p:nvPr/>
          </p:nvSpPr>
          <p:spPr bwMode="auto">
            <a:xfrm>
              <a:off x="1599721" y="5108767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1886611" y="5108767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98" name="Rectangle 18"/>
            <p:cNvSpPr>
              <a:spLocks noChangeArrowheads="1"/>
            </p:cNvSpPr>
            <p:nvPr/>
          </p:nvSpPr>
          <p:spPr bwMode="auto">
            <a:xfrm>
              <a:off x="2660577" y="4149080"/>
              <a:ext cx="153542" cy="1128192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9" name="Rectangle 18"/>
            <p:cNvSpPr>
              <a:spLocks noChangeArrowheads="1"/>
            </p:cNvSpPr>
            <p:nvPr/>
          </p:nvSpPr>
          <p:spPr bwMode="auto">
            <a:xfrm>
              <a:off x="3470479" y="3501008"/>
              <a:ext cx="153542" cy="1773468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" name="Text Box 168"/>
            <p:cNvSpPr txBox="1">
              <a:spLocks noChangeArrowheads="1"/>
            </p:cNvSpPr>
            <p:nvPr/>
          </p:nvSpPr>
          <p:spPr bwMode="auto">
            <a:xfrm rot="17700000">
              <a:off x="1300900" y="5602981"/>
              <a:ext cx="10615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2" name="Text Box 168"/>
            <p:cNvSpPr txBox="1">
              <a:spLocks noChangeArrowheads="1"/>
            </p:cNvSpPr>
            <p:nvPr/>
          </p:nvSpPr>
          <p:spPr bwMode="auto">
            <a:xfrm rot="17700000">
              <a:off x="1235572" y="5455931"/>
              <a:ext cx="662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3" name="Text Box 168"/>
            <p:cNvSpPr txBox="1">
              <a:spLocks noChangeArrowheads="1"/>
            </p:cNvSpPr>
            <p:nvPr/>
          </p:nvSpPr>
          <p:spPr bwMode="auto">
            <a:xfrm rot="17700000">
              <a:off x="1351519" y="5760554"/>
              <a:ext cx="1394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4" name="Text Box 168"/>
            <p:cNvSpPr txBox="1">
              <a:spLocks noChangeArrowheads="1"/>
            </p:cNvSpPr>
            <p:nvPr/>
          </p:nvSpPr>
          <p:spPr bwMode="auto">
            <a:xfrm rot="17700000">
              <a:off x="1542050" y="5926435"/>
              <a:ext cx="16946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/IgG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5" name="Text Box 168"/>
            <p:cNvSpPr txBox="1">
              <a:spLocks noChangeArrowheads="1"/>
            </p:cNvSpPr>
            <p:nvPr/>
          </p:nvSpPr>
          <p:spPr bwMode="auto">
            <a:xfrm rot="17700000">
              <a:off x="2030157" y="5894816"/>
              <a:ext cx="16097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/F7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6" name="Text Box 168"/>
            <p:cNvSpPr txBox="1">
              <a:spLocks noChangeArrowheads="1"/>
            </p:cNvSpPr>
            <p:nvPr/>
          </p:nvSpPr>
          <p:spPr bwMode="auto">
            <a:xfrm rot="17700000">
              <a:off x="2363427" y="5957534"/>
              <a:ext cx="17716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/17B4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07" name="Line 28"/>
            <p:cNvSpPr>
              <a:spLocks noChangeShapeType="1"/>
            </p:cNvSpPr>
            <p:nvPr/>
          </p:nvSpPr>
          <p:spPr bwMode="auto">
            <a:xfrm>
              <a:off x="2267745" y="4332789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8" name="Line 29"/>
            <p:cNvSpPr>
              <a:spLocks noChangeShapeType="1"/>
            </p:cNvSpPr>
            <p:nvPr/>
          </p:nvSpPr>
          <p:spPr bwMode="auto">
            <a:xfrm flipH="1" flipV="1">
              <a:off x="2288005" y="4338965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9" name="Line 28"/>
            <p:cNvSpPr>
              <a:spLocks noChangeShapeType="1"/>
            </p:cNvSpPr>
            <p:nvPr/>
          </p:nvSpPr>
          <p:spPr bwMode="auto">
            <a:xfrm>
              <a:off x="2716903" y="4056899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0" name="Line 29"/>
            <p:cNvSpPr>
              <a:spLocks noChangeShapeType="1"/>
            </p:cNvSpPr>
            <p:nvPr/>
          </p:nvSpPr>
          <p:spPr bwMode="auto">
            <a:xfrm flipH="1" flipV="1">
              <a:off x="2737163" y="4063075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1" name="Line 28"/>
            <p:cNvSpPr>
              <a:spLocks noChangeShapeType="1"/>
            </p:cNvSpPr>
            <p:nvPr/>
          </p:nvSpPr>
          <p:spPr bwMode="auto">
            <a:xfrm>
              <a:off x="3111447" y="2132856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" name="Line 29"/>
            <p:cNvSpPr>
              <a:spLocks noChangeShapeType="1"/>
            </p:cNvSpPr>
            <p:nvPr/>
          </p:nvSpPr>
          <p:spPr bwMode="auto">
            <a:xfrm flipH="1" flipV="1">
              <a:off x="3131707" y="2139032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3" name="Line 28"/>
            <p:cNvSpPr>
              <a:spLocks noChangeShapeType="1"/>
            </p:cNvSpPr>
            <p:nvPr/>
          </p:nvSpPr>
          <p:spPr bwMode="auto">
            <a:xfrm>
              <a:off x="3526243" y="3128584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4" name="Line 29"/>
            <p:cNvSpPr>
              <a:spLocks noChangeShapeType="1"/>
            </p:cNvSpPr>
            <p:nvPr/>
          </p:nvSpPr>
          <p:spPr bwMode="auto">
            <a:xfrm flipH="1" flipV="1">
              <a:off x="3546503" y="3134759"/>
              <a:ext cx="2596" cy="3662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" name="Line 4"/>
            <p:cNvSpPr>
              <a:spLocks noChangeShapeType="1"/>
            </p:cNvSpPr>
            <p:nvPr/>
          </p:nvSpPr>
          <p:spPr bwMode="auto">
            <a:xfrm flipV="1">
              <a:off x="5753934" y="5190138"/>
              <a:ext cx="2520000" cy="195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4" name="Line 11"/>
            <p:cNvSpPr>
              <a:spLocks noChangeShapeType="1"/>
            </p:cNvSpPr>
            <p:nvPr/>
          </p:nvSpPr>
          <p:spPr bwMode="auto">
            <a:xfrm flipV="1">
              <a:off x="5824954" y="5163370"/>
              <a:ext cx="3175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5" name="Rectangle 13"/>
            <p:cNvSpPr>
              <a:spLocks noChangeArrowheads="1"/>
            </p:cNvSpPr>
            <p:nvPr/>
          </p:nvSpPr>
          <p:spPr bwMode="auto">
            <a:xfrm>
              <a:off x="5418221" y="2028678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6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6" name="Rectangle 14"/>
            <p:cNvSpPr>
              <a:spLocks noChangeArrowheads="1"/>
            </p:cNvSpPr>
            <p:nvPr/>
          </p:nvSpPr>
          <p:spPr bwMode="auto">
            <a:xfrm>
              <a:off x="5399521" y="3547762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Arial" pitchFamily="34" charset="0"/>
                </a:rPr>
                <a:t>300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7" name="Line 10"/>
            <p:cNvSpPr>
              <a:spLocks noChangeShapeType="1"/>
            </p:cNvSpPr>
            <p:nvPr/>
          </p:nvSpPr>
          <p:spPr bwMode="auto">
            <a:xfrm>
              <a:off x="5758749" y="3364711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8" name="Line 10"/>
            <p:cNvSpPr>
              <a:spLocks noChangeShapeType="1"/>
            </p:cNvSpPr>
            <p:nvPr/>
          </p:nvSpPr>
          <p:spPr bwMode="auto">
            <a:xfrm>
              <a:off x="5774651" y="244368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9" name="Line 10"/>
            <p:cNvSpPr>
              <a:spLocks noChangeShapeType="1"/>
            </p:cNvSpPr>
            <p:nvPr/>
          </p:nvSpPr>
          <p:spPr bwMode="auto">
            <a:xfrm>
              <a:off x="5774651" y="2746479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0" name="Line 10"/>
            <p:cNvSpPr>
              <a:spLocks noChangeShapeType="1"/>
            </p:cNvSpPr>
            <p:nvPr/>
          </p:nvSpPr>
          <p:spPr bwMode="auto">
            <a:xfrm>
              <a:off x="5766700" y="305839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1" name="Line 10"/>
            <p:cNvSpPr>
              <a:spLocks noChangeShapeType="1"/>
            </p:cNvSpPr>
            <p:nvPr/>
          </p:nvSpPr>
          <p:spPr bwMode="auto">
            <a:xfrm>
              <a:off x="5762481" y="486052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2" name="Line 10"/>
            <p:cNvSpPr>
              <a:spLocks noChangeShapeType="1"/>
            </p:cNvSpPr>
            <p:nvPr/>
          </p:nvSpPr>
          <p:spPr bwMode="auto">
            <a:xfrm>
              <a:off x="5762481" y="3699102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" name="Line 10"/>
            <p:cNvSpPr>
              <a:spLocks noChangeShapeType="1"/>
            </p:cNvSpPr>
            <p:nvPr/>
          </p:nvSpPr>
          <p:spPr bwMode="auto">
            <a:xfrm>
              <a:off x="5762481" y="3995085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4" name="Line 10"/>
            <p:cNvSpPr>
              <a:spLocks noChangeShapeType="1"/>
            </p:cNvSpPr>
            <p:nvPr/>
          </p:nvSpPr>
          <p:spPr bwMode="auto">
            <a:xfrm>
              <a:off x="5762481" y="4289930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5" name="Line 10"/>
            <p:cNvSpPr>
              <a:spLocks noChangeShapeType="1"/>
            </p:cNvSpPr>
            <p:nvPr/>
          </p:nvSpPr>
          <p:spPr bwMode="auto">
            <a:xfrm>
              <a:off x="5762481" y="4577962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6" name="Line 5"/>
            <p:cNvSpPr>
              <a:spLocks noChangeShapeType="1"/>
            </p:cNvSpPr>
            <p:nvPr/>
          </p:nvSpPr>
          <p:spPr bwMode="auto">
            <a:xfrm flipH="1">
              <a:off x="5827165" y="2167160"/>
              <a:ext cx="3470" cy="30559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37" name="Line 10"/>
            <p:cNvSpPr>
              <a:spLocks noChangeShapeType="1"/>
            </p:cNvSpPr>
            <p:nvPr/>
          </p:nvSpPr>
          <p:spPr bwMode="auto">
            <a:xfrm>
              <a:off x="5773050" y="2172684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8" name="Text Box 168"/>
            <p:cNvSpPr txBox="1">
              <a:spLocks noChangeArrowheads="1"/>
            </p:cNvSpPr>
            <p:nvPr/>
          </p:nvSpPr>
          <p:spPr bwMode="auto">
            <a:xfrm rot="16200000">
              <a:off x="4502308" y="3469606"/>
              <a:ext cx="134203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</a:rPr>
                <a:t>IFN-</a:t>
              </a:r>
              <a:r>
                <a:rPr lang="en-US" sz="1600" b="1" dirty="0" smtClean="0"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latin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</a:rPr>
                <a:t>pg</a:t>
              </a:r>
              <a:r>
                <a:rPr lang="en-US" sz="1600" b="1" dirty="0" smtClean="0">
                  <a:latin typeface="Times New Roman" pitchFamily="18" charset="0"/>
                </a:rPr>
                <a:t>/mL</a:t>
              </a:r>
              <a:endParaRPr lang="en-US" sz="1600" b="1" dirty="0">
                <a:latin typeface="Times New Roman" pitchFamily="18" charset="0"/>
              </a:endParaRPr>
            </a:p>
          </p:txBody>
        </p:sp>
        <p:sp>
          <p:nvSpPr>
            <p:cNvPr id="139" name="Rectangle 18"/>
            <p:cNvSpPr>
              <a:spLocks noChangeArrowheads="1"/>
            </p:cNvSpPr>
            <p:nvPr/>
          </p:nvSpPr>
          <p:spPr bwMode="auto">
            <a:xfrm>
              <a:off x="6822062" y="4983336"/>
              <a:ext cx="153542" cy="198959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0" name="Rectangle 18"/>
            <p:cNvSpPr>
              <a:spLocks noChangeArrowheads="1"/>
            </p:cNvSpPr>
            <p:nvPr/>
          </p:nvSpPr>
          <p:spPr bwMode="auto">
            <a:xfrm>
              <a:off x="7670694" y="2708921"/>
              <a:ext cx="153542" cy="2482918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1" name="Rectangle 14"/>
            <p:cNvSpPr>
              <a:spLocks noChangeArrowheads="1"/>
            </p:cNvSpPr>
            <p:nvPr/>
          </p:nvSpPr>
          <p:spPr bwMode="auto">
            <a:xfrm>
              <a:off x="5880020" y="5014626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2" name="Rectangle 14"/>
            <p:cNvSpPr>
              <a:spLocks noChangeArrowheads="1"/>
            </p:cNvSpPr>
            <p:nvPr/>
          </p:nvSpPr>
          <p:spPr bwMode="auto">
            <a:xfrm>
              <a:off x="6208232" y="5014626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3" name="Rectangle 14"/>
            <p:cNvSpPr>
              <a:spLocks noChangeArrowheads="1"/>
            </p:cNvSpPr>
            <p:nvPr/>
          </p:nvSpPr>
          <p:spPr bwMode="auto">
            <a:xfrm>
              <a:off x="6495122" y="5014626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44" name="Rectangle 18"/>
            <p:cNvSpPr>
              <a:spLocks noChangeArrowheads="1"/>
            </p:cNvSpPr>
            <p:nvPr/>
          </p:nvSpPr>
          <p:spPr bwMode="auto">
            <a:xfrm>
              <a:off x="7269088" y="5014626"/>
              <a:ext cx="153542" cy="168504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5" name="Rectangle 18"/>
            <p:cNvSpPr>
              <a:spLocks noChangeArrowheads="1"/>
            </p:cNvSpPr>
            <p:nvPr/>
          </p:nvSpPr>
          <p:spPr bwMode="auto">
            <a:xfrm>
              <a:off x="8078990" y="4656749"/>
              <a:ext cx="153542" cy="523586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6" name="Text Box 168"/>
            <p:cNvSpPr txBox="1">
              <a:spLocks noChangeArrowheads="1"/>
            </p:cNvSpPr>
            <p:nvPr/>
          </p:nvSpPr>
          <p:spPr bwMode="auto">
            <a:xfrm rot="17700000">
              <a:off x="5311640" y="5488007"/>
              <a:ext cx="1024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CD8 </a:t>
              </a:r>
              <a:r>
                <a:rPr lang="en-US" sz="1200" b="1" baseline="30000" dirty="0" smtClean="0">
                  <a:latin typeface="Times New Roman" pitchFamily="18" charset="0"/>
                </a:rPr>
                <a:t>+ </a:t>
              </a:r>
              <a:r>
                <a:rPr lang="en-US" sz="1200" b="1" dirty="0" smtClean="0">
                  <a:latin typeface="Times New Roman" pitchFamily="18" charset="0"/>
                </a:rPr>
                <a:t>T cells</a:t>
              </a:r>
              <a:endParaRPr lang="en-US" sz="1200" b="1" dirty="0">
                <a:latin typeface="Times New Roman" pitchFamily="18" charset="0"/>
              </a:endParaRPr>
            </a:p>
          </p:txBody>
        </p:sp>
        <p:sp>
          <p:nvSpPr>
            <p:cNvPr id="147" name="Text Box 168"/>
            <p:cNvSpPr txBox="1">
              <a:spLocks noChangeArrowheads="1"/>
            </p:cNvSpPr>
            <p:nvPr/>
          </p:nvSpPr>
          <p:spPr bwMode="auto">
            <a:xfrm rot="17700000">
              <a:off x="5909411" y="5508840"/>
              <a:ext cx="10615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48" name="Text Box 168"/>
            <p:cNvSpPr txBox="1">
              <a:spLocks noChangeArrowheads="1"/>
            </p:cNvSpPr>
            <p:nvPr/>
          </p:nvSpPr>
          <p:spPr bwMode="auto">
            <a:xfrm rot="17700000">
              <a:off x="5844083" y="5361790"/>
              <a:ext cx="662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49" name="Text Box 168"/>
            <p:cNvSpPr txBox="1">
              <a:spLocks noChangeArrowheads="1"/>
            </p:cNvSpPr>
            <p:nvPr/>
          </p:nvSpPr>
          <p:spPr bwMode="auto">
            <a:xfrm rot="17700000">
              <a:off x="5960030" y="5666413"/>
              <a:ext cx="1394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50" name="Text Box 168"/>
            <p:cNvSpPr txBox="1">
              <a:spLocks noChangeArrowheads="1"/>
            </p:cNvSpPr>
            <p:nvPr/>
          </p:nvSpPr>
          <p:spPr bwMode="auto">
            <a:xfrm rot="17700000">
              <a:off x="6150561" y="5832294"/>
              <a:ext cx="16946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/IgG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51" name="Text Box 168"/>
            <p:cNvSpPr txBox="1">
              <a:spLocks noChangeArrowheads="1"/>
            </p:cNvSpPr>
            <p:nvPr/>
          </p:nvSpPr>
          <p:spPr bwMode="auto">
            <a:xfrm rot="17700000">
              <a:off x="6621838" y="5800675"/>
              <a:ext cx="16097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/F7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52" name="Text Box 168"/>
            <p:cNvSpPr txBox="1">
              <a:spLocks noChangeArrowheads="1"/>
            </p:cNvSpPr>
            <p:nvPr/>
          </p:nvSpPr>
          <p:spPr bwMode="auto">
            <a:xfrm rot="17700000">
              <a:off x="6922370" y="5869668"/>
              <a:ext cx="17716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/17B4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6876256" y="4765759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 flipH="1" flipV="1">
              <a:off x="6896516" y="4771935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5" name="Line 28"/>
            <p:cNvSpPr>
              <a:spLocks noChangeShapeType="1"/>
            </p:cNvSpPr>
            <p:nvPr/>
          </p:nvSpPr>
          <p:spPr bwMode="auto">
            <a:xfrm>
              <a:off x="7325414" y="4909775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6" name="Line 29"/>
            <p:cNvSpPr>
              <a:spLocks noChangeShapeType="1"/>
            </p:cNvSpPr>
            <p:nvPr/>
          </p:nvSpPr>
          <p:spPr bwMode="auto">
            <a:xfrm flipH="1" flipV="1">
              <a:off x="7345674" y="4915951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" name="Line 28"/>
            <p:cNvSpPr>
              <a:spLocks noChangeShapeType="1"/>
            </p:cNvSpPr>
            <p:nvPr/>
          </p:nvSpPr>
          <p:spPr bwMode="auto">
            <a:xfrm>
              <a:off x="7719958" y="2324447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8" name="Line 29"/>
            <p:cNvSpPr>
              <a:spLocks noChangeShapeType="1"/>
            </p:cNvSpPr>
            <p:nvPr/>
          </p:nvSpPr>
          <p:spPr bwMode="auto">
            <a:xfrm flipH="1" flipV="1">
              <a:off x="7740217" y="2330622"/>
              <a:ext cx="7247" cy="378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9" name="Line 28"/>
            <p:cNvSpPr>
              <a:spLocks noChangeShapeType="1"/>
            </p:cNvSpPr>
            <p:nvPr/>
          </p:nvSpPr>
          <p:spPr bwMode="auto">
            <a:xfrm>
              <a:off x="8134754" y="4405719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0" name="Line 29"/>
            <p:cNvSpPr>
              <a:spLocks noChangeShapeType="1"/>
            </p:cNvSpPr>
            <p:nvPr/>
          </p:nvSpPr>
          <p:spPr bwMode="auto">
            <a:xfrm flipH="1" flipV="1">
              <a:off x="8155014" y="4411895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1" name="Text Box 168"/>
            <p:cNvSpPr txBox="1">
              <a:spLocks noChangeArrowheads="1"/>
            </p:cNvSpPr>
            <p:nvPr/>
          </p:nvSpPr>
          <p:spPr bwMode="auto">
            <a:xfrm rot="17700000">
              <a:off x="667042" y="5649892"/>
              <a:ext cx="1024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CD8 </a:t>
              </a:r>
              <a:r>
                <a:rPr lang="en-US" sz="1200" b="1" baseline="30000" dirty="0" smtClean="0">
                  <a:latin typeface="Times New Roman" pitchFamily="18" charset="0"/>
                </a:rPr>
                <a:t>+ </a:t>
              </a:r>
              <a:r>
                <a:rPr lang="en-US" sz="1200" b="1" dirty="0" smtClean="0">
                  <a:latin typeface="Times New Roman" pitchFamily="18" charset="0"/>
                </a:rPr>
                <a:t>T cells</a:t>
              </a:r>
              <a:endParaRPr lang="en-US" sz="1200" b="1" dirty="0">
                <a:latin typeface="Times New Roman" pitchFamily="18" charset="0"/>
              </a:endParaRPr>
            </a:p>
          </p:txBody>
        </p:sp>
        <p:sp>
          <p:nvSpPr>
            <p:cNvPr id="173" name="Line 10"/>
            <p:cNvSpPr>
              <a:spLocks noChangeShapeType="1"/>
            </p:cNvSpPr>
            <p:nvPr/>
          </p:nvSpPr>
          <p:spPr bwMode="auto">
            <a:xfrm>
              <a:off x="1165648" y="1988840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4" name="Line 10"/>
            <p:cNvSpPr>
              <a:spLocks noChangeShapeType="1"/>
            </p:cNvSpPr>
            <p:nvPr/>
          </p:nvSpPr>
          <p:spPr bwMode="auto">
            <a:xfrm>
              <a:off x="1170794" y="169519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5" name="Rectangle 13"/>
            <p:cNvSpPr>
              <a:spLocks noChangeArrowheads="1"/>
            </p:cNvSpPr>
            <p:nvPr/>
          </p:nvSpPr>
          <p:spPr bwMode="auto">
            <a:xfrm>
              <a:off x="816364" y="1556792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240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15" name="Text Box 240"/>
          <p:cNvSpPr txBox="1">
            <a:spLocks noChangeArrowheads="1"/>
          </p:cNvSpPr>
          <p:nvPr/>
        </p:nvSpPr>
        <p:spPr bwMode="auto">
          <a:xfrm>
            <a:off x="7524328" y="6459378"/>
            <a:ext cx="156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Figure S7A</a:t>
            </a:r>
            <a:r>
              <a:rPr lang="it-IT" sz="2000" b="1" baseline="300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it-IT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31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</dc:creator>
  <cp:lastModifiedBy>JADIQUE</cp:lastModifiedBy>
  <cp:revision>17</cp:revision>
  <dcterms:created xsi:type="dcterms:W3CDTF">2018-11-06T13:08:26Z</dcterms:created>
  <dcterms:modified xsi:type="dcterms:W3CDTF">2019-09-11T03:23:38Z</dcterms:modified>
</cp:coreProperties>
</file>