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376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ALESSANDRO%20%20LAB\LAG3%20Selections%2001%2004%2016\BOZZA%20PAPER%20LAG3\Bozza%20paper%20Lag%20e%20figures\DRAFT%20AVANZATO%2017%2012%2018\BMC%20Biotechnology\REVISED%20PAPER%20BMC%202019\ELISA%20su%20LAG%20boil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8FF-4E8F-82FB-D436EF61F308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8FF-4E8F-82FB-D436EF61F308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8FF-4E8F-82FB-D436EF61F308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8FF-4E8F-82FB-D436EF61F308}"/>
              </c:ext>
            </c:extLst>
          </c:dPt>
          <c:dPt>
            <c:idx val="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8FF-4E8F-82FB-D436EF61F308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8FF-4E8F-82FB-D436EF61F308}"/>
              </c:ext>
            </c:extLst>
          </c:dPt>
          <c:errBars>
            <c:errBarType val="both"/>
            <c:errValType val="cust"/>
            <c:noEndCap val="0"/>
            <c:plus>
              <c:numRef>
                <c:f>Foglio1!$C$11:$M$11</c:f>
                <c:numCache>
                  <c:formatCode>General</c:formatCode>
                  <c:ptCount val="11"/>
                  <c:pt idx="0">
                    <c:v>7.0710678118654751E-4</c:v>
                  </c:pt>
                  <c:pt idx="1">
                    <c:v>7.0710678118653244E-3</c:v>
                  </c:pt>
                  <c:pt idx="2">
                    <c:v>0</c:v>
                  </c:pt>
                  <c:pt idx="4">
                    <c:v>0</c:v>
                  </c:pt>
                  <c:pt idx="5">
                    <c:v>0.14142135623730964</c:v>
                  </c:pt>
                  <c:pt idx="6">
                    <c:v>0.14142135623730948</c:v>
                  </c:pt>
                  <c:pt idx="8">
                    <c:v>0</c:v>
                  </c:pt>
                  <c:pt idx="9">
                    <c:v>2.1213203435596288E-2</c:v>
                  </c:pt>
                  <c:pt idx="10">
                    <c:v>0</c:v>
                  </c:pt>
                </c:numCache>
              </c:numRef>
            </c:plus>
            <c:minus>
              <c:numRef>
                <c:f>Foglio1!$C$11:$M$11</c:f>
                <c:numCache>
                  <c:formatCode>General</c:formatCode>
                  <c:ptCount val="11"/>
                  <c:pt idx="0">
                    <c:v>7.0710678118654751E-4</c:v>
                  </c:pt>
                  <c:pt idx="1">
                    <c:v>7.0710678118653244E-3</c:v>
                  </c:pt>
                  <c:pt idx="2">
                    <c:v>0</c:v>
                  </c:pt>
                  <c:pt idx="4">
                    <c:v>0</c:v>
                  </c:pt>
                  <c:pt idx="5">
                    <c:v>0.14142135623730964</c:v>
                  </c:pt>
                  <c:pt idx="6">
                    <c:v>0.14142135623730948</c:v>
                  </c:pt>
                  <c:pt idx="8">
                    <c:v>0</c:v>
                  </c:pt>
                  <c:pt idx="9">
                    <c:v>2.1213203435596288E-2</c:v>
                  </c:pt>
                  <c:pt idx="10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Foglio1!$C$5:$M$5</c:f>
              <c:strCache>
                <c:ptCount val="11"/>
                <c:pt idx="0">
                  <c:v>GO</c:v>
                </c:pt>
                <c:pt idx="1">
                  <c:v>LAG3</c:v>
                </c:pt>
                <c:pt idx="2">
                  <c:v>LAG3*</c:v>
                </c:pt>
                <c:pt idx="4">
                  <c:v>GO</c:v>
                </c:pt>
                <c:pt idx="5">
                  <c:v>LAG3</c:v>
                </c:pt>
                <c:pt idx="6">
                  <c:v>LAG3*</c:v>
                </c:pt>
                <c:pt idx="8">
                  <c:v>GO</c:v>
                </c:pt>
                <c:pt idx="9">
                  <c:v>LAG3</c:v>
                </c:pt>
                <c:pt idx="10">
                  <c:v>LAG3*</c:v>
                </c:pt>
              </c:strCache>
            </c:strRef>
          </c:cat>
          <c:val>
            <c:numRef>
              <c:f>Foglio1!$C$10:$M$10</c:f>
              <c:numCache>
                <c:formatCode>General</c:formatCode>
                <c:ptCount val="11"/>
                <c:pt idx="0">
                  <c:v>3.5000000000000001E-3</c:v>
                </c:pt>
                <c:pt idx="1">
                  <c:v>1.125</c:v>
                </c:pt>
                <c:pt idx="2">
                  <c:v>0.1</c:v>
                </c:pt>
                <c:pt idx="4">
                  <c:v>7.0000000000000001E-3</c:v>
                </c:pt>
                <c:pt idx="5">
                  <c:v>1.5</c:v>
                </c:pt>
                <c:pt idx="6">
                  <c:v>1.2999999999999998</c:v>
                </c:pt>
                <c:pt idx="8">
                  <c:v>6.0000000000000001E-3</c:v>
                </c:pt>
                <c:pt idx="9">
                  <c:v>1.135</c:v>
                </c:pt>
                <c:pt idx="10">
                  <c:v>1.04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8FF-4E8F-82FB-D436EF61F3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951168"/>
        <c:axId val="120952704"/>
      </c:barChart>
      <c:catAx>
        <c:axId val="12095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952704"/>
        <c:crosses val="autoZero"/>
        <c:auto val="0"/>
        <c:lblAlgn val="ctr"/>
        <c:lblOffset val="100"/>
        <c:noMultiLvlLbl val="0"/>
      </c:catAx>
      <c:valAx>
        <c:axId val="12095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951168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DDAD-9DF7-4D64-B011-D5885C061115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8944-96C0-45C0-A74B-CCA61EBEE4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694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DDAD-9DF7-4D64-B011-D5885C061115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8944-96C0-45C0-A74B-CCA61EBEE4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9107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DDAD-9DF7-4D64-B011-D5885C061115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8944-96C0-45C0-A74B-CCA61EBEE4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399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DDAD-9DF7-4D64-B011-D5885C061115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8944-96C0-45C0-A74B-CCA61EBEE4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696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DDAD-9DF7-4D64-B011-D5885C061115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8944-96C0-45C0-A74B-CCA61EBEE4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714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DDAD-9DF7-4D64-B011-D5885C061115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8944-96C0-45C0-A74B-CCA61EBEE4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74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DDAD-9DF7-4D64-B011-D5885C061115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8944-96C0-45C0-A74B-CCA61EBEE4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46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DDAD-9DF7-4D64-B011-D5885C061115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8944-96C0-45C0-A74B-CCA61EBEE4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061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DDAD-9DF7-4D64-B011-D5885C061115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8944-96C0-45C0-A74B-CCA61EBEE4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605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DDAD-9DF7-4D64-B011-D5885C061115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8944-96C0-45C0-A74B-CCA61EBEE4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10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DDAD-9DF7-4D64-B011-D5885C061115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8944-96C0-45C0-A74B-CCA61EBEE4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02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6DDAD-9DF7-4D64-B011-D5885C061115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18944-96C0-45C0-A74B-CCA61EBEE4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41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40"/>
          <p:cNvSpPr txBox="1">
            <a:spLocks noChangeArrowheads="1"/>
          </p:cNvSpPr>
          <p:nvPr/>
        </p:nvSpPr>
        <p:spPr bwMode="auto">
          <a:xfrm>
            <a:off x="5229200" y="8708394"/>
            <a:ext cx="1561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000" b="1" smtClean="0">
                <a:latin typeface="Times New Roman" pitchFamily="18" charset="0"/>
                <a:cs typeface="Times New Roman" pitchFamily="18" charset="0"/>
              </a:rPr>
              <a:t>Figure S3D</a:t>
            </a:r>
            <a:r>
              <a:rPr lang="it-IT" sz="2000" b="1" baseline="3000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it-IT" sz="2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40"/>
          <p:cNvSpPr txBox="1">
            <a:spLocks noChangeArrowheads="1"/>
          </p:cNvSpPr>
          <p:nvPr/>
        </p:nvSpPr>
        <p:spPr bwMode="auto">
          <a:xfrm>
            <a:off x="244819" y="108603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it-IT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307300" y="795840"/>
            <a:ext cx="4835587" cy="3079697"/>
            <a:chOff x="774060" y="1265246"/>
            <a:chExt cx="4835587" cy="3079697"/>
          </a:xfrm>
        </p:grpSpPr>
        <p:graphicFrame>
          <p:nvGraphicFramePr>
            <p:cNvPr id="55" name="Grafico 54"/>
            <p:cNvGraphicFramePr>
              <a:graphicFrameLocks/>
            </p:cNvGraphicFramePr>
            <p:nvPr>
              <p:extLst/>
            </p:nvPr>
          </p:nvGraphicFramePr>
          <p:xfrm>
            <a:off x="1037647" y="1265246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" name="CasellaDiTesto 1"/>
            <p:cNvSpPr txBox="1"/>
            <p:nvPr/>
          </p:nvSpPr>
          <p:spPr>
            <a:xfrm rot="16200000">
              <a:off x="106602" y="2326148"/>
              <a:ext cx="16119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/>
                <a:t>O.D. (nm 450-nm 620)</a:t>
              </a:r>
              <a:endParaRPr lang="it-IT" sz="1200" dirty="0"/>
            </a:p>
          </p:txBody>
        </p:sp>
        <p:sp>
          <p:nvSpPr>
            <p:cNvPr id="3" name="CasellaDiTesto 2"/>
            <p:cNvSpPr txBox="1"/>
            <p:nvPr/>
          </p:nvSpPr>
          <p:spPr>
            <a:xfrm>
              <a:off x="1700808" y="4067944"/>
              <a:ext cx="5998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scFvF7</a:t>
              </a:r>
              <a:endParaRPr lang="it-IT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" name="CasellaDiTesto 55"/>
            <p:cNvSpPr txBox="1"/>
            <p:nvPr/>
          </p:nvSpPr>
          <p:spPr>
            <a:xfrm>
              <a:off x="2919152" y="4067944"/>
              <a:ext cx="9030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2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Ab anti-His</a:t>
              </a:r>
              <a:endParaRPr lang="it-IT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" name="CasellaDiTesto 56"/>
            <p:cNvSpPr txBox="1"/>
            <p:nvPr/>
          </p:nvSpPr>
          <p:spPr>
            <a:xfrm>
              <a:off x="4430432" y="4067944"/>
              <a:ext cx="7088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12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Ab 17B4</a:t>
              </a:r>
              <a:endParaRPr lang="it-IT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Parentesi graffa aperta 7"/>
            <p:cNvSpPr/>
            <p:nvPr/>
          </p:nvSpPr>
          <p:spPr>
            <a:xfrm rot="16200000">
              <a:off x="1894792" y="3414117"/>
              <a:ext cx="174584" cy="113306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Parentesi graffa aperta 57"/>
            <p:cNvSpPr/>
            <p:nvPr/>
          </p:nvSpPr>
          <p:spPr>
            <a:xfrm rot="16200000">
              <a:off x="3377204" y="3414117"/>
              <a:ext cx="174584" cy="113306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Parentesi graffa aperta 58"/>
            <p:cNvSpPr/>
            <p:nvPr/>
          </p:nvSpPr>
          <p:spPr>
            <a:xfrm rot="16200000">
              <a:off x="4791866" y="3414118"/>
              <a:ext cx="174584" cy="113306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9" name="CasellaDiTesto 8"/>
          <p:cNvSpPr txBox="1"/>
          <p:nvPr/>
        </p:nvSpPr>
        <p:spPr>
          <a:xfrm>
            <a:off x="5229420" y="1591179"/>
            <a:ext cx="1500732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t-IT" sz="800" dirty="0" smtClean="0"/>
              <a:t>GO      = </a:t>
            </a:r>
            <a:r>
              <a:rPr lang="it-IT" sz="800" dirty="0" err="1" smtClean="0"/>
              <a:t>irrelevant</a:t>
            </a:r>
            <a:r>
              <a:rPr lang="it-IT" sz="800" dirty="0" smtClean="0"/>
              <a:t> Ag</a:t>
            </a:r>
          </a:p>
          <a:p>
            <a:r>
              <a:rPr lang="it-IT" sz="800" dirty="0" smtClean="0"/>
              <a:t>LAG3  = </a:t>
            </a:r>
            <a:r>
              <a:rPr lang="it-IT" sz="800" dirty="0" err="1" smtClean="0"/>
              <a:t>intact</a:t>
            </a:r>
            <a:r>
              <a:rPr lang="it-IT" sz="800" dirty="0" smtClean="0"/>
              <a:t> </a:t>
            </a:r>
            <a:r>
              <a:rPr lang="it-IT" sz="800" dirty="0" err="1" smtClean="0"/>
              <a:t>rec</a:t>
            </a:r>
            <a:r>
              <a:rPr lang="it-IT" sz="800" dirty="0" smtClean="0"/>
              <a:t> LAG</a:t>
            </a:r>
          </a:p>
          <a:p>
            <a:r>
              <a:rPr lang="it-IT" sz="800" dirty="0" smtClean="0"/>
              <a:t>LAG3*= </a:t>
            </a:r>
            <a:r>
              <a:rPr lang="it-IT" sz="800" dirty="0" err="1" smtClean="0"/>
              <a:t>heat</a:t>
            </a:r>
            <a:r>
              <a:rPr lang="it-IT" sz="800" dirty="0" err="1"/>
              <a:t>-</a:t>
            </a:r>
            <a:r>
              <a:rPr lang="it-IT" sz="800" dirty="0" err="1" smtClean="0"/>
              <a:t>stressed</a:t>
            </a:r>
            <a:r>
              <a:rPr lang="it-IT" sz="800" dirty="0" smtClean="0"/>
              <a:t> </a:t>
            </a:r>
            <a:r>
              <a:rPr lang="it-IT" sz="800" dirty="0" err="1" smtClean="0"/>
              <a:t>rec</a:t>
            </a:r>
            <a:r>
              <a:rPr lang="it-IT" sz="800" dirty="0" smtClean="0"/>
              <a:t> LAG3 </a:t>
            </a:r>
          </a:p>
          <a:p>
            <a:r>
              <a:rPr lang="it-IT" sz="800" dirty="0"/>
              <a:t> </a:t>
            </a:r>
            <a:r>
              <a:rPr lang="it-IT" sz="800" dirty="0" smtClean="0"/>
              <a:t>              (by </a:t>
            </a:r>
            <a:r>
              <a:rPr lang="it-IT" sz="800" dirty="0" err="1" smtClean="0"/>
              <a:t>boiling</a:t>
            </a:r>
            <a:r>
              <a:rPr lang="it-IT" sz="800" dirty="0" smtClean="0"/>
              <a:t> </a:t>
            </a:r>
            <a:r>
              <a:rPr lang="it-IT" sz="800" dirty="0"/>
              <a:t>5</a:t>
            </a:r>
            <a:r>
              <a:rPr lang="it-IT" sz="800" dirty="0" smtClean="0"/>
              <a:t>’)</a:t>
            </a:r>
            <a:endParaRPr lang="it-IT" sz="800" dirty="0"/>
          </a:p>
        </p:txBody>
      </p:sp>
      <p:sp>
        <p:nvSpPr>
          <p:cNvPr id="60" name="Text Box 240"/>
          <p:cNvSpPr txBox="1">
            <a:spLocks noChangeArrowheads="1"/>
          </p:cNvSpPr>
          <p:nvPr/>
        </p:nvSpPr>
        <p:spPr bwMode="auto">
          <a:xfrm>
            <a:off x="244819" y="4644008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graphicFrame>
        <p:nvGraphicFramePr>
          <p:cNvPr id="68" name="Tabella 67"/>
          <p:cNvGraphicFramePr>
            <a:graphicFrameLocks noGrp="1"/>
          </p:cNvGraphicFramePr>
          <p:nvPr>
            <p:extLst/>
          </p:nvPr>
        </p:nvGraphicFramePr>
        <p:xfrm>
          <a:off x="1909984" y="8181957"/>
          <a:ext cx="228318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626">
                  <a:extLst>
                    <a:ext uri="{9D8B030D-6E8A-4147-A177-3AD203B41FA5}">
                      <a16:colId xmlns:a16="http://schemas.microsoft.com/office/drawing/2014/main" xmlns="" val="1303441525"/>
                    </a:ext>
                  </a:extLst>
                </a:gridCol>
                <a:gridCol w="579955">
                  <a:extLst>
                    <a:ext uri="{9D8B030D-6E8A-4147-A177-3AD203B41FA5}">
                      <a16:colId xmlns:a16="http://schemas.microsoft.com/office/drawing/2014/main" xmlns="" val="272789287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777339343"/>
                    </a:ext>
                  </a:extLst>
                </a:gridCol>
                <a:gridCol w="457203">
                  <a:extLst>
                    <a:ext uri="{9D8B030D-6E8A-4147-A177-3AD203B41FA5}">
                      <a16:colId xmlns:a16="http://schemas.microsoft.com/office/drawing/2014/main" xmlns="" val="3426886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endParaRPr lang="it-IT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</a:t>
                      </a:r>
                      <a:r>
                        <a:rPr lang="it-IT" sz="8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800" b="1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it-IT" sz="800" b="0" dirty="0" smtClean="0">
                          <a:solidFill>
                            <a:schemeClr val="tx1"/>
                          </a:solidFill>
                        </a:rPr>
                        <a:t>0.007</a:t>
                      </a:r>
                      <a:endParaRPr lang="it-IT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800" b="1" dirty="0" smtClean="0">
                          <a:solidFill>
                            <a:schemeClr val="tx1"/>
                          </a:solidFill>
                        </a:rPr>
                        <a:t>1.54</a:t>
                      </a:r>
                      <a:endParaRPr lang="it-IT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800" b="0" dirty="0" smtClean="0">
                          <a:solidFill>
                            <a:schemeClr val="tx1"/>
                          </a:solidFill>
                        </a:rPr>
                        <a:t>  0.05</a:t>
                      </a:r>
                      <a:endParaRPr lang="it-IT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0603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LAG3 </a:t>
                      </a:r>
                      <a:endParaRPr lang="it-IT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it-IT" sz="800" b="1" dirty="0" smtClean="0">
                          <a:solidFill>
                            <a:schemeClr val="tx1"/>
                          </a:solidFill>
                        </a:rPr>
                        <a:t>0.95</a:t>
                      </a:r>
                      <a:endParaRPr lang="it-IT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solidFill>
                            <a:schemeClr val="tx1"/>
                          </a:solidFill>
                        </a:rPr>
                        <a:t>0.052</a:t>
                      </a:r>
                      <a:endParaRPr lang="it-IT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>
                          <a:solidFill>
                            <a:schemeClr val="tx1"/>
                          </a:solidFill>
                        </a:rPr>
                        <a:t>  0.77</a:t>
                      </a:r>
                      <a:endParaRPr lang="it-IT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0767771"/>
                  </a:ext>
                </a:extLst>
              </a:tr>
            </a:tbl>
          </a:graphicData>
        </a:graphic>
      </p:graphicFrame>
      <p:sp>
        <p:nvSpPr>
          <p:cNvPr id="69" name="CasellaDiTesto 68"/>
          <p:cNvSpPr txBox="1"/>
          <p:nvPr/>
        </p:nvSpPr>
        <p:spPr>
          <a:xfrm>
            <a:off x="1431599" y="8354175"/>
            <a:ext cx="572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ELISA</a:t>
            </a:r>
          </a:p>
          <a:p>
            <a:r>
              <a:rPr lang="it-IT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(O.D.)</a:t>
            </a:r>
            <a:endParaRPr lang="it-IT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0" name="Connettore diritto 91"/>
          <p:cNvCxnSpPr/>
          <p:nvPr/>
        </p:nvCxnSpPr>
        <p:spPr>
          <a:xfrm>
            <a:off x="1910096" y="8307725"/>
            <a:ext cx="0" cy="50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92"/>
          <p:cNvCxnSpPr/>
          <p:nvPr/>
        </p:nvCxnSpPr>
        <p:spPr>
          <a:xfrm>
            <a:off x="2587709" y="8307725"/>
            <a:ext cx="0" cy="50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ttangolo 71"/>
          <p:cNvSpPr/>
          <p:nvPr/>
        </p:nvSpPr>
        <p:spPr>
          <a:xfrm>
            <a:off x="1459310" y="8301549"/>
            <a:ext cx="2781406" cy="5082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3" name="Gruppo 72"/>
          <p:cNvGrpSpPr/>
          <p:nvPr/>
        </p:nvGrpSpPr>
        <p:grpSpPr>
          <a:xfrm>
            <a:off x="2531419" y="8094672"/>
            <a:ext cx="1852358" cy="261610"/>
            <a:chOff x="3533488" y="4736073"/>
            <a:chExt cx="1852358" cy="261610"/>
          </a:xfrm>
        </p:grpSpPr>
        <p:sp>
          <p:nvSpPr>
            <p:cNvPr id="74" name="CasellaDiTesto 73"/>
            <p:cNvSpPr txBox="1"/>
            <p:nvPr/>
          </p:nvSpPr>
          <p:spPr>
            <a:xfrm>
              <a:off x="3533488" y="4736073"/>
              <a:ext cx="65594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scFvGO</a:t>
              </a:r>
              <a:endParaRPr lang="it-IT" sz="11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CasellaDiTesto 74"/>
            <p:cNvSpPr txBox="1"/>
            <p:nvPr/>
          </p:nvSpPr>
          <p:spPr>
            <a:xfrm>
              <a:off x="4084189" y="4736073"/>
              <a:ext cx="64953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i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-6xHis</a:t>
              </a:r>
              <a:endParaRPr lang="it-IT" sz="11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CasellaDiTesto 75"/>
            <p:cNvSpPr txBox="1"/>
            <p:nvPr/>
          </p:nvSpPr>
          <p:spPr>
            <a:xfrm>
              <a:off x="4654360" y="4736073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i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scFvF7</a:t>
              </a:r>
              <a:endParaRPr lang="it-IT" sz="11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CasellaDiTesto 76"/>
            <p:cNvSpPr txBox="1"/>
            <p:nvPr/>
          </p:nvSpPr>
          <p:spPr>
            <a:xfrm>
              <a:off x="5201115" y="4736073"/>
              <a:ext cx="18473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it-IT" sz="11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9" name="CasellaDiTesto 78"/>
          <p:cNvSpPr txBox="1"/>
          <p:nvPr/>
        </p:nvSpPr>
        <p:spPr>
          <a:xfrm rot="19176676">
            <a:off x="2728479" y="5121172"/>
            <a:ext cx="6735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-6×His</a:t>
            </a:r>
            <a:endParaRPr lang="it-IT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CasellaDiTesto 79"/>
          <p:cNvSpPr txBox="1"/>
          <p:nvPr/>
        </p:nvSpPr>
        <p:spPr>
          <a:xfrm rot="19176676">
            <a:off x="2056489" y="5120134"/>
            <a:ext cx="676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scFvGO</a:t>
            </a:r>
            <a:endParaRPr lang="it-IT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CasellaDiTesto 80"/>
          <p:cNvSpPr txBox="1"/>
          <p:nvPr/>
        </p:nvSpPr>
        <p:spPr>
          <a:xfrm rot="19176676">
            <a:off x="3410114" y="5137272"/>
            <a:ext cx="6238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scFvF7</a:t>
            </a:r>
            <a:endParaRPr lang="it-IT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CasellaDiTesto 93"/>
          <p:cNvSpPr txBox="1"/>
          <p:nvPr/>
        </p:nvSpPr>
        <p:spPr>
          <a:xfrm>
            <a:off x="4077072" y="5632375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kDa</a:t>
            </a: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CasellaDiTesto 98"/>
          <p:cNvSpPr txBox="1"/>
          <p:nvPr/>
        </p:nvSpPr>
        <p:spPr>
          <a:xfrm>
            <a:off x="1957876" y="8059541"/>
            <a:ext cx="6057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Antigen</a:t>
            </a:r>
            <a:endParaRPr lang="it-IT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0" name="Connettore 1 9"/>
          <p:cNvCxnSpPr/>
          <p:nvPr/>
        </p:nvCxnSpPr>
        <p:spPr>
          <a:xfrm flipV="1">
            <a:off x="2659717" y="8111794"/>
            <a:ext cx="1548000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CasellaDiTesto 100"/>
          <p:cNvSpPr txBox="1"/>
          <p:nvPr/>
        </p:nvSpPr>
        <p:spPr>
          <a:xfrm>
            <a:off x="3068960" y="7869644"/>
            <a:ext cx="9029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Antibodies</a:t>
            </a:r>
            <a:endParaRPr lang="it-IT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74803" y="3594677"/>
            <a:ext cx="919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 smtClean="0"/>
              <a:t>Primary</a:t>
            </a:r>
            <a:r>
              <a:rPr lang="it-IT" sz="1200" dirty="0" smtClean="0"/>
              <a:t> Ab:</a:t>
            </a:r>
            <a:endParaRPr lang="it-IT" sz="1200" dirty="0"/>
          </a:p>
        </p:txBody>
      </p:sp>
      <p:sp>
        <p:nvSpPr>
          <p:cNvPr id="13" name="Parentesi graffa aperta 12"/>
          <p:cNvSpPr/>
          <p:nvPr/>
        </p:nvSpPr>
        <p:spPr>
          <a:xfrm rot="5400000">
            <a:off x="2166123" y="5250381"/>
            <a:ext cx="174713" cy="612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9" name="Gruppo 18"/>
          <p:cNvGrpSpPr/>
          <p:nvPr/>
        </p:nvGrpSpPr>
        <p:grpSpPr>
          <a:xfrm>
            <a:off x="1948241" y="6974673"/>
            <a:ext cx="596569" cy="693671"/>
            <a:chOff x="1948241" y="6961327"/>
            <a:chExt cx="596569" cy="693671"/>
          </a:xfrm>
        </p:grpSpPr>
        <p:sp>
          <p:nvSpPr>
            <p:cNvPr id="109" name="CasellaDiTesto 108"/>
            <p:cNvSpPr txBox="1"/>
            <p:nvPr/>
          </p:nvSpPr>
          <p:spPr>
            <a:xfrm rot="16200000">
              <a:off x="2074864" y="7185052"/>
              <a:ext cx="69367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smtClean="0"/>
                <a:t>GO/LAG3</a:t>
              </a:r>
              <a:endParaRPr lang="it-IT" sz="1000" dirty="0"/>
            </a:p>
          </p:txBody>
        </p:sp>
        <p:sp>
          <p:nvSpPr>
            <p:cNvPr id="110" name="CasellaDiTesto 109"/>
            <p:cNvSpPr txBox="1"/>
            <p:nvPr/>
          </p:nvSpPr>
          <p:spPr>
            <a:xfrm rot="16200000">
              <a:off x="1892303" y="7185052"/>
              <a:ext cx="69367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smtClean="0"/>
                <a:t>LAG3*</a:t>
              </a:r>
              <a:endParaRPr lang="it-IT" sz="1000" dirty="0"/>
            </a:p>
          </p:txBody>
        </p:sp>
        <p:sp>
          <p:nvSpPr>
            <p:cNvPr id="111" name="CasellaDiTesto 110"/>
            <p:cNvSpPr txBox="1"/>
            <p:nvPr/>
          </p:nvSpPr>
          <p:spPr>
            <a:xfrm rot="16200000">
              <a:off x="1724516" y="7185052"/>
              <a:ext cx="69367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smtClean="0"/>
                <a:t>LAG3**</a:t>
              </a:r>
              <a:endParaRPr lang="it-IT" sz="1000" dirty="0"/>
            </a:p>
          </p:txBody>
        </p:sp>
      </p:grpSp>
      <p:grpSp>
        <p:nvGrpSpPr>
          <p:cNvPr id="17" name="Gruppo 16"/>
          <p:cNvGrpSpPr/>
          <p:nvPr/>
        </p:nvGrpSpPr>
        <p:grpSpPr>
          <a:xfrm>
            <a:off x="1052736" y="5927100"/>
            <a:ext cx="660376" cy="307777"/>
            <a:chOff x="945561" y="5913062"/>
            <a:chExt cx="660376" cy="307777"/>
          </a:xfrm>
        </p:grpSpPr>
        <p:cxnSp>
          <p:nvCxnSpPr>
            <p:cNvPr id="95" name="Connettore 2 94"/>
            <p:cNvCxnSpPr/>
            <p:nvPr/>
          </p:nvCxnSpPr>
          <p:spPr>
            <a:xfrm>
              <a:off x="1389937" y="6076823"/>
              <a:ext cx="216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CasellaDiTesto 96"/>
            <p:cNvSpPr txBox="1"/>
            <p:nvPr/>
          </p:nvSpPr>
          <p:spPr>
            <a:xfrm>
              <a:off x="945561" y="5913062"/>
              <a:ext cx="4892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GO</a:t>
              </a:r>
              <a:endParaRPr lang="it-IT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CasellaDiTesto 19"/>
          <p:cNvSpPr txBox="1"/>
          <p:nvPr/>
        </p:nvSpPr>
        <p:spPr>
          <a:xfrm>
            <a:off x="997221" y="5148064"/>
            <a:ext cx="919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 smtClean="0"/>
              <a:t>Primary</a:t>
            </a:r>
            <a:r>
              <a:rPr lang="it-IT" sz="1200" dirty="0" smtClean="0"/>
              <a:t> Ab:</a:t>
            </a:r>
            <a:endParaRPr lang="it-IT" sz="1200" dirty="0"/>
          </a:p>
        </p:txBody>
      </p:sp>
      <p:sp>
        <p:nvSpPr>
          <p:cNvPr id="22" name="Rettangolo 21"/>
          <p:cNvSpPr/>
          <p:nvPr/>
        </p:nvSpPr>
        <p:spPr>
          <a:xfrm>
            <a:off x="4797152" y="6139056"/>
            <a:ext cx="1601281" cy="46166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800" dirty="0" smtClean="0">
                <a:ea typeface="Calibri" panose="020F0502020204030204" pitchFamily="34" charset="0"/>
                <a:cs typeface="MinionPro-Regular"/>
              </a:rPr>
              <a:t>LAG3**:    -DTT/-boiling</a:t>
            </a:r>
          </a:p>
          <a:p>
            <a:r>
              <a:rPr lang="en-US" sz="800" dirty="0" smtClean="0">
                <a:ea typeface="Calibri" panose="020F0502020204030204" pitchFamily="34" charset="0"/>
                <a:cs typeface="MinionPro-Regular"/>
              </a:rPr>
              <a:t>LAG3*  :    -DTT/+boiling</a:t>
            </a:r>
          </a:p>
          <a:p>
            <a:r>
              <a:rPr lang="en-US" sz="800" dirty="0" smtClean="0">
                <a:ea typeface="Calibri" panose="020F0502020204030204" pitchFamily="34" charset="0"/>
                <a:cs typeface="MinionPro-Regular"/>
              </a:rPr>
              <a:t>GO/LAG3: +DTT/+boiling</a:t>
            </a:r>
            <a:endParaRPr lang="it-IT" sz="800" dirty="0"/>
          </a:p>
        </p:txBody>
      </p:sp>
      <p:grpSp>
        <p:nvGrpSpPr>
          <p:cNvPr id="12" name="Gruppo 11"/>
          <p:cNvGrpSpPr/>
          <p:nvPr/>
        </p:nvGrpSpPr>
        <p:grpSpPr>
          <a:xfrm>
            <a:off x="4077072" y="5822273"/>
            <a:ext cx="453970" cy="1248953"/>
            <a:chOff x="4306159" y="5822273"/>
            <a:chExt cx="453970" cy="1248953"/>
          </a:xfrm>
        </p:grpSpPr>
        <p:sp>
          <p:nvSpPr>
            <p:cNvPr id="84" name="CasellaDiTesto 83"/>
            <p:cNvSpPr txBox="1"/>
            <p:nvPr/>
          </p:nvSpPr>
          <p:spPr>
            <a:xfrm>
              <a:off x="4306159" y="6553648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35</a:t>
              </a:r>
              <a:endParaRPr lang="it-IT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CasellaDiTesto 84"/>
            <p:cNvSpPr txBox="1"/>
            <p:nvPr/>
          </p:nvSpPr>
          <p:spPr>
            <a:xfrm>
              <a:off x="4306159" y="6344678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48</a:t>
              </a:r>
              <a:endParaRPr lang="it-IT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CasellaDiTesto 85"/>
            <p:cNvSpPr txBox="1"/>
            <p:nvPr/>
          </p:nvSpPr>
          <p:spPr>
            <a:xfrm>
              <a:off x="4306159" y="6149138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63</a:t>
              </a:r>
              <a:endParaRPr lang="it-IT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CasellaDiTesto 86"/>
            <p:cNvSpPr txBox="1"/>
            <p:nvPr/>
          </p:nvSpPr>
          <p:spPr>
            <a:xfrm>
              <a:off x="4306159" y="5962115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75</a:t>
              </a:r>
              <a:endParaRPr lang="it-IT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CasellaDiTesto 87"/>
            <p:cNvSpPr txBox="1"/>
            <p:nvPr/>
          </p:nvSpPr>
          <p:spPr>
            <a:xfrm>
              <a:off x="4306159" y="5822273"/>
              <a:ext cx="4539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100</a:t>
              </a:r>
              <a:endParaRPr lang="it-IT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9" name="CasellaDiTesto 118"/>
            <p:cNvSpPr txBox="1"/>
            <p:nvPr/>
          </p:nvSpPr>
          <p:spPr>
            <a:xfrm>
              <a:off x="4306159" y="6763449"/>
              <a:ext cx="3642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it-IT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it-IT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20" name="Connettore 2 119"/>
          <p:cNvCxnSpPr/>
          <p:nvPr/>
        </p:nvCxnSpPr>
        <p:spPr>
          <a:xfrm>
            <a:off x="1484808" y="6274066"/>
            <a:ext cx="216000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2 120"/>
          <p:cNvCxnSpPr/>
          <p:nvPr/>
        </p:nvCxnSpPr>
        <p:spPr>
          <a:xfrm>
            <a:off x="1484808" y="6359137"/>
            <a:ext cx="216000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955848" y="6163528"/>
            <a:ext cx="568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LAG3</a:t>
            </a:r>
            <a:endParaRPr lang="it-IT" sz="1400" dirty="0"/>
          </a:p>
        </p:txBody>
      </p:sp>
      <p:grpSp>
        <p:nvGrpSpPr>
          <p:cNvPr id="18" name="Gruppo 17"/>
          <p:cNvGrpSpPr/>
          <p:nvPr/>
        </p:nvGrpSpPr>
        <p:grpSpPr>
          <a:xfrm>
            <a:off x="1943153" y="5684813"/>
            <a:ext cx="1989903" cy="1368152"/>
            <a:chOff x="4221088" y="4199839"/>
            <a:chExt cx="1989903" cy="1368152"/>
          </a:xfrm>
        </p:grpSpPr>
        <p:pic>
          <p:nvPicPr>
            <p:cNvPr id="78" name="Immagine 7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71" t="17433" r="66832" b="11499"/>
            <a:stretch/>
          </p:blipFill>
          <p:spPr>
            <a:xfrm>
              <a:off x="4221088" y="4199839"/>
              <a:ext cx="626300" cy="1368152"/>
            </a:xfrm>
            <a:prstGeom prst="rect">
              <a:avLst/>
            </a:prstGeom>
          </p:spPr>
        </p:pic>
        <p:pic>
          <p:nvPicPr>
            <p:cNvPr id="82" name="Immagine 8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592" t="17433" r="40265" b="11499"/>
            <a:stretch/>
          </p:blipFill>
          <p:spPr>
            <a:xfrm>
              <a:off x="4869161" y="4199839"/>
              <a:ext cx="648072" cy="1368152"/>
            </a:xfrm>
            <a:prstGeom prst="rect">
              <a:avLst/>
            </a:prstGeom>
          </p:spPr>
        </p:pic>
        <p:pic>
          <p:nvPicPr>
            <p:cNvPr id="83" name="Immagine 8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791" t="17433" r="6174" b="11499"/>
            <a:stretch/>
          </p:blipFill>
          <p:spPr>
            <a:xfrm>
              <a:off x="5539910" y="4199839"/>
              <a:ext cx="671081" cy="1368152"/>
            </a:xfrm>
            <a:prstGeom prst="rect">
              <a:avLst/>
            </a:prstGeom>
          </p:spPr>
        </p:pic>
      </p:grpSp>
      <p:sp>
        <p:nvSpPr>
          <p:cNvPr id="96" name="Parentesi graffa aperta 95"/>
          <p:cNvSpPr/>
          <p:nvPr/>
        </p:nvSpPr>
        <p:spPr>
          <a:xfrm rot="5400000">
            <a:off x="2836165" y="5250381"/>
            <a:ext cx="174713" cy="612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8" name="Parentesi graffa aperta 97"/>
          <p:cNvSpPr/>
          <p:nvPr/>
        </p:nvSpPr>
        <p:spPr>
          <a:xfrm rot="5400000">
            <a:off x="3507867" y="5250381"/>
            <a:ext cx="174713" cy="612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0" name="Gruppo 9"/>
          <p:cNvGrpSpPr/>
          <p:nvPr/>
        </p:nvGrpSpPr>
        <p:grpSpPr>
          <a:xfrm>
            <a:off x="3994178" y="5986034"/>
            <a:ext cx="108000" cy="916348"/>
            <a:chOff x="4185096" y="5986034"/>
            <a:chExt cx="108000" cy="916348"/>
          </a:xfrm>
        </p:grpSpPr>
        <p:cxnSp>
          <p:nvCxnSpPr>
            <p:cNvPr id="89" name="Connettore diritto 12"/>
            <p:cNvCxnSpPr/>
            <p:nvPr/>
          </p:nvCxnSpPr>
          <p:spPr>
            <a:xfrm>
              <a:off x="4185096" y="6123357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diritto 13"/>
            <p:cNvCxnSpPr/>
            <p:nvPr/>
          </p:nvCxnSpPr>
          <p:spPr>
            <a:xfrm>
              <a:off x="4185096" y="5986034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diritto 14"/>
            <p:cNvCxnSpPr/>
            <p:nvPr/>
          </p:nvCxnSpPr>
          <p:spPr>
            <a:xfrm>
              <a:off x="4185096" y="6313255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diritto 16"/>
            <p:cNvCxnSpPr/>
            <p:nvPr/>
          </p:nvCxnSpPr>
          <p:spPr>
            <a:xfrm>
              <a:off x="4185096" y="6503153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diritto 15"/>
            <p:cNvCxnSpPr/>
            <p:nvPr/>
          </p:nvCxnSpPr>
          <p:spPr>
            <a:xfrm>
              <a:off x="4185096" y="6719177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diritto 15"/>
            <p:cNvCxnSpPr/>
            <p:nvPr/>
          </p:nvCxnSpPr>
          <p:spPr>
            <a:xfrm>
              <a:off x="4185096" y="6902382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uppo 101"/>
          <p:cNvGrpSpPr/>
          <p:nvPr/>
        </p:nvGrpSpPr>
        <p:grpSpPr>
          <a:xfrm>
            <a:off x="2649466" y="6974673"/>
            <a:ext cx="596569" cy="693671"/>
            <a:chOff x="1948241" y="6961327"/>
            <a:chExt cx="596569" cy="693671"/>
          </a:xfrm>
        </p:grpSpPr>
        <p:sp>
          <p:nvSpPr>
            <p:cNvPr id="103" name="CasellaDiTesto 102"/>
            <p:cNvSpPr txBox="1"/>
            <p:nvPr/>
          </p:nvSpPr>
          <p:spPr>
            <a:xfrm rot="16200000">
              <a:off x="2074864" y="7185052"/>
              <a:ext cx="69367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smtClean="0"/>
                <a:t>GO/LAG3</a:t>
              </a:r>
              <a:endParaRPr lang="it-IT" sz="1000" dirty="0"/>
            </a:p>
          </p:txBody>
        </p:sp>
        <p:sp>
          <p:nvSpPr>
            <p:cNvPr id="112" name="CasellaDiTesto 111"/>
            <p:cNvSpPr txBox="1"/>
            <p:nvPr/>
          </p:nvSpPr>
          <p:spPr>
            <a:xfrm rot="16200000">
              <a:off x="1892303" y="7185052"/>
              <a:ext cx="69367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smtClean="0"/>
                <a:t>LAG3*</a:t>
              </a:r>
              <a:endParaRPr lang="it-IT" sz="1000" dirty="0"/>
            </a:p>
          </p:txBody>
        </p:sp>
        <p:sp>
          <p:nvSpPr>
            <p:cNvPr id="113" name="CasellaDiTesto 112"/>
            <p:cNvSpPr txBox="1"/>
            <p:nvPr/>
          </p:nvSpPr>
          <p:spPr>
            <a:xfrm rot="16200000">
              <a:off x="1724516" y="7185052"/>
              <a:ext cx="69367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smtClean="0"/>
                <a:t>LAG3**</a:t>
              </a:r>
              <a:endParaRPr lang="it-IT" sz="1000" dirty="0"/>
            </a:p>
          </p:txBody>
        </p:sp>
      </p:grpSp>
      <p:grpSp>
        <p:nvGrpSpPr>
          <p:cNvPr id="114" name="Gruppo 113"/>
          <p:cNvGrpSpPr/>
          <p:nvPr/>
        </p:nvGrpSpPr>
        <p:grpSpPr>
          <a:xfrm>
            <a:off x="3288497" y="6974673"/>
            <a:ext cx="596569" cy="693671"/>
            <a:chOff x="1948241" y="6961327"/>
            <a:chExt cx="596569" cy="693671"/>
          </a:xfrm>
        </p:grpSpPr>
        <p:sp>
          <p:nvSpPr>
            <p:cNvPr id="115" name="CasellaDiTesto 114"/>
            <p:cNvSpPr txBox="1"/>
            <p:nvPr/>
          </p:nvSpPr>
          <p:spPr>
            <a:xfrm rot="16200000">
              <a:off x="2074864" y="7185052"/>
              <a:ext cx="69367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smtClean="0"/>
                <a:t>GO/LAG3</a:t>
              </a:r>
              <a:endParaRPr lang="it-IT" sz="1000" dirty="0"/>
            </a:p>
          </p:txBody>
        </p:sp>
        <p:sp>
          <p:nvSpPr>
            <p:cNvPr id="116" name="CasellaDiTesto 115"/>
            <p:cNvSpPr txBox="1"/>
            <p:nvPr/>
          </p:nvSpPr>
          <p:spPr>
            <a:xfrm rot="16200000">
              <a:off x="1892303" y="7185052"/>
              <a:ext cx="69367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smtClean="0"/>
                <a:t>LAG3*</a:t>
              </a:r>
              <a:endParaRPr lang="it-IT" sz="1000" dirty="0"/>
            </a:p>
          </p:txBody>
        </p:sp>
        <p:sp>
          <p:nvSpPr>
            <p:cNvPr id="117" name="CasellaDiTesto 116"/>
            <p:cNvSpPr txBox="1"/>
            <p:nvPr/>
          </p:nvSpPr>
          <p:spPr>
            <a:xfrm rot="16200000">
              <a:off x="1724516" y="7185052"/>
              <a:ext cx="69367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smtClean="0"/>
                <a:t>LAG3**</a:t>
              </a:r>
              <a:endParaRPr lang="it-IT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7226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115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di Office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Maurizio</dc:creator>
  <cp:lastModifiedBy>JADIQUE</cp:lastModifiedBy>
  <cp:revision>39</cp:revision>
  <dcterms:created xsi:type="dcterms:W3CDTF">2018-11-19T12:16:58Z</dcterms:created>
  <dcterms:modified xsi:type="dcterms:W3CDTF">2019-09-11T03:23:06Z</dcterms:modified>
</cp:coreProperties>
</file>