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7" r:id="rId2"/>
    <p:sldId id="266" r:id="rId3"/>
    <p:sldId id="265" r:id="rId4"/>
    <p:sldId id="261" r:id="rId5"/>
    <p:sldId id="264" r:id="rId6"/>
    <p:sldId id="262" r:id="rId7"/>
  </p:sldIdLst>
  <p:sldSz cx="6858000" cy="9906000" type="A4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50" d="100"/>
          <a:sy n="150" d="100"/>
        </p:scale>
        <p:origin x="-1840" y="5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50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792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20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73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77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13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2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89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4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056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20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47D4D-A44D-45F7-9CED-F2236EB7BBBC}" type="datetimeFigureOut">
              <a:rPr lang="fr-FR" smtClean="0"/>
              <a:t>27/08/19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A16C3-D127-4691-95DA-69F7F07170E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4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5" Type="http://schemas.openxmlformats.org/officeDocument/2006/relationships/image" Target="../media/image6.emf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emf"/><Relationship Id="rId9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5" Type="http://schemas.openxmlformats.org/officeDocument/2006/relationships/image" Target="../media/image20.emf"/><Relationship Id="rId6" Type="http://schemas.openxmlformats.org/officeDocument/2006/relationships/image" Target="../media/image21.emf"/><Relationship Id="rId7" Type="http://schemas.openxmlformats.org/officeDocument/2006/relationships/image" Target="../media/image22.emf"/><Relationship Id="rId8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e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1.png"/><Relationship Id="rId12" Type="http://schemas.microsoft.com/office/2007/relationships/hdphoto" Target="../media/hdphoto3.wdp"/><Relationship Id="rId13" Type="http://schemas.openxmlformats.org/officeDocument/2006/relationships/image" Target="../media/image32.png"/><Relationship Id="rId14" Type="http://schemas.microsoft.com/office/2007/relationships/hdphoto" Target="../media/hdphoto4.wdp"/><Relationship Id="rId15" Type="http://schemas.openxmlformats.org/officeDocument/2006/relationships/image" Target="../media/image33.png"/><Relationship Id="rId16" Type="http://schemas.microsoft.com/office/2007/relationships/hdphoto" Target="../media/hdphoto5.wdp"/><Relationship Id="rId17" Type="http://schemas.openxmlformats.org/officeDocument/2006/relationships/image" Target="../media/image34.png"/><Relationship Id="rId18" Type="http://schemas.microsoft.com/office/2007/relationships/hdphoto" Target="../media/hdphoto6.wdp"/><Relationship Id="rId19" Type="http://schemas.openxmlformats.org/officeDocument/2006/relationships/image" Target="../media/image35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emf"/><Relationship Id="rId6" Type="http://schemas.openxmlformats.org/officeDocument/2006/relationships/image" Target="../media/image28.emf"/><Relationship Id="rId7" Type="http://schemas.openxmlformats.org/officeDocument/2006/relationships/image" Target="../media/image29.png"/><Relationship Id="rId8" Type="http://schemas.microsoft.com/office/2007/relationships/hdphoto" Target="../media/hdphoto1.wdp"/><Relationship Id="rId9" Type="http://schemas.openxmlformats.org/officeDocument/2006/relationships/image" Target="../media/image30.png"/><Relationship Id="rId10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4" Type="http://schemas.openxmlformats.org/officeDocument/2006/relationships/image" Target="../media/image3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80" y="2623764"/>
            <a:ext cx="5755163" cy="424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5939386" y="1714725"/>
            <a:ext cx="808121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600" i="1" dirty="0" smtClean="0">
                <a:latin typeface="Arial"/>
                <a:cs typeface="Arial"/>
              </a:rPr>
              <a:t>GAPDH</a:t>
            </a:r>
          </a:p>
          <a:p>
            <a:r>
              <a:rPr lang="fr-FR" sz="600" i="1" dirty="0" smtClean="0">
                <a:latin typeface="Arial"/>
                <a:cs typeface="Arial"/>
              </a:rPr>
              <a:t>HIST1H2BG-2AE</a:t>
            </a:r>
          </a:p>
          <a:p>
            <a:r>
              <a:rPr lang="fr-FR" sz="600" i="1" dirty="0" smtClean="0">
                <a:latin typeface="Arial"/>
                <a:cs typeface="Arial"/>
              </a:rPr>
              <a:t>HIST1H1D</a:t>
            </a:r>
          </a:p>
          <a:p>
            <a:r>
              <a:rPr lang="fr-FR" sz="600" i="1" dirty="0" smtClean="0">
                <a:latin typeface="Arial"/>
                <a:cs typeface="Arial"/>
              </a:rPr>
              <a:t>HIST1H4F</a:t>
            </a:r>
          </a:p>
          <a:p>
            <a:r>
              <a:rPr lang="fr-FR" sz="600" i="1" dirty="0" smtClean="0">
                <a:latin typeface="Arial"/>
                <a:cs typeface="Arial"/>
              </a:rPr>
              <a:t>HIST1H4G</a:t>
            </a:r>
          </a:p>
          <a:p>
            <a:r>
              <a:rPr lang="fr-FR" sz="600" i="1" dirty="0" smtClean="0">
                <a:latin typeface="Arial"/>
                <a:cs typeface="Arial"/>
              </a:rPr>
              <a:t>HIST1H3F-2BH</a:t>
            </a:r>
          </a:p>
          <a:p>
            <a:r>
              <a:rPr lang="fr-FR" sz="600" i="1" dirty="0" smtClean="0">
                <a:latin typeface="Arial"/>
                <a:cs typeface="Arial"/>
              </a:rPr>
              <a:t>HOXD4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40130" y="1532038"/>
            <a:ext cx="25146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 smtClean="0">
                <a:latin typeface="Arial"/>
                <a:cs typeface="Arial"/>
              </a:rPr>
              <a:t>NPM1</a:t>
            </a:r>
            <a:r>
              <a:rPr lang="fr-FR" sz="900" dirty="0" smtClean="0">
                <a:latin typeface="Arial"/>
                <a:cs typeface="Arial"/>
              </a:rPr>
              <a:t>mut CN-AML patients</a:t>
            </a:r>
            <a:endParaRPr lang="fr-FR" sz="900" baseline="30000" dirty="0">
              <a:latin typeface="Arial"/>
              <a:cs typeface="Arial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54000" y="3220409"/>
            <a:ext cx="6196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Times"/>
                <a:ea typeface="Times New Roman"/>
                <a:cs typeface="Times"/>
              </a:rPr>
              <a:t>Figure S1 related to Figure 2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. </a:t>
            </a:r>
            <a:r>
              <a:rPr lang="en-US" sz="1200" dirty="0" err="1" smtClean="0">
                <a:latin typeface="Times"/>
                <a:ea typeface="Times New Roman"/>
                <a:cs typeface="Times"/>
              </a:rPr>
              <a:t>Heatmap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 </a:t>
            </a:r>
            <a:r>
              <a:rPr lang="en-US" sz="1200" dirty="0">
                <a:latin typeface="Times"/>
                <a:ea typeface="Times New Roman"/>
                <a:cs typeface="Times"/>
              </a:rPr>
              <a:t>of the 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H3K27me3 level in a new cohort of 78 </a:t>
            </a:r>
            <a:r>
              <a:rPr lang="en-US" sz="1200" i="1" dirty="0" smtClean="0">
                <a:latin typeface="Times"/>
                <a:cs typeface="Times"/>
              </a:rPr>
              <a:t>NPM1</a:t>
            </a:r>
            <a:r>
              <a:rPr lang="en-US" sz="1200" dirty="0" smtClean="0">
                <a:latin typeface="Times"/>
                <a:cs typeface="Times"/>
              </a:rPr>
              <a:t>mut CN-AML patients showing 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normalized </a:t>
            </a:r>
            <a:r>
              <a:rPr lang="en-US" sz="1200" dirty="0">
                <a:latin typeface="Times"/>
                <a:ea typeface="Times New Roman"/>
                <a:cs typeface="Times"/>
              </a:rPr>
              <a:t>H3K27me3 enrichment 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values </a:t>
            </a:r>
            <a:r>
              <a:rPr lang="en-US" sz="1200" dirty="0">
                <a:latin typeface="Times"/>
                <a:ea typeface="Times New Roman"/>
                <a:cs typeface="Times"/>
              </a:rPr>
              <a:t>obtained 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by </a:t>
            </a:r>
            <a:r>
              <a:rPr lang="en-US" sz="1200" dirty="0" err="1">
                <a:latin typeface="Times"/>
                <a:ea typeface="Times New Roman"/>
                <a:cs typeface="Times"/>
              </a:rPr>
              <a:t>ChIP</a:t>
            </a:r>
            <a:r>
              <a:rPr lang="en-US" sz="1200" dirty="0">
                <a:latin typeface="Times"/>
                <a:ea typeface="Times New Roman"/>
                <a:cs typeface="Times"/>
              </a:rPr>
              <a:t>-qPCR on the indicated </a:t>
            </a:r>
            <a:r>
              <a:rPr lang="en-US" sz="1200" i="1" dirty="0">
                <a:latin typeface="Times"/>
                <a:ea typeface="Times New Roman"/>
                <a:cs typeface="Times"/>
              </a:rPr>
              <a:t>HIST1 </a:t>
            </a:r>
            <a:r>
              <a:rPr lang="en-US" sz="1200" dirty="0">
                <a:latin typeface="Times"/>
                <a:ea typeface="Times New Roman"/>
                <a:cs typeface="Times"/>
              </a:rPr>
              <a:t>genes. Each column represents a patient sample 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sorted </a:t>
            </a:r>
            <a:r>
              <a:rPr lang="en-US" sz="1200" dirty="0">
                <a:latin typeface="Times"/>
                <a:ea typeface="Times New Roman"/>
                <a:cs typeface="Times"/>
              </a:rPr>
              <a:t>by upward-median values for </a:t>
            </a:r>
            <a:r>
              <a:rPr lang="en-US" sz="1200" i="1" dirty="0">
                <a:latin typeface="Times"/>
                <a:ea typeface="Times New Roman"/>
                <a:cs typeface="Times"/>
              </a:rPr>
              <a:t>HIST1</a:t>
            </a:r>
            <a:r>
              <a:rPr lang="en-US" sz="1200" dirty="0">
                <a:latin typeface="Times"/>
                <a:ea typeface="Times New Roman"/>
                <a:cs typeface="Times"/>
              </a:rPr>
              <a:t> enrichment. H3K27me3 </a:t>
            </a:r>
            <a:r>
              <a:rPr lang="fr-FR" sz="1200" i="1" dirty="0">
                <a:latin typeface="Times"/>
                <a:cs typeface="Times"/>
              </a:rPr>
              <a:t>HIST1</a:t>
            </a:r>
            <a:r>
              <a:rPr lang="fr-FR" sz="1200" baseline="30000" dirty="0">
                <a:latin typeface="Times"/>
                <a:cs typeface="Times"/>
              </a:rPr>
              <a:t>low </a:t>
            </a:r>
            <a:r>
              <a:rPr lang="en-US" sz="1200" dirty="0">
                <a:latin typeface="Times"/>
                <a:ea typeface="Times New Roman"/>
                <a:cs typeface="Times"/>
              </a:rPr>
              <a:t>and H3K27me3 </a:t>
            </a:r>
            <a:r>
              <a:rPr lang="fr-FR" sz="1200" i="1" dirty="0">
                <a:latin typeface="Times"/>
                <a:cs typeface="Times"/>
              </a:rPr>
              <a:t>HIST1</a:t>
            </a:r>
            <a:r>
              <a:rPr lang="fr-FR" sz="1200" baseline="30000" dirty="0">
                <a:latin typeface="Times"/>
                <a:cs typeface="Times"/>
              </a:rPr>
              <a:t>high</a:t>
            </a:r>
            <a:r>
              <a:rPr lang="en-US" sz="1200" baseline="30000" dirty="0">
                <a:latin typeface="Times"/>
                <a:ea typeface="Times New Roman"/>
                <a:cs typeface="Times"/>
              </a:rPr>
              <a:t> </a:t>
            </a:r>
            <a:r>
              <a:rPr lang="en-US" sz="1200" dirty="0">
                <a:latin typeface="Times"/>
                <a:ea typeface="Times New Roman"/>
                <a:cs typeface="Times"/>
              </a:rPr>
              <a:t>patients were defined as 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in Figure 1B with </a:t>
            </a:r>
            <a:r>
              <a:rPr lang="en-US" sz="1200" dirty="0">
                <a:latin typeface="Times"/>
                <a:ea typeface="Times New Roman"/>
                <a:cs typeface="Times"/>
              </a:rPr>
              <a:t>a H3K27me3 </a:t>
            </a:r>
            <a:r>
              <a:rPr lang="fr-FR" sz="1200" i="1" dirty="0">
                <a:latin typeface="Times"/>
                <a:cs typeface="Times"/>
              </a:rPr>
              <a:t>HIST1 </a:t>
            </a:r>
            <a:r>
              <a:rPr lang="fr-FR" sz="1200" dirty="0" err="1">
                <a:latin typeface="Times"/>
                <a:cs typeface="Times"/>
              </a:rPr>
              <a:t>mean</a:t>
            </a:r>
            <a:r>
              <a:rPr lang="fr-FR" sz="1200" dirty="0">
                <a:latin typeface="Times"/>
                <a:cs typeface="Times"/>
              </a:rPr>
              <a:t> value c</a:t>
            </a:r>
            <a:r>
              <a:rPr lang="en-US" sz="1200" dirty="0" err="1">
                <a:latin typeface="Times"/>
                <a:ea typeface="Times New Roman"/>
                <a:cs typeface="Times"/>
              </a:rPr>
              <a:t>ut</a:t>
            </a:r>
            <a:r>
              <a:rPr lang="en-US" sz="1200" dirty="0">
                <a:latin typeface="Times"/>
                <a:ea typeface="Times New Roman"/>
                <a:cs typeface="Times"/>
              </a:rPr>
              <a:t> off at 15. </a:t>
            </a:r>
            <a:r>
              <a:rPr lang="en-US" sz="1200" dirty="0">
                <a:latin typeface="Times"/>
                <a:cs typeface="Times"/>
              </a:rPr>
              <a:t>Yellow square: mutation for the indicated gene; grey square: </a:t>
            </a:r>
            <a:r>
              <a:rPr lang="en-US" sz="1200" dirty="0" smtClean="0">
                <a:latin typeface="Times"/>
                <a:cs typeface="Times"/>
              </a:rPr>
              <a:t>missing data. </a:t>
            </a:r>
            <a:endParaRPr lang="fr-FR" sz="1200" dirty="0">
              <a:latin typeface="Times"/>
              <a:cs typeface="Times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14331" y="693109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S1</a:t>
            </a:r>
            <a:endParaRPr lang="fr-FR" sz="1600" strike="sngStrike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94" r="3219"/>
          <a:stretch/>
        </p:blipFill>
        <p:spPr bwMode="auto">
          <a:xfrm>
            <a:off x="84667" y="1720850"/>
            <a:ext cx="590496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Connecteur droit 26"/>
          <p:cNvCxnSpPr/>
          <p:nvPr/>
        </p:nvCxnSpPr>
        <p:spPr>
          <a:xfrm flipV="1">
            <a:off x="1860500" y="1752600"/>
            <a:ext cx="6350" cy="128905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605336" y="2371824"/>
            <a:ext cx="13581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>
                <a:latin typeface="Arial"/>
                <a:cs typeface="Arial"/>
              </a:rPr>
              <a:t>H3K27me3 </a:t>
            </a:r>
            <a:r>
              <a:rPr lang="fr-FR" sz="900" i="1" dirty="0" smtClean="0">
                <a:latin typeface="Arial"/>
                <a:cs typeface="Arial"/>
              </a:rPr>
              <a:t>HIST1</a:t>
            </a:r>
            <a:r>
              <a:rPr lang="fr-FR" sz="900" baseline="30000" dirty="0" smtClean="0">
                <a:latin typeface="Arial"/>
                <a:cs typeface="Arial"/>
              </a:rPr>
              <a:t>low</a:t>
            </a:r>
            <a:endParaRPr lang="fr-FR" sz="900" baseline="30000" dirty="0">
              <a:latin typeface="Arial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119936" y="2371824"/>
            <a:ext cx="145949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latin typeface="Arial"/>
                <a:cs typeface="Arial"/>
              </a:rPr>
              <a:t>H3K27me3 </a:t>
            </a:r>
            <a:r>
              <a:rPr lang="fr-FR" sz="900" i="1" dirty="0" smtClean="0">
                <a:latin typeface="Arial"/>
                <a:cs typeface="Arial"/>
              </a:rPr>
              <a:t>HIST1</a:t>
            </a:r>
            <a:r>
              <a:rPr lang="fr-FR" sz="900" baseline="30000" dirty="0" smtClean="0">
                <a:latin typeface="Arial"/>
                <a:cs typeface="Arial"/>
              </a:rPr>
              <a:t>high</a:t>
            </a:r>
            <a:endParaRPr lang="fr-FR" sz="900" baseline="30000" dirty="0">
              <a:latin typeface="Arial"/>
              <a:cs typeface="Arial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915521" y="2431378"/>
            <a:ext cx="6335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>
                <a:latin typeface="Arial"/>
                <a:cs typeface="Arial"/>
              </a:rPr>
              <a:t>Mutations</a:t>
            </a:r>
            <a:endParaRPr lang="fr-FR" sz="800" dirty="0">
              <a:latin typeface="Arial"/>
              <a:cs typeface="Arial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5944566" y="1428834"/>
            <a:ext cx="808121" cy="356189"/>
            <a:chOff x="4257962" y="1721515"/>
            <a:chExt cx="808121" cy="356189"/>
          </a:xfrm>
        </p:grpSpPr>
        <p:grpSp>
          <p:nvGrpSpPr>
            <p:cNvPr id="32" name="Groupe 31"/>
            <p:cNvGrpSpPr/>
            <p:nvPr/>
          </p:nvGrpSpPr>
          <p:grpSpPr>
            <a:xfrm>
              <a:off x="4257962" y="1910951"/>
              <a:ext cx="808121" cy="166753"/>
              <a:chOff x="6161863" y="7915861"/>
              <a:chExt cx="990600" cy="244573"/>
            </a:xfrm>
          </p:grpSpPr>
          <p:sp>
            <p:nvSpPr>
              <p:cNvPr id="35" name="Rectangle 34"/>
              <p:cNvSpPr/>
              <p:nvPr/>
            </p:nvSpPr>
            <p:spPr>
              <a:xfrm rot="16200000">
                <a:off x="6569296" y="7578394"/>
                <a:ext cx="67606" cy="742540"/>
              </a:xfrm>
              <a:prstGeom prst="rect">
                <a:avLst/>
              </a:prstGeom>
              <a:gradFill>
                <a:gsLst>
                  <a:gs pos="0">
                    <a:srgbClr val="4538F2"/>
                  </a:gs>
                  <a:gs pos="61000">
                    <a:schemeClr val="bg1"/>
                  </a:gs>
                  <a:gs pos="47000">
                    <a:schemeClr val="bg1"/>
                  </a:gs>
                  <a:gs pos="100000">
                    <a:srgbClr val="FF0000"/>
                  </a:gs>
                </a:gsLst>
                <a:lin ang="5400000" scaled="0"/>
              </a:gradFill>
              <a:ln w="63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200"/>
              </a:p>
            </p:txBody>
          </p:sp>
          <p:sp>
            <p:nvSpPr>
              <p:cNvPr id="36" name="ZoneTexte 35"/>
              <p:cNvSpPr txBox="1"/>
              <p:nvPr/>
            </p:nvSpPr>
            <p:spPr>
              <a:xfrm>
                <a:off x="6161863" y="7934730"/>
                <a:ext cx="268801" cy="225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" dirty="0" smtClean="0">
                    <a:latin typeface="Arial"/>
                    <a:cs typeface="Arial"/>
                  </a:rPr>
                  <a:t>0</a:t>
                </a:r>
                <a:endParaRPr lang="fr-FR" sz="400" dirty="0">
                  <a:latin typeface="Arial"/>
                  <a:cs typeface="Arial"/>
                </a:endParaRPr>
              </a:p>
            </p:txBody>
          </p:sp>
          <p:sp>
            <p:nvSpPr>
              <p:cNvPr id="37" name="ZoneTexte 36"/>
              <p:cNvSpPr txBox="1"/>
              <p:nvPr/>
            </p:nvSpPr>
            <p:spPr>
              <a:xfrm>
                <a:off x="6466663" y="7933212"/>
                <a:ext cx="326396" cy="225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" dirty="0" smtClean="0">
                    <a:latin typeface="Arial"/>
                    <a:cs typeface="Arial"/>
                  </a:rPr>
                  <a:t>15</a:t>
                </a:r>
                <a:endParaRPr lang="fr-FR" sz="400" dirty="0">
                  <a:latin typeface="Arial"/>
                  <a:cs typeface="Arial"/>
                </a:endParaRPr>
              </a:p>
            </p:txBody>
          </p:sp>
          <p:sp>
            <p:nvSpPr>
              <p:cNvPr id="38" name="ZoneTexte 37"/>
              <p:cNvSpPr txBox="1"/>
              <p:nvPr/>
            </p:nvSpPr>
            <p:spPr>
              <a:xfrm>
                <a:off x="6771463" y="7934730"/>
                <a:ext cx="381000" cy="225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400" dirty="0" smtClean="0">
                    <a:latin typeface="Arial"/>
                    <a:cs typeface="Arial"/>
                  </a:rPr>
                  <a:t>100</a:t>
                </a:r>
                <a:endParaRPr lang="fr-FR" sz="400" dirty="0">
                  <a:latin typeface="Arial"/>
                  <a:cs typeface="Arial"/>
                </a:endParaRPr>
              </a:p>
            </p:txBody>
          </p:sp>
        </p:grpSp>
        <p:sp>
          <p:nvSpPr>
            <p:cNvPr id="33" name="ZoneTexte 32"/>
            <p:cNvSpPr txBox="1"/>
            <p:nvPr/>
          </p:nvSpPr>
          <p:spPr>
            <a:xfrm>
              <a:off x="4327446" y="1721515"/>
              <a:ext cx="6979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>
                  <a:latin typeface="Arial"/>
                  <a:cs typeface="Arial"/>
                </a:rPr>
                <a:t>H3K27me3</a:t>
              </a:r>
              <a:endParaRPr lang="fr-FR" sz="800" dirty="0">
                <a:latin typeface="Arial"/>
                <a:cs typeface="Arial"/>
              </a:endParaRPr>
            </a:p>
          </p:txBody>
        </p:sp>
      </p:grp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089222"/>
              </p:ext>
            </p:extLst>
          </p:nvPr>
        </p:nvGraphicFramePr>
        <p:xfrm>
          <a:off x="6028808" y="2606689"/>
          <a:ext cx="345124" cy="428625"/>
        </p:xfrm>
        <a:graphic>
          <a:graphicData uri="http://schemas.openxmlformats.org/drawingml/2006/table">
            <a:tbl>
              <a:tblPr/>
              <a:tblGrid>
                <a:gridCol w="345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33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FLT3ITD</a:t>
                      </a:r>
                      <a:endParaRPr lang="fr-FR" sz="5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DNMT3A</a:t>
                      </a:r>
                      <a:endParaRPr lang="fr-FR" sz="5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IDH2R140</a:t>
                      </a:r>
                      <a:endParaRPr lang="fr-FR" sz="5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IDH1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332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CEBP</a:t>
                      </a:r>
                      <a:r>
                        <a:rPr lang="fr-FR" sz="5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l-GR" sz="5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89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315" y="4668931"/>
            <a:ext cx="61019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Figure </a:t>
            </a:r>
            <a:r>
              <a:rPr lang="en-US" sz="1200" b="1" dirty="0">
                <a:latin typeface="Times"/>
                <a:ea typeface="Calibri" panose="020F0502020204030204" pitchFamily="34" charset="0"/>
                <a:cs typeface="Times"/>
              </a:rPr>
              <a:t>S2 related to figure 2: 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Analysis </a:t>
            </a:r>
            <a:r>
              <a:rPr lang="en-US" sz="1200" b="1" dirty="0">
                <a:latin typeface="Times"/>
                <a:ea typeface="Calibri" panose="020F0502020204030204" pitchFamily="34" charset="0"/>
                <a:cs typeface="Times"/>
              </a:rPr>
              <a:t>of 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H3K27me3 </a:t>
            </a:r>
            <a:r>
              <a:rPr lang="en-US" sz="1200" b="1" i="1" dirty="0">
                <a:latin typeface="Times"/>
                <a:ea typeface="Calibri" panose="020F0502020204030204" pitchFamily="34" charset="0"/>
                <a:cs typeface="Times"/>
              </a:rPr>
              <a:t>HIST1</a:t>
            </a:r>
            <a:r>
              <a:rPr lang="en-US" sz="1200" b="1" dirty="0">
                <a:latin typeface="Times"/>
                <a:ea typeface="Calibri" panose="020F0502020204030204" pitchFamily="34" charset="0"/>
                <a:cs typeface="Times"/>
              </a:rPr>
              <a:t> 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status </a:t>
            </a:r>
            <a:r>
              <a:rPr lang="en-US" sz="1200" b="1" dirty="0">
                <a:latin typeface="Times"/>
                <a:ea typeface="Calibri" panose="020F0502020204030204" pitchFamily="34" charset="0"/>
                <a:cs typeface="Times"/>
              </a:rPr>
              <a:t>in CD34low and 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CD34high sorted  blasts. 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Additional H3K27me3 </a:t>
            </a:r>
            <a:r>
              <a:rPr lang="en-US" sz="1200" i="1" dirty="0">
                <a:latin typeface="Times"/>
                <a:ea typeface="Calibri" panose="020F0502020204030204" pitchFamily="34" charset="0"/>
                <a:cs typeface="Times"/>
              </a:rPr>
              <a:t>HIST1</a:t>
            </a:r>
            <a:r>
              <a:rPr lang="en-US" sz="1200" baseline="30000" dirty="0">
                <a:latin typeface="Times"/>
                <a:ea typeface="Calibri" panose="020F0502020204030204" pitchFamily="34" charset="0"/>
                <a:cs typeface="Times"/>
              </a:rPr>
              <a:t>high</a:t>
            </a:r>
            <a:r>
              <a:rPr lang="en-US" sz="1200" dirty="0">
                <a:latin typeface="Times"/>
                <a:ea typeface="Calibri" panose="020F0502020204030204" pitchFamily="34" charset="0"/>
                <a:cs typeface="Times"/>
              </a:rPr>
              <a:t> 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patient (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a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) </a:t>
            </a:r>
            <a:r>
              <a:rPr lang="en-US" sz="1200" dirty="0">
                <a:latin typeface="Times"/>
                <a:ea typeface="Calibri" panose="020F0502020204030204" pitchFamily="34" charset="0"/>
                <a:cs typeface="Times"/>
              </a:rPr>
              <a:t>and 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H3K27me3 </a:t>
            </a:r>
            <a:r>
              <a:rPr lang="en-US" sz="1200" i="1" dirty="0">
                <a:latin typeface="Times"/>
                <a:ea typeface="Calibri" panose="020F0502020204030204" pitchFamily="34" charset="0"/>
                <a:cs typeface="Times"/>
              </a:rPr>
              <a:t>HIST1</a:t>
            </a:r>
            <a:r>
              <a:rPr lang="en-US" sz="1200" baseline="30000" dirty="0">
                <a:latin typeface="Times"/>
                <a:ea typeface="Calibri" panose="020F0502020204030204" pitchFamily="34" charset="0"/>
                <a:cs typeface="Times"/>
              </a:rPr>
              <a:t>low</a:t>
            </a:r>
            <a:r>
              <a:rPr lang="en-US" sz="1200" dirty="0">
                <a:latin typeface="Times"/>
                <a:ea typeface="Calibri" panose="020F0502020204030204" pitchFamily="34" charset="0"/>
                <a:cs typeface="Times"/>
              </a:rPr>
              <a:t> 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patient (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b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) were analyzed. For 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a</a:t>
            </a:r>
            <a:r>
              <a:rPr lang="en-US" sz="1200" dirty="0" smtClean="0">
                <a:latin typeface="Times"/>
                <a:ea typeface="Calibri" panose="020F0502020204030204" pitchFamily="34" charset="0"/>
                <a:cs typeface="Times"/>
              </a:rPr>
              <a:t> and </a:t>
            </a:r>
            <a:r>
              <a:rPr lang="en-US" sz="1200" b="1" dirty="0" smtClean="0">
                <a:latin typeface="Times"/>
                <a:ea typeface="Calibri" panose="020F0502020204030204" pitchFamily="34" charset="0"/>
                <a:cs typeface="Times"/>
              </a:rPr>
              <a:t>b</a:t>
            </a:r>
            <a:r>
              <a:rPr lang="en-US" sz="1200" dirty="0" smtClean="0">
                <a:latin typeface="Times"/>
                <a:cs typeface="Times"/>
              </a:rPr>
              <a:t> </a:t>
            </a:r>
            <a:r>
              <a:rPr lang="en-US" sz="1200" dirty="0">
                <a:latin typeface="Times"/>
                <a:cs typeface="Times"/>
              </a:rPr>
              <a:t>are shown; the gating strategy for separating blast cells according </a:t>
            </a:r>
            <a:r>
              <a:rPr lang="en-US" sz="1200" dirty="0" smtClean="0">
                <a:latin typeface="Times"/>
                <a:cs typeface="Times"/>
              </a:rPr>
              <a:t>to CD34 </a:t>
            </a:r>
            <a:r>
              <a:rPr lang="en-US" sz="1200" dirty="0">
                <a:latin typeface="Times"/>
                <a:cs typeface="Times"/>
              </a:rPr>
              <a:t>expression level (upper left), the H3K27me3 </a:t>
            </a:r>
            <a:r>
              <a:rPr lang="en-US" sz="1200" i="1" dirty="0">
                <a:latin typeface="Times"/>
                <a:cs typeface="Times"/>
              </a:rPr>
              <a:t>HIST1</a:t>
            </a:r>
            <a:r>
              <a:rPr lang="en-US" sz="1200" dirty="0">
                <a:latin typeface="Times"/>
                <a:cs typeface="Times"/>
              </a:rPr>
              <a:t> status on the bulk population (upper right), on CD34low blast population (lower left) and on CD34high blast population (lower right). </a:t>
            </a:r>
            <a:endParaRPr lang="fr-FR" sz="1200" dirty="0">
              <a:latin typeface="Times"/>
              <a:cs typeface="Times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437" y="2954877"/>
            <a:ext cx="1137799" cy="183726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3533" y="3035447"/>
            <a:ext cx="1092200" cy="174399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7769" y="1222836"/>
            <a:ext cx="1104901" cy="173627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301" y="1213385"/>
            <a:ext cx="1147232" cy="1686448"/>
          </a:xfrm>
          <a:prstGeom prst="rect">
            <a:avLst/>
          </a:prstGeom>
        </p:spPr>
      </p:pic>
      <p:grpSp>
        <p:nvGrpSpPr>
          <p:cNvPr id="7" name="Groupe 17"/>
          <p:cNvGrpSpPr/>
          <p:nvPr/>
        </p:nvGrpSpPr>
        <p:grpSpPr>
          <a:xfrm>
            <a:off x="3535464" y="1434206"/>
            <a:ext cx="1179914" cy="1352125"/>
            <a:chOff x="2598408" y="935592"/>
            <a:chExt cx="952575" cy="1151227"/>
          </a:xfrm>
        </p:grpSpPr>
        <p:pic>
          <p:nvPicPr>
            <p:cNvPr id="8" name="Picture 17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617" b="12134"/>
            <a:stretch/>
          </p:blipFill>
          <p:spPr bwMode="auto">
            <a:xfrm>
              <a:off x="2780503" y="1037656"/>
              <a:ext cx="770480" cy="7580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2892750" y="1199169"/>
              <a:ext cx="555540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036682" y="1131124"/>
              <a:ext cx="350809" cy="1834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 smtClean="0"/>
                <a:t>80%</a:t>
              </a:r>
              <a:endParaRPr lang="fr-FR" sz="8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96741" y="935592"/>
              <a:ext cx="4640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blasts</a:t>
              </a:r>
              <a:endParaRPr lang="fr-FR" sz="800" dirty="0"/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 flipV="1">
              <a:off x="2678300" y="1663683"/>
              <a:ext cx="0" cy="18288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2683125" y="1843149"/>
              <a:ext cx="182880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/>
            <p:cNvSpPr txBox="1"/>
            <p:nvPr/>
          </p:nvSpPr>
          <p:spPr>
            <a:xfrm>
              <a:off x="2866004" y="1755123"/>
              <a:ext cx="47114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CD34</a:t>
              </a:r>
              <a:endParaRPr lang="fr-FR" sz="800" dirty="0"/>
            </a:p>
          </p:txBody>
        </p:sp>
        <p:sp>
          <p:nvSpPr>
            <p:cNvPr id="15" name="ZoneTexte 14"/>
            <p:cNvSpPr txBox="1"/>
            <p:nvPr/>
          </p:nvSpPr>
          <p:spPr>
            <a:xfrm rot="16200000">
              <a:off x="2462038" y="1336243"/>
              <a:ext cx="48818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SSC-A</a:t>
              </a:r>
              <a:endParaRPr lang="fr-FR" sz="800" dirty="0"/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>
              <a:off x="3319036" y="1721059"/>
              <a:ext cx="220446" cy="36576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avec flèche 16"/>
            <p:cNvCxnSpPr/>
            <p:nvPr/>
          </p:nvCxnSpPr>
          <p:spPr>
            <a:xfrm>
              <a:off x="2921195" y="1721059"/>
              <a:ext cx="0" cy="36576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ZoneTexte 17"/>
          <p:cNvSpPr txBox="1"/>
          <p:nvPr/>
        </p:nvSpPr>
        <p:spPr>
          <a:xfrm>
            <a:off x="5181626" y="1370159"/>
            <a:ext cx="523690" cy="21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 smtClean="0">
                <a:latin typeface="Arial"/>
                <a:cs typeface="Arial"/>
              </a:rPr>
              <a:t>bulk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874653" y="3111908"/>
            <a:ext cx="599405" cy="21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/>
                <a:cs typeface="Arial"/>
              </a:rPr>
              <a:t>CD34low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28565" y="3111907"/>
            <a:ext cx="7457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/>
                <a:cs typeface="Arial"/>
              </a:rPr>
              <a:t>CD34high</a:t>
            </a:r>
            <a:endParaRPr lang="fr-FR" sz="800" dirty="0">
              <a:latin typeface="Arial"/>
              <a:cs typeface="Arial"/>
            </a:endParaRPr>
          </a:p>
        </p:txBody>
      </p:sp>
      <p:grpSp>
        <p:nvGrpSpPr>
          <p:cNvPr id="21" name="Groupe 19"/>
          <p:cNvGrpSpPr/>
          <p:nvPr/>
        </p:nvGrpSpPr>
        <p:grpSpPr>
          <a:xfrm>
            <a:off x="1093204" y="1603550"/>
            <a:ext cx="946436" cy="932374"/>
            <a:chOff x="3196593" y="1093713"/>
            <a:chExt cx="946436" cy="932374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408" t="1" b="12811"/>
            <a:stretch/>
          </p:blipFill>
          <p:spPr bwMode="auto">
            <a:xfrm>
              <a:off x="3196593" y="1093713"/>
              <a:ext cx="946436" cy="9323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Rectangle 22"/>
            <p:cNvSpPr/>
            <p:nvPr/>
          </p:nvSpPr>
          <p:spPr>
            <a:xfrm>
              <a:off x="3325749" y="1297428"/>
              <a:ext cx="688124" cy="536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1437223" y="1726374"/>
            <a:ext cx="43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800" dirty="0" smtClean="0"/>
              <a:t>52%</a:t>
            </a:r>
            <a:endParaRPr lang="fr-FR" sz="800" dirty="0"/>
          </a:p>
        </p:txBody>
      </p:sp>
      <p:sp>
        <p:nvSpPr>
          <p:cNvPr id="25" name="ZoneTexte 24"/>
          <p:cNvSpPr txBox="1"/>
          <p:nvPr/>
        </p:nvSpPr>
        <p:spPr>
          <a:xfrm>
            <a:off x="1335707" y="1473333"/>
            <a:ext cx="574777" cy="253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blasts</a:t>
            </a:r>
            <a:endParaRPr lang="fr-FR" sz="800" dirty="0"/>
          </a:p>
        </p:txBody>
      </p:sp>
      <p:grpSp>
        <p:nvGrpSpPr>
          <p:cNvPr id="26" name="Groupe 20"/>
          <p:cNvGrpSpPr/>
          <p:nvPr/>
        </p:nvGrpSpPr>
        <p:grpSpPr>
          <a:xfrm>
            <a:off x="912845" y="1850183"/>
            <a:ext cx="915045" cy="905186"/>
            <a:chOff x="2994289" y="1518774"/>
            <a:chExt cx="915045" cy="905186"/>
          </a:xfrm>
        </p:grpSpPr>
        <p:cxnSp>
          <p:nvCxnSpPr>
            <p:cNvPr id="27" name="Connecteur droit avec flèche 26"/>
            <p:cNvCxnSpPr/>
            <p:nvPr/>
          </p:nvCxnSpPr>
          <p:spPr>
            <a:xfrm flipV="1">
              <a:off x="3093248" y="2063523"/>
              <a:ext cx="0" cy="214794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>
              <a:off x="3091909" y="2274307"/>
              <a:ext cx="226526" cy="0"/>
            </a:xfrm>
            <a:prstGeom prst="straightConnector1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28"/>
            <p:cNvSpPr txBox="1"/>
            <p:nvPr/>
          </p:nvSpPr>
          <p:spPr>
            <a:xfrm>
              <a:off x="3325749" y="2170919"/>
              <a:ext cx="583585" cy="2530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CD34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 rot="16200000">
              <a:off x="2841032" y="1672031"/>
              <a:ext cx="573376" cy="2668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SSC-A</a:t>
              </a:r>
              <a:endParaRPr lang="fr-FR" sz="800" dirty="0"/>
            </a:p>
          </p:txBody>
        </p:sp>
      </p:grpSp>
      <p:cxnSp>
        <p:nvCxnSpPr>
          <p:cNvPr id="31" name="Connecteur droit avec flèche 30"/>
          <p:cNvCxnSpPr/>
          <p:nvPr/>
        </p:nvCxnSpPr>
        <p:spPr>
          <a:xfrm>
            <a:off x="1789279" y="2444475"/>
            <a:ext cx="273057" cy="429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1296490" y="2444475"/>
            <a:ext cx="0" cy="429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1299315" y="3107447"/>
            <a:ext cx="6818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/>
                <a:cs typeface="Arial"/>
              </a:rPr>
              <a:t>CD34low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411647" y="3111907"/>
            <a:ext cx="6818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Arial"/>
                <a:cs typeface="Arial"/>
              </a:rPr>
              <a:t>CD34high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2547773" y="1395015"/>
            <a:ext cx="420948" cy="21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err="1" smtClean="0">
                <a:latin typeface="Arial"/>
                <a:cs typeface="Arial"/>
              </a:rPr>
              <a:t>bulk</a:t>
            </a:r>
            <a:endParaRPr lang="fr-FR" sz="800" dirty="0">
              <a:latin typeface="Arial"/>
              <a:cs typeface="Arial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78934" y="125306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A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285067" y="1236133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B</a:t>
            </a:r>
            <a:endParaRPr lang="fr-FR" dirty="0">
              <a:latin typeface="Arial"/>
              <a:cs typeface="Arial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56671" y="3081874"/>
            <a:ext cx="1182991" cy="1684866"/>
          </a:xfrm>
          <a:prstGeom prst="rect">
            <a:avLst/>
          </a:prstGeom>
        </p:spPr>
      </p:pic>
      <p:pic>
        <p:nvPicPr>
          <p:cNvPr id="39" name="Imag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33234" y="3039541"/>
            <a:ext cx="1181209" cy="1722966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>
            <a:off x="315931" y="693109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S2</a:t>
            </a:r>
            <a:endParaRPr lang="fr-FR" sz="1600" strike="sngStrike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464742" y="2853268"/>
            <a:ext cx="1048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latin typeface="Arial"/>
                <a:cs typeface="Arial"/>
              </a:rPr>
              <a:t>ChIP</a:t>
            </a:r>
            <a:r>
              <a:rPr lang="fr-FR" sz="900" dirty="0" smtClean="0">
                <a:latin typeface="Arial"/>
                <a:cs typeface="Arial"/>
              </a:rPr>
              <a:t> H3K27me3</a:t>
            </a:r>
            <a:endParaRPr lang="fr-FR" sz="900" dirty="0">
              <a:latin typeface="Arial"/>
              <a:cs typeface="Arial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4072471" y="2853268"/>
            <a:ext cx="1048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latin typeface="Arial"/>
                <a:cs typeface="Arial"/>
              </a:rPr>
              <a:t>ChIP</a:t>
            </a:r>
            <a:r>
              <a:rPr lang="fr-FR" sz="900" dirty="0" smtClean="0">
                <a:latin typeface="Arial"/>
                <a:cs typeface="Arial"/>
              </a:rPr>
              <a:t> H3K27me3</a:t>
            </a:r>
            <a:endParaRPr lang="fr-FR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0094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r="28419"/>
          <a:stretch/>
        </p:blipFill>
        <p:spPr>
          <a:xfrm>
            <a:off x="4618566" y="1777999"/>
            <a:ext cx="656167" cy="110913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770476" y="1930400"/>
            <a:ext cx="1353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  <a:latin typeface="Arial"/>
                <a:cs typeface="Arial"/>
              </a:rPr>
              <a:t>H3K27me3 </a:t>
            </a:r>
            <a:r>
              <a:rPr lang="fr-FR" sz="1000" i="1" dirty="0" smtClean="0">
                <a:solidFill>
                  <a:srgbClr val="0000FF"/>
                </a:solidFill>
                <a:latin typeface="Arial"/>
                <a:cs typeface="Arial"/>
              </a:rPr>
              <a:t>HIST1</a:t>
            </a:r>
            <a:r>
              <a:rPr lang="fr-FR" sz="1000" baseline="30000" dirty="0" smtClean="0">
                <a:solidFill>
                  <a:srgbClr val="0000FF"/>
                </a:solidFill>
                <a:latin typeface="Arial"/>
                <a:cs typeface="Arial"/>
              </a:rPr>
              <a:t>low</a:t>
            </a:r>
            <a:endParaRPr lang="fr-FR" sz="1000" baseline="30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70476" y="2309284"/>
            <a:ext cx="13901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FF0000"/>
                </a:solidFill>
                <a:latin typeface="Arial"/>
                <a:cs typeface="Arial"/>
              </a:rPr>
              <a:t>H3K27me3 </a:t>
            </a:r>
            <a:r>
              <a:rPr lang="fr-FR" sz="1000" i="1" dirty="0" smtClean="0">
                <a:solidFill>
                  <a:srgbClr val="FF0000"/>
                </a:solidFill>
                <a:latin typeface="Arial"/>
                <a:cs typeface="Arial"/>
              </a:rPr>
              <a:t>HIST1</a:t>
            </a:r>
            <a:r>
              <a:rPr lang="fr-FR" sz="1000" baseline="30000" dirty="0" smtClean="0">
                <a:solidFill>
                  <a:srgbClr val="FF0000"/>
                </a:solidFill>
                <a:latin typeface="Arial"/>
                <a:cs typeface="Arial"/>
              </a:rPr>
              <a:t>high</a:t>
            </a:r>
            <a:endParaRPr lang="fr-FR" sz="1000" baseline="300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4541942" y="1740181"/>
            <a:ext cx="415250" cy="548732"/>
            <a:chOff x="3271946" y="4849564"/>
            <a:chExt cx="415250" cy="548732"/>
          </a:xfrm>
        </p:grpSpPr>
        <p:sp>
          <p:nvSpPr>
            <p:cNvPr id="6" name="ZoneTexte 5"/>
            <p:cNvSpPr txBox="1"/>
            <p:nvPr/>
          </p:nvSpPr>
          <p:spPr>
            <a:xfrm>
              <a:off x="3271946" y="4849564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3297346" y="5213630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01" y="1758950"/>
            <a:ext cx="487531" cy="1109133"/>
          </a:xfrm>
          <a:prstGeom prst="rect">
            <a:avLst/>
          </a:prstGeom>
        </p:spPr>
      </p:pic>
      <p:grpSp>
        <p:nvGrpSpPr>
          <p:cNvPr id="36" name="Grouper 35"/>
          <p:cNvGrpSpPr/>
          <p:nvPr/>
        </p:nvGrpSpPr>
        <p:grpSpPr>
          <a:xfrm>
            <a:off x="2122594" y="1740181"/>
            <a:ext cx="396200" cy="548732"/>
            <a:chOff x="1805094" y="2478896"/>
            <a:chExt cx="396200" cy="548732"/>
          </a:xfrm>
        </p:grpSpPr>
        <p:sp>
          <p:nvSpPr>
            <p:cNvPr id="9" name="ZoneTexte 8"/>
            <p:cNvSpPr txBox="1"/>
            <p:nvPr/>
          </p:nvSpPr>
          <p:spPr>
            <a:xfrm>
              <a:off x="1811444" y="2478896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805094" y="2842962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3919" y="1756832"/>
            <a:ext cx="604374" cy="112606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61772" y="1742016"/>
            <a:ext cx="626533" cy="1148644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25536" y="1775884"/>
            <a:ext cx="533685" cy="1079499"/>
          </a:xfrm>
          <a:prstGeom prst="rect">
            <a:avLst/>
          </a:prstGeom>
        </p:spPr>
      </p:pic>
      <p:grpSp>
        <p:nvGrpSpPr>
          <p:cNvPr id="14" name="Grouper 13"/>
          <p:cNvGrpSpPr/>
          <p:nvPr/>
        </p:nvGrpSpPr>
        <p:grpSpPr>
          <a:xfrm>
            <a:off x="5244677" y="1740181"/>
            <a:ext cx="415250" cy="548732"/>
            <a:chOff x="3271946" y="4849564"/>
            <a:chExt cx="415250" cy="548732"/>
          </a:xfrm>
        </p:grpSpPr>
        <p:sp>
          <p:nvSpPr>
            <p:cNvPr id="15" name="ZoneTexte 14"/>
            <p:cNvSpPr txBox="1"/>
            <p:nvPr/>
          </p:nvSpPr>
          <p:spPr>
            <a:xfrm>
              <a:off x="3271946" y="4849564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297346" y="5213630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17" name="Grouper 16"/>
          <p:cNvGrpSpPr/>
          <p:nvPr/>
        </p:nvGrpSpPr>
        <p:grpSpPr>
          <a:xfrm>
            <a:off x="3898467" y="1740181"/>
            <a:ext cx="415250" cy="548732"/>
            <a:chOff x="3271946" y="4849564"/>
            <a:chExt cx="415250" cy="548732"/>
          </a:xfrm>
        </p:grpSpPr>
        <p:sp>
          <p:nvSpPr>
            <p:cNvPr id="18" name="ZoneTexte 17"/>
            <p:cNvSpPr txBox="1"/>
            <p:nvPr/>
          </p:nvSpPr>
          <p:spPr>
            <a:xfrm>
              <a:off x="3271946" y="4849564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297346" y="5213630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20" name="Grouper 19"/>
          <p:cNvGrpSpPr/>
          <p:nvPr/>
        </p:nvGrpSpPr>
        <p:grpSpPr>
          <a:xfrm>
            <a:off x="3223247" y="1740181"/>
            <a:ext cx="389850" cy="548732"/>
            <a:chOff x="3290996" y="4849564"/>
            <a:chExt cx="389850" cy="548732"/>
          </a:xfrm>
        </p:grpSpPr>
        <p:sp>
          <p:nvSpPr>
            <p:cNvPr id="21" name="ZoneTexte 20"/>
            <p:cNvSpPr txBox="1"/>
            <p:nvPr/>
          </p:nvSpPr>
          <p:spPr>
            <a:xfrm>
              <a:off x="3290996" y="4849564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3290996" y="5213630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5" name="ZoneTexte 24"/>
          <p:cNvSpPr txBox="1"/>
          <p:nvPr/>
        </p:nvSpPr>
        <p:spPr>
          <a:xfrm>
            <a:off x="2036239" y="2766483"/>
            <a:ext cx="705669" cy="21544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latin typeface="Arial"/>
                <a:cs typeface="Arial"/>
              </a:rPr>
              <a:t>HIST1H1D</a:t>
            </a:r>
            <a:endParaRPr lang="fr-FR" sz="800" i="1" dirty="0">
              <a:latin typeface="Arial"/>
              <a:cs typeface="Arial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336109" y="2766483"/>
            <a:ext cx="563052" cy="21544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latin typeface="Arial"/>
                <a:cs typeface="Arial"/>
              </a:rPr>
              <a:t> ITGAM</a:t>
            </a:r>
            <a:endParaRPr lang="fr-FR" sz="800" i="1" dirty="0">
              <a:latin typeface="Arial"/>
              <a:cs typeface="Arial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299873" y="2766483"/>
            <a:ext cx="574573" cy="21544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latin typeface="Arial"/>
                <a:cs typeface="Arial"/>
              </a:rPr>
              <a:t>   CYBB    </a:t>
            </a:r>
            <a:endParaRPr lang="fr-FR" sz="800" i="1" dirty="0">
              <a:latin typeface="Arial"/>
              <a:cs typeface="Arial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582569" y="2766483"/>
            <a:ext cx="690541" cy="21544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800" i="1" dirty="0" smtClean="0">
                <a:latin typeface="Arial"/>
                <a:cs typeface="Arial"/>
              </a:rPr>
              <a:t>   CLEC4A   </a:t>
            </a:r>
            <a:endParaRPr lang="fr-FR" sz="800" i="1" dirty="0">
              <a:latin typeface="Arial"/>
              <a:cs typeface="Arial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962389" y="2766483"/>
            <a:ext cx="591605" cy="21544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latin typeface="Arial"/>
                <a:cs typeface="Arial"/>
              </a:rPr>
              <a:t>    FCN1</a:t>
            </a:r>
            <a:endParaRPr lang="fr-FR" sz="800" i="1" dirty="0">
              <a:latin typeface="Arial"/>
              <a:cs typeface="Arial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738956" y="2766483"/>
            <a:ext cx="563152" cy="215444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latin typeface="Arial"/>
                <a:cs typeface="Arial"/>
              </a:rPr>
              <a:t>HOXD4</a:t>
            </a:r>
            <a:endParaRPr lang="fr-FR" sz="800" i="1" dirty="0">
              <a:latin typeface="Arial"/>
              <a:cs typeface="Arial"/>
            </a:endParaRPr>
          </a:p>
        </p:txBody>
      </p:sp>
      <p:pic>
        <p:nvPicPr>
          <p:cNvPr id="32" name="Image 31"/>
          <p:cNvPicPr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2709334" y="1765665"/>
            <a:ext cx="502624" cy="1010221"/>
          </a:xfrm>
          <a:prstGeom prst="rect">
            <a:avLst/>
          </a:prstGeom>
        </p:spPr>
      </p:pic>
      <p:grpSp>
        <p:nvGrpSpPr>
          <p:cNvPr id="33" name="Grouper 32"/>
          <p:cNvGrpSpPr/>
          <p:nvPr/>
        </p:nvGrpSpPr>
        <p:grpSpPr>
          <a:xfrm>
            <a:off x="2639047" y="1740181"/>
            <a:ext cx="415250" cy="548732"/>
            <a:chOff x="3271946" y="4849564"/>
            <a:chExt cx="415250" cy="548732"/>
          </a:xfrm>
        </p:grpSpPr>
        <p:sp>
          <p:nvSpPr>
            <p:cNvPr id="34" name="ZoneTexte 33"/>
            <p:cNvSpPr txBox="1"/>
            <p:nvPr/>
          </p:nvSpPr>
          <p:spPr>
            <a:xfrm>
              <a:off x="3271946" y="4849564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297346" y="5213630"/>
              <a:ext cx="38985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/>
                  <a:cs typeface="Arial"/>
                </a:rPr>
                <a:t>[</a:t>
              </a:r>
              <a:r>
                <a:rPr lang="fr-FR" sz="600" dirty="0" smtClean="0">
                  <a:solidFill>
                    <a:srgbClr val="000000"/>
                  </a:solidFill>
                  <a:latin typeface="Arial"/>
                  <a:cs typeface="Arial"/>
                </a:rPr>
                <a:t>0-10]</a:t>
              </a:r>
              <a:endParaRPr lang="fr-FR" sz="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14550" y="1352550"/>
            <a:ext cx="3778250" cy="43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3486479" y="1474544"/>
            <a:ext cx="8904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Arial"/>
                <a:cs typeface="Arial"/>
              </a:rPr>
              <a:t>H3K27me3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79400" y="508000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S3</a:t>
            </a:r>
            <a:endParaRPr lang="fr-FR" sz="1600" dirty="0"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57200" y="3275042"/>
            <a:ext cx="58081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latin typeface="Times"/>
                <a:ea typeface="Times New Roman"/>
                <a:cs typeface="Times"/>
              </a:rPr>
              <a:t>Figure </a:t>
            </a:r>
            <a:r>
              <a:rPr lang="en-US" sz="1200" b="1" dirty="0" smtClean="0">
                <a:latin typeface="Times"/>
                <a:ea typeface="Times New Roman"/>
                <a:cs typeface="Times"/>
              </a:rPr>
              <a:t>S3 </a:t>
            </a:r>
            <a:r>
              <a:rPr lang="en-US" sz="1200" b="1" dirty="0">
                <a:latin typeface="Times"/>
                <a:ea typeface="Times New Roman"/>
                <a:cs typeface="Times"/>
              </a:rPr>
              <a:t>related to Figure </a:t>
            </a:r>
            <a:r>
              <a:rPr lang="en-US" sz="1200" b="1" dirty="0" smtClean="0">
                <a:latin typeface="Times"/>
                <a:ea typeface="Times New Roman"/>
                <a:cs typeface="Times"/>
              </a:rPr>
              <a:t>4</a:t>
            </a:r>
            <a:r>
              <a:rPr lang="en-US" sz="1200" dirty="0" smtClean="0">
                <a:latin typeface="Times"/>
                <a:ea typeface="Times New Roman"/>
                <a:cs typeface="Times"/>
              </a:rPr>
              <a:t>. </a:t>
            </a:r>
            <a:r>
              <a:rPr lang="en-GB" sz="1200" dirty="0" smtClean="0">
                <a:latin typeface="Times"/>
                <a:cs typeface="Times"/>
              </a:rPr>
              <a:t>Representative </a:t>
            </a:r>
            <a:r>
              <a:rPr lang="en-GB" sz="1200" dirty="0">
                <a:latin typeface="Times"/>
                <a:cs typeface="Times"/>
              </a:rPr>
              <a:t>Integrative Genomics Viewer (IGV) tracks of </a:t>
            </a:r>
            <a:r>
              <a:rPr lang="en-GB" sz="1200" dirty="0" smtClean="0">
                <a:latin typeface="Times"/>
                <a:cs typeface="Times"/>
              </a:rPr>
              <a:t>H3K27me3 signal obtained from </a:t>
            </a:r>
            <a:r>
              <a:rPr lang="en-GB" sz="1200" dirty="0" err="1" smtClean="0">
                <a:latin typeface="Times"/>
                <a:cs typeface="Times"/>
              </a:rPr>
              <a:t>ChIP</a:t>
            </a:r>
            <a:r>
              <a:rPr lang="en-GB" sz="1200" dirty="0" smtClean="0">
                <a:latin typeface="Times"/>
                <a:cs typeface="Times"/>
              </a:rPr>
              <a:t>-chip data  published in </a:t>
            </a:r>
            <a:r>
              <a:rPr lang="en-GB" sz="1200" dirty="0" err="1" smtClean="0">
                <a:latin typeface="Times"/>
                <a:cs typeface="Times"/>
              </a:rPr>
              <a:t>Tiberi</a:t>
            </a:r>
            <a:r>
              <a:rPr lang="en-GB" sz="1200" dirty="0" smtClean="0">
                <a:latin typeface="Times"/>
                <a:cs typeface="Times"/>
              </a:rPr>
              <a:t> et al., 2015 (10)  </a:t>
            </a:r>
            <a:r>
              <a:rPr lang="en-GB" sz="1200" dirty="0">
                <a:latin typeface="Times"/>
                <a:cs typeface="Times"/>
              </a:rPr>
              <a:t>at </a:t>
            </a:r>
            <a:r>
              <a:rPr lang="fr-FR" sz="1200" i="1" dirty="0" smtClean="0">
                <a:latin typeface="Times"/>
                <a:cs typeface="Times"/>
              </a:rPr>
              <a:t>HIST1H1D, HOXD4, CYBB, FCN1, </a:t>
            </a:r>
            <a:r>
              <a:rPr lang="fr-FR" sz="1200" i="1" dirty="0">
                <a:latin typeface="Times"/>
                <a:cs typeface="Times"/>
              </a:rPr>
              <a:t>CLEC4A </a:t>
            </a:r>
            <a:r>
              <a:rPr lang="fr-FR" sz="1200" i="1" dirty="0" smtClean="0">
                <a:latin typeface="Times"/>
                <a:cs typeface="Times"/>
              </a:rPr>
              <a:t>and ITGAM </a:t>
            </a:r>
            <a:r>
              <a:rPr lang="fr-FR" sz="1200" dirty="0" err="1" smtClean="0">
                <a:latin typeface="Times"/>
                <a:cs typeface="Times"/>
              </a:rPr>
              <a:t>promoters</a:t>
            </a:r>
            <a:r>
              <a:rPr lang="fr-FR" sz="1200" dirty="0" smtClean="0">
                <a:latin typeface="Times"/>
                <a:cs typeface="Times"/>
              </a:rPr>
              <a:t> in </a:t>
            </a:r>
            <a:r>
              <a:rPr lang="fr-FR" sz="1200" dirty="0" err="1" smtClean="0">
                <a:latin typeface="Times"/>
                <a:cs typeface="Times"/>
              </a:rPr>
              <a:t>merge</a:t>
            </a:r>
            <a:r>
              <a:rPr lang="fr-FR" sz="1200" dirty="0" smtClean="0">
                <a:latin typeface="Times"/>
                <a:cs typeface="Times"/>
              </a:rPr>
              <a:t> H3K27me3 </a:t>
            </a:r>
            <a:r>
              <a:rPr lang="fr-FR" sz="1200" dirty="0" err="1" smtClean="0">
                <a:latin typeface="Times"/>
                <a:cs typeface="Times"/>
              </a:rPr>
              <a:t>signals</a:t>
            </a:r>
            <a:r>
              <a:rPr lang="fr-FR" sz="1200" dirty="0" smtClean="0">
                <a:latin typeface="Times"/>
                <a:cs typeface="Times"/>
              </a:rPr>
              <a:t> </a:t>
            </a:r>
            <a:r>
              <a:rPr lang="fr-FR" sz="1200" dirty="0" err="1" smtClean="0">
                <a:latin typeface="Times"/>
                <a:cs typeface="Times"/>
              </a:rPr>
              <a:t>from</a:t>
            </a:r>
            <a:r>
              <a:rPr lang="fr-FR" sz="1200" dirty="0" smtClean="0">
                <a:latin typeface="Times"/>
                <a:cs typeface="Times"/>
              </a:rPr>
              <a:t> </a:t>
            </a:r>
            <a:r>
              <a:rPr lang="fr-FR" sz="1200" i="1" dirty="0" smtClean="0">
                <a:latin typeface="Times"/>
                <a:cs typeface="Times"/>
              </a:rPr>
              <a:t>HIST1</a:t>
            </a:r>
            <a:r>
              <a:rPr lang="fr-FR" sz="1200" baseline="30000" dirty="0" smtClean="0">
                <a:latin typeface="Times"/>
                <a:cs typeface="Times"/>
              </a:rPr>
              <a:t>low</a:t>
            </a:r>
            <a:r>
              <a:rPr lang="fr-FR" sz="1200" i="1" dirty="0" smtClean="0">
                <a:latin typeface="Times"/>
                <a:cs typeface="Times"/>
              </a:rPr>
              <a:t> (</a:t>
            </a:r>
            <a:r>
              <a:rPr lang="fr-FR" sz="1200" dirty="0" smtClean="0">
                <a:latin typeface="Times"/>
                <a:cs typeface="Times"/>
              </a:rPr>
              <a:t>n=8) and </a:t>
            </a:r>
            <a:r>
              <a:rPr lang="fr-FR" sz="1200" dirty="0">
                <a:latin typeface="Times"/>
                <a:cs typeface="Times"/>
              </a:rPr>
              <a:t>H3K27me3</a:t>
            </a:r>
            <a:r>
              <a:rPr lang="fr-FR" sz="1200" i="1" dirty="0">
                <a:latin typeface="Times"/>
                <a:cs typeface="Times"/>
              </a:rPr>
              <a:t> </a:t>
            </a:r>
            <a:r>
              <a:rPr lang="fr-FR" sz="1200" i="1" dirty="0" smtClean="0">
                <a:latin typeface="Times"/>
                <a:cs typeface="Times"/>
              </a:rPr>
              <a:t>HIST1</a:t>
            </a:r>
            <a:r>
              <a:rPr lang="fr-FR" sz="1200" baseline="30000" dirty="0" smtClean="0">
                <a:latin typeface="Times"/>
                <a:cs typeface="Times"/>
              </a:rPr>
              <a:t>high</a:t>
            </a:r>
            <a:r>
              <a:rPr lang="fr-FR" sz="1200" i="1" dirty="0" smtClean="0">
                <a:latin typeface="Times"/>
                <a:cs typeface="Times"/>
              </a:rPr>
              <a:t> (</a:t>
            </a:r>
            <a:r>
              <a:rPr lang="fr-FR" sz="1200" dirty="0" smtClean="0">
                <a:latin typeface="Times"/>
                <a:cs typeface="Times"/>
              </a:rPr>
              <a:t>n=19) CN-AML patient </a:t>
            </a:r>
            <a:r>
              <a:rPr lang="fr-FR" sz="1200" dirty="0" err="1" smtClean="0">
                <a:latin typeface="Times"/>
                <a:cs typeface="Times"/>
              </a:rPr>
              <a:t>samples</a:t>
            </a:r>
            <a:r>
              <a:rPr lang="fr-FR" sz="1200" i="1" dirty="0" smtClean="0">
                <a:latin typeface="Times"/>
                <a:cs typeface="Times"/>
              </a:rPr>
              <a:t>. </a:t>
            </a:r>
            <a:endParaRPr lang="fr-FR" sz="1200" i="1" dirty="0">
              <a:latin typeface="Times"/>
              <a:cs typeface="Times"/>
            </a:endParaRPr>
          </a:p>
          <a:p>
            <a:pPr algn="just"/>
            <a:endParaRPr lang="fr-FR" sz="12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37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526" y="2920696"/>
            <a:ext cx="65029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latin typeface="Times"/>
                <a:cs typeface="Times"/>
              </a:rPr>
              <a:t>Figure S4 related to Figure 5: </a:t>
            </a:r>
            <a:r>
              <a:rPr lang="en-US" sz="1200" dirty="0" smtClean="0">
                <a:latin typeface="Times"/>
                <a:cs typeface="Times"/>
              </a:rPr>
              <a:t>Histone protein extraction in </a:t>
            </a:r>
            <a:r>
              <a:rPr lang="en-US" sz="1200" i="1" dirty="0" smtClean="0">
                <a:latin typeface="Times"/>
                <a:cs typeface="Times"/>
              </a:rPr>
              <a:t>NPM1</a:t>
            </a:r>
            <a:r>
              <a:rPr lang="en-US" sz="1200" dirty="0" smtClean="0">
                <a:latin typeface="Times"/>
                <a:cs typeface="Times"/>
              </a:rPr>
              <a:t>mut patients. </a:t>
            </a:r>
            <a:r>
              <a:rPr lang="en-US" sz="1200" b="1" dirty="0" smtClean="0">
                <a:latin typeface="Times"/>
                <a:cs typeface="Times"/>
              </a:rPr>
              <a:t>a</a:t>
            </a:r>
            <a:r>
              <a:rPr lang="en-US" sz="1200" dirty="0" smtClean="0">
                <a:latin typeface="Times"/>
                <a:cs typeface="Times"/>
              </a:rPr>
              <a:t> Proportion of histone proteins relative to total chromatin bound fraction in 12 AML patients (6 H3K27me3 </a:t>
            </a:r>
            <a:r>
              <a:rPr lang="en-US" sz="1200" i="1" dirty="0" smtClean="0">
                <a:latin typeface="Times"/>
                <a:cs typeface="Times"/>
              </a:rPr>
              <a:t>HIST1</a:t>
            </a:r>
            <a:r>
              <a:rPr lang="en-US" sz="1200" baseline="30000" dirty="0" smtClean="0">
                <a:latin typeface="Times"/>
                <a:cs typeface="Times"/>
              </a:rPr>
              <a:t>high; </a:t>
            </a:r>
            <a:r>
              <a:rPr lang="en-US" sz="1200" dirty="0">
                <a:latin typeface="Times"/>
                <a:cs typeface="Times"/>
              </a:rPr>
              <a:t>6 H3K27me3 </a:t>
            </a:r>
            <a:r>
              <a:rPr lang="en-US" sz="1200" i="1" dirty="0" smtClean="0">
                <a:latin typeface="Times"/>
                <a:cs typeface="Times"/>
              </a:rPr>
              <a:t>HIST1</a:t>
            </a:r>
            <a:r>
              <a:rPr lang="en-US" sz="1200" baseline="30000" dirty="0" smtClean="0">
                <a:latin typeface="Times"/>
                <a:cs typeface="Times"/>
              </a:rPr>
              <a:t>low</a:t>
            </a:r>
            <a:r>
              <a:rPr lang="en-US" sz="1200" dirty="0" smtClean="0">
                <a:latin typeface="Times"/>
                <a:cs typeface="Times"/>
              </a:rPr>
              <a:t>). </a:t>
            </a:r>
            <a:r>
              <a:rPr lang="en-US" sz="1200" b="1" dirty="0" smtClean="0">
                <a:latin typeface="Times"/>
                <a:cs typeface="Times"/>
              </a:rPr>
              <a:t>b</a:t>
            </a:r>
            <a:r>
              <a:rPr lang="en-US" sz="1200" dirty="0" smtClean="0">
                <a:latin typeface="Times"/>
                <a:cs typeface="Times"/>
              </a:rPr>
              <a:t> Proportion of the different histone types relative to total histones in 12 </a:t>
            </a:r>
            <a:r>
              <a:rPr lang="en-US" sz="1200" dirty="0">
                <a:latin typeface="Times"/>
                <a:cs typeface="Times"/>
              </a:rPr>
              <a:t>AML </a:t>
            </a:r>
            <a:r>
              <a:rPr lang="en-US" sz="1200" dirty="0" smtClean="0">
                <a:latin typeface="Times"/>
                <a:cs typeface="Times"/>
              </a:rPr>
              <a:t>patients (</a:t>
            </a:r>
            <a:r>
              <a:rPr lang="en-US" sz="1200" dirty="0">
                <a:latin typeface="Times"/>
                <a:cs typeface="Times"/>
              </a:rPr>
              <a:t>6 H3K27me3 </a:t>
            </a:r>
            <a:r>
              <a:rPr lang="en-US" sz="1200" i="1" dirty="0">
                <a:latin typeface="Times"/>
                <a:cs typeface="Times"/>
              </a:rPr>
              <a:t>HIST1</a:t>
            </a:r>
            <a:r>
              <a:rPr lang="en-US" sz="1200" baseline="30000" dirty="0">
                <a:latin typeface="Times"/>
                <a:cs typeface="Times"/>
              </a:rPr>
              <a:t>high; </a:t>
            </a:r>
            <a:r>
              <a:rPr lang="en-US" sz="1200" dirty="0" smtClean="0">
                <a:latin typeface="Times"/>
                <a:cs typeface="Times"/>
              </a:rPr>
              <a:t>;</a:t>
            </a:r>
            <a:r>
              <a:rPr lang="en-US" sz="1200" baseline="30000" dirty="0" smtClean="0">
                <a:latin typeface="Times"/>
                <a:cs typeface="Times"/>
              </a:rPr>
              <a:t> </a:t>
            </a:r>
            <a:r>
              <a:rPr lang="en-US" sz="1200" dirty="0" smtClean="0">
                <a:latin typeface="Times"/>
                <a:cs typeface="Times"/>
              </a:rPr>
              <a:t>6 </a:t>
            </a:r>
            <a:r>
              <a:rPr lang="en-US" sz="1200" dirty="0">
                <a:latin typeface="Times"/>
                <a:cs typeface="Times"/>
              </a:rPr>
              <a:t>H3K27me3 </a:t>
            </a:r>
            <a:r>
              <a:rPr lang="en-US" sz="1200" i="1" dirty="0">
                <a:latin typeface="Times"/>
                <a:cs typeface="Times"/>
              </a:rPr>
              <a:t>HIST1</a:t>
            </a:r>
            <a:r>
              <a:rPr lang="en-US" sz="1200" baseline="30000" dirty="0">
                <a:latin typeface="Times"/>
                <a:cs typeface="Times"/>
              </a:rPr>
              <a:t>low</a:t>
            </a:r>
            <a:r>
              <a:rPr lang="en-US" sz="1200" dirty="0" smtClean="0">
                <a:latin typeface="Times"/>
                <a:cs typeface="Times"/>
              </a:rPr>
              <a:t>).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04800" y="408296"/>
            <a:ext cx="43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A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743200" y="381000"/>
            <a:ext cx="43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B</a:t>
            </a:r>
            <a:endParaRPr lang="fr-FR" dirty="0">
              <a:latin typeface="Arial"/>
              <a:cs typeface="Arial"/>
            </a:endParaRPr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142" y="686187"/>
            <a:ext cx="1959591" cy="1963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5618"/>
            <a:ext cx="2438649" cy="180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304800" y="76200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S4</a:t>
            </a:r>
            <a:endParaRPr lang="fr-FR" sz="1600" dirty="0">
              <a:latin typeface="Arial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76117" y="6435163"/>
            <a:ext cx="3765583" cy="627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/>
          </a:p>
        </p:txBody>
      </p:sp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78" y="5295094"/>
            <a:ext cx="1266850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34" y="5324821"/>
            <a:ext cx="1266851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746" y="5324821"/>
            <a:ext cx="1266850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2" name="Grouper 74"/>
          <p:cNvGrpSpPr/>
          <p:nvPr/>
        </p:nvGrpSpPr>
        <p:grpSpPr>
          <a:xfrm>
            <a:off x="4530542" y="4727823"/>
            <a:ext cx="1371600" cy="381000"/>
            <a:chOff x="1447800" y="3111044"/>
            <a:chExt cx="1371600" cy="381000"/>
          </a:xfrm>
        </p:grpSpPr>
        <p:sp>
          <p:nvSpPr>
            <p:cNvPr id="53" name="ZoneTexte 52"/>
            <p:cNvSpPr txBox="1"/>
            <p:nvPr/>
          </p:nvSpPr>
          <p:spPr>
            <a:xfrm>
              <a:off x="1524000" y="3111044"/>
              <a:ext cx="12192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dirty="0" smtClean="0">
                  <a:latin typeface="Arial"/>
                  <a:cs typeface="Arial"/>
                </a:rPr>
                <a:t>H3K27me3</a:t>
              </a:r>
              <a:r>
                <a:rPr lang="fr-FR" sz="800" i="1" dirty="0" smtClean="0">
                  <a:latin typeface="Arial"/>
                  <a:cs typeface="Arial"/>
                </a:rPr>
                <a:t> HIST1</a:t>
              </a:r>
              <a:r>
                <a:rPr lang="fr-FR" sz="800" baseline="30000" dirty="0" smtClean="0">
                  <a:latin typeface="Arial"/>
                  <a:cs typeface="Arial"/>
                </a:rPr>
                <a:t>low</a:t>
              </a:r>
              <a:endParaRPr lang="fr-FR" sz="800" baseline="30000" dirty="0">
                <a:latin typeface="Arial"/>
                <a:cs typeface="Arial"/>
              </a:endParaRP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1447800" y="3276600"/>
              <a:ext cx="13716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00" dirty="0" smtClean="0">
                  <a:latin typeface="Arial"/>
                  <a:cs typeface="Arial"/>
                </a:rPr>
                <a:t> </a:t>
              </a:r>
              <a:r>
                <a:rPr lang="fr-FR" sz="800" dirty="0" smtClean="0">
                  <a:latin typeface="Arial"/>
                  <a:cs typeface="Arial"/>
                </a:rPr>
                <a:t>H3K27me3 </a:t>
              </a:r>
              <a:r>
                <a:rPr lang="fr-FR" sz="800" i="1" dirty="0" smtClean="0">
                  <a:latin typeface="Arial"/>
                  <a:cs typeface="Arial"/>
                </a:rPr>
                <a:t>HIST1</a:t>
              </a:r>
              <a:r>
                <a:rPr lang="fr-FR" sz="800" baseline="30000" dirty="0" smtClean="0">
                  <a:latin typeface="Arial"/>
                  <a:cs typeface="Arial"/>
                </a:rPr>
                <a:t>high</a:t>
              </a:r>
              <a:endParaRPr lang="fr-FR" sz="800" baseline="30000" dirty="0">
                <a:latin typeface="Arial"/>
                <a:cs typeface="Arial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532467" y="3340558"/>
              <a:ext cx="76200" cy="76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/>
            <p:cNvSpPr/>
            <p:nvPr/>
          </p:nvSpPr>
          <p:spPr>
            <a:xfrm>
              <a:off x="1532467" y="3175002"/>
              <a:ext cx="76200" cy="762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5471803" y="5406545"/>
            <a:ext cx="466970" cy="261610"/>
            <a:chOff x="3733800" y="3284688"/>
            <a:chExt cx="466970" cy="261610"/>
          </a:xfrm>
        </p:grpSpPr>
        <p:cxnSp>
          <p:nvCxnSpPr>
            <p:cNvPr id="59" name="Connecteur droit 58"/>
            <p:cNvCxnSpPr/>
            <p:nvPr/>
          </p:nvCxnSpPr>
          <p:spPr>
            <a:xfrm>
              <a:off x="3733800" y="3513288"/>
              <a:ext cx="3048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ZoneTexte 59"/>
            <p:cNvSpPr txBox="1"/>
            <p:nvPr/>
          </p:nvSpPr>
          <p:spPr>
            <a:xfrm>
              <a:off x="3743570" y="3284688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/>
                <a:t>NS</a:t>
              </a:r>
              <a:endParaRPr lang="fr-FR" sz="1100" dirty="0"/>
            </a:p>
          </p:txBody>
        </p:sp>
      </p:grpSp>
      <p:sp>
        <p:nvSpPr>
          <p:cNvPr id="61" name="ZoneTexte 60"/>
          <p:cNvSpPr txBox="1"/>
          <p:nvPr/>
        </p:nvSpPr>
        <p:spPr>
          <a:xfrm>
            <a:off x="669627" y="5156595"/>
            <a:ext cx="82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"/>
                <a:cs typeface="Arial"/>
              </a:rPr>
              <a:t>H1</a:t>
            </a:r>
            <a:endParaRPr lang="fr-FR" sz="1200" dirty="0">
              <a:latin typeface="Arial"/>
              <a:cs typeface="Arial"/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926393" y="5406545"/>
            <a:ext cx="466970" cy="261610"/>
            <a:chOff x="3733800" y="3284688"/>
            <a:chExt cx="466970" cy="261610"/>
          </a:xfrm>
        </p:grpSpPr>
        <p:cxnSp>
          <p:nvCxnSpPr>
            <p:cNvPr id="63" name="Connecteur droit 62"/>
            <p:cNvCxnSpPr/>
            <p:nvPr/>
          </p:nvCxnSpPr>
          <p:spPr>
            <a:xfrm>
              <a:off x="3733800" y="3513288"/>
              <a:ext cx="3048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ZoneTexte 63"/>
            <p:cNvSpPr txBox="1"/>
            <p:nvPr/>
          </p:nvSpPr>
          <p:spPr>
            <a:xfrm>
              <a:off x="3743570" y="3284688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/>
                <a:t>NS</a:t>
              </a:r>
              <a:endParaRPr lang="fr-FR" sz="1100" dirty="0"/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2048289" y="5406545"/>
            <a:ext cx="466970" cy="261610"/>
            <a:chOff x="3733800" y="3284688"/>
            <a:chExt cx="466970" cy="261610"/>
          </a:xfrm>
        </p:grpSpPr>
        <p:cxnSp>
          <p:nvCxnSpPr>
            <p:cNvPr id="66" name="Connecteur droit 65"/>
            <p:cNvCxnSpPr/>
            <p:nvPr/>
          </p:nvCxnSpPr>
          <p:spPr>
            <a:xfrm>
              <a:off x="3733800" y="3513288"/>
              <a:ext cx="3048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ZoneTexte 66"/>
            <p:cNvSpPr txBox="1"/>
            <p:nvPr/>
          </p:nvSpPr>
          <p:spPr>
            <a:xfrm>
              <a:off x="3743570" y="3284688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/>
                <a:t>NS</a:t>
              </a:r>
              <a:endParaRPr lang="fr-FR" sz="1100" dirty="0"/>
            </a:p>
          </p:txBody>
        </p:sp>
      </p:grpSp>
      <p:sp>
        <p:nvSpPr>
          <p:cNvPr id="68" name="ZoneTexte 67"/>
          <p:cNvSpPr txBox="1"/>
          <p:nvPr/>
        </p:nvSpPr>
        <p:spPr>
          <a:xfrm>
            <a:off x="1835591" y="5156595"/>
            <a:ext cx="82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"/>
                <a:cs typeface="Arial"/>
              </a:rPr>
              <a:t>H2A</a:t>
            </a:r>
            <a:endParaRPr lang="fr-FR" sz="1200" dirty="0">
              <a:latin typeface="Arial"/>
              <a:cs typeface="Arial"/>
            </a:endParaRPr>
          </a:p>
        </p:txBody>
      </p:sp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128" y="5317187"/>
            <a:ext cx="1266850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" name="Groupe 69"/>
          <p:cNvGrpSpPr/>
          <p:nvPr/>
        </p:nvGrpSpPr>
        <p:grpSpPr>
          <a:xfrm>
            <a:off x="3239553" y="5406545"/>
            <a:ext cx="466970" cy="261610"/>
            <a:chOff x="3733800" y="3284688"/>
            <a:chExt cx="466970" cy="261610"/>
          </a:xfrm>
        </p:grpSpPr>
        <p:cxnSp>
          <p:nvCxnSpPr>
            <p:cNvPr id="71" name="Connecteur droit 70"/>
            <p:cNvCxnSpPr/>
            <p:nvPr/>
          </p:nvCxnSpPr>
          <p:spPr>
            <a:xfrm>
              <a:off x="3733800" y="3513288"/>
              <a:ext cx="3048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ZoneTexte 71"/>
            <p:cNvSpPr txBox="1"/>
            <p:nvPr/>
          </p:nvSpPr>
          <p:spPr>
            <a:xfrm>
              <a:off x="3743570" y="3284688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/>
                <a:t>NS</a:t>
              </a:r>
              <a:endParaRPr lang="fr-FR" sz="1100" dirty="0"/>
            </a:p>
          </p:txBody>
        </p:sp>
      </p:grpSp>
      <p:sp>
        <p:nvSpPr>
          <p:cNvPr id="73" name="ZoneTexte 72"/>
          <p:cNvSpPr txBox="1"/>
          <p:nvPr/>
        </p:nvSpPr>
        <p:spPr>
          <a:xfrm>
            <a:off x="2978820" y="5156595"/>
            <a:ext cx="82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"/>
                <a:cs typeface="Arial"/>
              </a:rPr>
              <a:t>H2B</a:t>
            </a:r>
            <a:endParaRPr lang="fr-FR" sz="1200" dirty="0">
              <a:latin typeface="Arial"/>
              <a:cs typeface="Arial"/>
            </a:endParaRPr>
          </a:p>
        </p:txBody>
      </p:sp>
      <p:pic>
        <p:nvPicPr>
          <p:cNvPr id="7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492" y="5308271"/>
            <a:ext cx="1266850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5" name="ZoneTexte 74"/>
          <p:cNvSpPr txBox="1"/>
          <p:nvPr/>
        </p:nvSpPr>
        <p:spPr>
          <a:xfrm>
            <a:off x="4111733" y="5156595"/>
            <a:ext cx="82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"/>
                <a:cs typeface="Arial"/>
              </a:rPr>
              <a:t>H3</a:t>
            </a:r>
            <a:endParaRPr lang="fr-FR" sz="1200" dirty="0">
              <a:latin typeface="Arial"/>
              <a:cs typeface="Arial"/>
            </a:endParaRPr>
          </a:p>
        </p:txBody>
      </p:sp>
      <p:grpSp>
        <p:nvGrpSpPr>
          <p:cNvPr id="76" name="Groupe 75"/>
          <p:cNvGrpSpPr/>
          <p:nvPr/>
        </p:nvGrpSpPr>
        <p:grpSpPr>
          <a:xfrm>
            <a:off x="4373040" y="5406545"/>
            <a:ext cx="466970" cy="261610"/>
            <a:chOff x="3733800" y="3284688"/>
            <a:chExt cx="466970" cy="261610"/>
          </a:xfrm>
        </p:grpSpPr>
        <p:cxnSp>
          <p:nvCxnSpPr>
            <p:cNvPr id="77" name="Connecteur droit 76"/>
            <p:cNvCxnSpPr/>
            <p:nvPr/>
          </p:nvCxnSpPr>
          <p:spPr>
            <a:xfrm>
              <a:off x="3733800" y="3513288"/>
              <a:ext cx="304800" cy="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ZoneTexte 77"/>
            <p:cNvSpPr txBox="1"/>
            <p:nvPr/>
          </p:nvSpPr>
          <p:spPr>
            <a:xfrm>
              <a:off x="3743570" y="3284688"/>
              <a:ext cx="4572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/>
                <a:t>NS</a:t>
              </a:r>
              <a:endParaRPr lang="fr-FR" sz="1100" dirty="0"/>
            </a:p>
          </p:txBody>
        </p:sp>
      </p:grpSp>
      <p:sp>
        <p:nvSpPr>
          <p:cNvPr id="79" name="ZoneTexte 78"/>
          <p:cNvSpPr txBox="1"/>
          <p:nvPr/>
        </p:nvSpPr>
        <p:spPr>
          <a:xfrm>
            <a:off x="5250094" y="5156595"/>
            <a:ext cx="826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Arial"/>
                <a:cs typeface="Arial"/>
              </a:rPr>
              <a:t>H4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812" y="7146894"/>
            <a:ext cx="64256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latin typeface="Times"/>
                <a:cs typeface="Times"/>
              </a:rPr>
              <a:t>Figure S5 related to Figure 5:  </a:t>
            </a:r>
            <a:r>
              <a:rPr lang="en-US" sz="1200" dirty="0">
                <a:latin typeface="Times"/>
                <a:cs typeface="Times"/>
              </a:rPr>
              <a:t>Total protein abundance of each histone types determined by IBAQ label-free quantification method. Results </a:t>
            </a:r>
            <a:r>
              <a:rPr lang="en-US" sz="1200" dirty="0" smtClean="0">
                <a:latin typeface="Times"/>
                <a:cs typeface="Times"/>
              </a:rPr>
              <a:t>are </a:t>
            </a:r>
            <a:r>
              <a:rPr lang="en-US" sz="1200" dirty="0">
                <a:latin typeface="Times"/>
                <a:cs typeface="Times"/>
              </a:rPr>
              <a:t>expressed in IBAQ (Log2) adjusted on the median of the total protein extracted and normalized to total histone amount by </a:t>
            </a:r>
            <a:r>
              <a:rPr lang="en-US" sz="1200" dirty="0" smtClean="0">
                <a:latin typeface="Times"/>
                <a:cs typeface="Times"/>
              </a:rPr>
              <a:t>patient. </a:t>
            </a:r>
            <a:r>
              <a:rPr lang="en-US" sz="1200" dirty="0">
                <a:latin typeface="Times"/>
                <a:cs typeface="Times"/>
              </a:rPr>
              <a:t>Statistical significance was estimated using unpaired </a:t>
            </a:r>
            <a:r>
              <a:rPr lang="en-US" sz="1200" dirty="0" smtClean="0">
                <a:latin typeface="Times"/>
                <a:cs typeface="Times"/>
              </a:rPr>
              <a:t>t-test. NS, not significant.</a:t>
            </a:r>
            <a:endParaRPr lang="en-US" sz="1200" dirty="0">
              <a:latin typeface="Times"/>
              <a:cs typeface="Times"/>
            </a:endParaRPr>
          </a:p>
          <a:p>
            <a:pPr algn="just"/>
            <a:endParaRPr lang="fr-FR" sz="800" dirty="0">
              <a:cs typeface="Arial" panose="020B0604020202020204" pitchFamily="34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304800" y="4554950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S5</a:t>
            </a:r>
            <a:endParaRPr lang="fr-FR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024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r 22"/>
          <p:cNvGrpSpPr/>
          <p:nvPr/>
        </p:nvGrpSpPr>
        <p:grpSpPr>
          <a:xfrm>
            <a:off x="4069010" y="3232927"/>
            <a:ext cx="2132346" cy="1550738"/>
            <a:chOff x="2680476" y="836861"/>
            <a:chExt cx="2132346" cy="1550738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 rotWithShape="1">
            <a:blip r:embed="rId2"/>
            <a:srcRect l="3811" t="9790" b="22553"/>
            <a:stretch/>
          </p:blipFill>
          <p:spPr>
            <a:xfrm>
              <a:off x="3386667" y="1159933"/>
              <a:ext cx="855134" cy="431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Image 4"/>
            <p:cNvPicPr>
              <a:picLocks noChangeAspect="1"/>
            </p:cNvPicPr>
            <p:nvPr/>
          </p:nvPicPr>
          <p:blipFill rotWithShape="1">
            <a:blip r:embed="rId3"/>
            <a:srcRect l="4047" t="17377" b="22601"/>
            <a:stretch/>
          </p:blipFill>
          <p:spPr>
            <a:xfrm>
              <a:off x="3403602" y="2015066"/>
              <a:ext cx="865199" cy="372533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 rotWithShape="1">
            <a:blip r:embed="rId4"/>
            <a:srcRect t="8967" b="14818"/>
            <a:stretch/>
          </p:blipFill>
          <p:spPr>
            <a:xfrm>
              <a:off x="3390900" y="1642533"/>
              <a:ext cx="863999" cy="30052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</p:pic>
        <p:sp>
          <p:nvSpPr>
            <p:cNvPr id="8" name="ZoneTexte 7"/>
            <p:cNvSpPr txBox="1"/>
            <p:nvPr/>
          </p:nvSpPr>
          <p:spPr>
            <a:xfrm>
              <a:off x="2876488" y="918082"/>
              <a:ext cx="5738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Dox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2850592" y="1193052"/>
              <a:ext cx="5738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H1-3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680476" y="1643181"/>
              <a:ext cx="7568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Total H1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7543" y="2059131"/>
              <a:ext cx="5738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H3</a:t>
              </a:r>
              <a:endParaRPr lang="fr-F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3327545" y="877385"/>
              <a:ext cx="4891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3731367" y="877385"/>
              <a:ext cx="48912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fr-FR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274873" y="836861"/>
              <a:ext cx="4251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dirty="0" err="1" smtClean="0">
                  <a:latin typeface="Arial"/>
                  <a:cs typeface="Arial"/>
                </a:rPr>
                <a:t>kDa</a:t>
              </a:r>
              <a:endParaRPr lang="fr-FR" sz="1050" dirty="0">
                <a:latin typeface="Arial"/>
                <a:cs typeface="Arial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343078" y="1631028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endParaRPr lang="fr-F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4334612" y="1429318"/>
              <a:ext cx="3640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334614" y="2119878"/>
              <a:ext cx="4782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  <a:endParaRPr lang="fr-F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4258414" y="1767534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ZoneTexte 18"/>
            <p:cNvSpPr txBox="1"/>
            <p:nvPr/>
          </p:nvSpPr>
          <p:spPr>
            <a:xfrm>
              <a:off x="4338688" y="1130513"/>
              <a:ext cx="381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endParaRPr lang="fr-FR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Connecteur droit 19"/>
            <p:cNvCxnSpPr/>
            <p:nvPr/>
          </p:nvCxnSpPr>
          <p:spPr>
            <a:xfrm>
              <a:off x="4258414" y="1268001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>
              <a:off x="4258414" y="1572801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4275348" y="2267068"/>
              <a:ext cx="152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5" name="Imag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6537" y="940779"/>
            <a:ext cx="1663700" cy="1828800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032" y="923720"/>
            <a:ext cx="1676400" cy="1841500"/>
          </a:xfrm>
          <a:prstGeom prst="rect">
            <a:avLst/>
          </a:prstGeom>
        </p:spPr>
      </p:pic>
      <p:grpSp>
        <p:nvGrpSpPr>
          <p:cNvPr id="27" name="Groupe 10"/>
          <p:cNvGrpSpPr/>
          <p:nvPr/>
        </p:nvGrpSpPr>
        <p:grpSpPr>
          <a:xfrm>
            <a:off x="1281135" y="1168544"/>
            <a:ext cx="2426595" cy="253916"/>
            <a:chOff x="912165" y="983018"/>
            <a:chExt cx="2426595" cy="253916"/>
          </a:xfrm>
        </p:grpSpPr>
        <p:sp>
          <p:nvSpPr>
            <p:cNvPr id="28" name="ZoneTexte 27"/>
            <p:cNvSpPr txBox="1"/>
            <p:nvPr/>
          </p:nvSpPr>
          <p:spPr>
            <a:xfrm>
              <a:off x="2500560" y="983018"/>
              <a:ext cx="8382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KD#3</a:t>
              </a:r>
              <a:endParaRPr lang="fr-FR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912165" y="983018"/>
              <a:ext cx="11647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KD#2</a:t>
              </a:r>
              <a:endParaRPr lang="fr-FR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1" name="Connecteur droit 30"/>
          <p:cNvCxnSpPr/>
          <p:nvPr/>
        </p:nvCxnSpPr>
        <p:spPr>
          <a:xfrm flipV="1">
            <a:off x="1193799" y="1041400"/>
            <a:ext cx="2514601" cy="8466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2057400" y="778933"/>
            <a:ext cx="756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Arial"/>
                <a:cs typeface="Arial"/>
              </a:rPr>
              <a:t>shRNA-1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453467" y="778933"/>
            <a:ext cx="756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Arial"/>
                <a:cs typeface="Arial"/>
              </a:rPr>
              <a:t>shRNA-2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32736" y="231410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S6</a:t>
            </a:r>
            <a:endParaRPr lang="fr-FR" sz="1600" dirty="0">
              <a:latin typeface="Arial"/>
              <a:cs typeface="Arial"/>
            </a:endParaRPr>
          </a:p>
        </p:txBody>
      </p:sp>
      <p:grpSp>
        <p:nvGrpSpPr>
          <p:cNvPr id="37" name="Groupe 1"/>
          <p:cNvGrpSpPr/>
          <p:nvPr/>
        </p:nvGrpSpPr>
        <p:grpSpPr>
          <a:xfrm>
            <a:off x="767006" y="3107821"/>
            <a:ext cx="3148349" cy="1718770"/>
            <a:chOff x="264863" y="4503140"/>
            <a:chExt cx="3148349" cy="1718770"/>
          </a:xfrm>
        </p:grpSpPr>
        <p:grpSp>
          <p:nvGrpSpPr>
            <p:cNvPr id="38" name="Groupe 11"/>
            <p:cNvGrpSpPr/>
            <p:nvPr/>
          </p:nvGrpSpPr>
          <p:grpSpPr>
            <a:xfrm>
              <a:off x="264863" y="4503140"/>
              <a:ext cx="3148349" cy="1718770"/>
              <a:chOff x="39854" y="7438200"/>
              <a:chExt cx="3148349" cy="1718770"/>
            </a:xfrm>
          </p:grpSpPr>
          <p:grpSp>
            <p:nvGrpSpPr>
              <p:cNvPr id="40" name="Groupe 5"/>
              <p:cNvGrpSpPr/>
              <p:nvPr/>
            </p:nvGrpSpPr>
            <p:grpSpPr>
              <a:xfrm>
                <a:off x="1684513" y="7859254"/>
                <a:ext cx="922188" cy="469492"/>
                <a:chOff x="1098363" y="7718578"/>
                <a:chExt cx="922188" cy="469492"/>
              </a:xfrm>
            </p:grpSpPr>
            <p:pic>
              <p:nvPicPr>
                <p:cNvPr id="79" name="Picture 3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BEBA8EAE-BF5A-486C-A8C5-ECC9F3942E4B}">
                      <a14:imgProps xmlns:a14="http://schemas.microsoft.com/office/drawing/2010/main">
                        <a14:imgLayer r:embed="rId8">
                          <a14:imgEffect>
                            <a14:brightnessContrast bright="4000" contrast="38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98363" y="7718578"/>
                  <a:ext cx="898741" cy="4694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0" name="Rectangle 79"/>
                <p:cNvSpPr/>
                <p:nvPr/>
              </p:nvSpPr>
              <p:spPr>
                <a:xfrm>
                  <a:off x="1138876" y="7718579"/>
                  <a:ext cx="881675" cy="377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1" name="Groupe 3"/>
              <p:cNvGrpSpPr/>
              <p:nvPr/>
            </p:nvGrpSpPr>
            <p:grpSpPr>
              <a:xfrm>
                <a:off x="796384" y="7859255"/>
                <a:ext cx="881675" cy="486507"/>
                <a:chOff x="151619" y="7718579"/>
                <a:chExt cx="881675" cy="486507"/>
              </a:xfrm>
            </p:grpSpPr>
            <p:pic>
              <p:nvPicPr>
                <p:cNvPr id="77" name="Picture 4"/>
                <p:cNvPicPr>
                  <a:picLocks noChangeAspect="1" noChangeArrowheads="1"/>
                </p:cNvPicPr>
                <p:nvPr/>
              </p:nvPicPr>
              <p:blipFill>
                <a:blip r:embed="rId9">
                  <a:extLst>
                    <a:ext uri="{BEBA8EAE-BF5A-486C-A8C5-ECC9F3942E4B}">
                      <a14:imgProps xmlns:a14="http://schemas.microsoft.com/office/drawing/2010/main">
                        <a14:imgLayer r:embed="rId10">
                          <a14:imgEffect>
                            <a14:brightnessContrast bright="24000" contrast="-13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759" y="7747886"/>
                  <a:ext cx="798576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8" name="Rectangle 77"/>
                <p:cNvSpPr/>
                <p:nvPr/>
              </p:nvSpPr>
              <p:spPr>
                <a:xfrm>
                  <a:off x="151619" y="7718579"/>
                  <a:ext cx="881675" cy="377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2" name="Groupe 7"/>
              <p:cNvGrpSpPr/>
              <p:nvPr/>
            </p:nvGrpSpPr>
            <p:grpSpPr>
              <a:xfrm>
                <a:off x="796385" y="8304730"/>
                <a:ext cx="942453" cy="403351"/>
                <a:chOff x="151620" y="8246115"/>
                <a:chExt cx="942453" cy="403351"/>
              </a:xfrm>
            </p:grpSpPr>
            <p:pic>
              <p:nvPicPr>
                <p:cNvPr id="75" name="Picture 6"/>
                <p:cNvPicPr>
                  <a:picLocks noChangeAspect="1" noChangeArrowheads="1"/>
                </p:cNvPicPr>
                <p:nvPr/>
              </p:nvPicPr>
              <p:blipFill rotWithShape="1">
                <a:blip r:embed="rId11">
                  <a:extLst>
                    <a:ext uri="{BEBA8EAE-BF5A-486C-A8C5-ECC9F3942E4B}">
                      <a14:imgProps xmlns:a14="http://schemas.microsoft.com/office/drawing/2010/main">
                        <a14:imgLayer r:embed="rId12">
                          <a14:imgEffect>
                            <a14:brightnessContrast bright="-8000" contrast="-21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" t="1" r="-9013" b="20045"/>
                <a:stretch/>
              </p:blipFill>
              <p:spPr bwMode="auto">
                <a:xfrm>
                  <a:off x="181369" y="8246115"/>
                  <a:ext cx="912704" cy="4033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6" name="Rectangle 75"/>
                <p:cNvSpPr/>
                <p:nvPr/>
              </p:nvSpPr>
              <p:spPr>
                <a:xfrm>
                  <a:off x="151620" y="8246115"/>
                  <a:ext cx="881675" cy="377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3" name="Groupe 6"/>
              <p:cNvGrpSpPr/>
              <p:nvPr/>
            </p:nvGrpSpPr>
            <p:grpSpPr>
              <a:xfrm>
                <a:off x="1722503" y="8304731"/>
                <a:ext cx="881675" cy="377272"/>
                <a:chOff x="1136353" y="8246116"/>
                <a:chExt cx="881675" cy="377272"/>
              </a:xfrm>
            </p:grpSpPr>
            <p:pic>
              <p:nvPicPr>
                <p:cNvPr id="73" name="Picture 7"/>
                <p:cNvPicPr>
                  <a:picLocks noChangeAspect="1" noChangeArrowheads="1"/>
                </p:cNvPicPr>
                <p:nvPr/>
              </p:nvPicPr>
              <p:blipFill rotWithShape="1">
                <a:blip r:embed="rId13">
                  <a:extLst>
                    <a:ext uri="{BEBA8EAE-BF5A-486C-A8C5-ECC9F3942E4B}">
                      <a14:imgProps xmlns:a14="http://schemas.microsoft.com/office/drawing/2010/main">
                        <a14:imgLayer r:embed="rId14">
                          <a14:imgEffect>
                            <a14:brightnessContrast bright="-11000" contrast="5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28204"/>
                <a:stretch/>
              </p:blipFill>
              <p:spPr bwMode="auto">
                <a:xfrm>
                  <a:off x="1153291" y="8270625"/>
                  <a:ext cx="835662" cy="3383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4" name="Rectangle 73"/>
                <p:cNvSpPr/>
                <p:nvPr/>
              </p:nvSpPr>
              <p:spPr>
                <a:xfrm>
                  <a:off x="1136353" y="8246116"/>
                  <a:ext cx="881675" cy="377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4" name="Groupe 8"/>
              <p:cNvGrpSpPr/>
              <p:nvPr/>
            </p:nvGrpSpPr>
            <p:grpSpPr>
              <a:xfrm>
                <a:off x="790965" y="8750205"/>
                <a:ext cx="887096" cy="406765"/>
                <a:chOff x="169646" y="8750205"/>
                <a:chExt cx="887096" cy="406765"/>
              </a:xfrm>
            </p:grpSpPr>
            <p:pic>
              <p:nvPicPr>
                <p:cNvPr id="71" name="Picture 9"/>
                <p:cNvPicPr>
                  <a:picLocks noChangeAspect="1" noChangeArrowheads="1"/>
                </p:cNvPicPr>
                <p:nvPr/>
              </p:nvPicPr>
              <p:blipFill>
                <a:blip r:embed="rId15">
                  <a:extLst>
                    <a:ext uri="{BEBA8EAE-BF5A-486C-A8C5-ECC9F3942E4B}">
                      <a14:imgProps xmlns:a14="http://schemas.microsoft.com/office/drawing/2010/main">
                        <a14:imgLayer r:embed="rId16">
                          <a14:imgEffect>
                            <a14:brightnessContrast contrast="27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9646" y="8791210"/>
                  <a:ext cx="876662" cy="3657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" name="Rectangle 71"/>
                <p:cNvSpPr/>
                <p:nvPr/>
              </p:nvSpPr>
              <p:spPr>
                <a:xfrm>
                  <a:off x="175067" y="8750205"/>
                  <a:ext cx="881675" cy="377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5" name="Groupe 9"/>
              <p:cNvGrpSpPr/>
              <p:nvPr/>
            </p:nvGrpSpPr>
            <p:grpSpPr>
              <a:xfrm>
                <a:off x="1722504" y="8733767"/>
                <a:ext cx="881675" cy="393711"/>
                <a:chOff x="1136354" y="8745490"/>
                <a:chExt cx="881675" cy="393711"/>
              </a:xfrm>
            </p:grpSpPr>
            <p:pic>
              <p:nvPicPr>
                <p:cNvPr id="69" name="Picture 10"/>
                <p:cNvPicPr>
                  <a:picLocks noChangeAspect="1" noChangeArrowheads="1"/>
                </p:cNvPicPr>
                <p:nvPr/>
              </p:nvPicPr>
              <p:blipFill rotWithShape="1">
                <a:blip r:embed="rId17">
                  <a:lum bright="-4000"/>
                  <a:extLst>
                    <a:ext uri="{BEBA8EAE-BF5A-486C-A8C5-ECC9F3942E4B}">
                      <a14:imgProps xmlns:a14="http://schemas.microsoft.com/office/drawing/2010/main">
                        <a14:imgLayer r:embed="rId18">
                          <a14:imgEffect>
                            <a14:brightnessContrast bright="-12000" contrast="54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6451"/>
                <a:stretch/>
              </p:blipFill>
              <p:spPr bwMode="auto">
                <a:xfrm>
                  <a:off x="1171308" y="8745490"/>
                  <a:ext cx="826718" cy="3819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0" name="Rectangle 69"/>
                <p:cNvSpPr/>
                <p:nvPr/>
              </p:nvSpPr>
              <p:spPr>
                <a:xfrm>
                  <a:off x="1136354" y="8761929"/>
                  <a:ext cx="881675" cy="37727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46" name="ZoneTexte 45"/>
              <p:cNvSpPr txBox="1"/>
              <p:nvPr/>
            </p:nvSpPr>
            <p:spPr>
              <a:xfrm>
                <a:off x="1687162" y="7439917"/>
                <a:ext cx="8382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KD#3</a:t>
                </a:r>
                <a:endParaRPr lang="fr-FR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ZoneTexte 46"/>
              <p:cNvSpPr txBox="1"/>
              <p:nvPr/>
            </p:nvSpPr>
            <p:spPr>
              <a:xfrm>
                <a:off x="619195" y="7438200"/>
                <a:ext cx="116479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KD#2</a:t>
                </a:r>
                <a:endParaRPr lang="fr-FR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278197" y="7644528"/>
                <a:ext cx="5738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Dox</a:t>
                </a:r>
                <a:endParaRPr lang="fr-F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9" name="Groupe 83"/>
              <p:cNvGrpSpPr/>
              <p:nvPr/>
            </p:nvGrpSpPr>
            <p:grpSpPr>
              <a:xfrm>
                <a:off x="1687162" y="7616643"/>
                <a:ext cx="833674" cy="338554"/>
                <a:chOff x="1412957" y="6290846"/>
                <a:chExt cx="833674" cy="338554"/>
              </a:xfrm>
            </p:grpSpPr>
            <p:sp>
              <p:nvSpPr>
                <p:cNvPr id="67" name="ZoneTexte 66"/>
                <p:cNvSpPr txBox="1"/>
                <p:nvPr/>
              </p:nvSpPr>
              <p:spPr>
                <a:xfrm>
                  <a:off x="1412957" y="6290846"/>
                  <a:ext cx="48912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-</a:t>
                  </a:r>
                  <a:endParaRPr lang="fr-FR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8" name="ZoneTexte 67"/>
                <p:cNvSpPr txBox="1"/>
                <p:nvPr/>
              </p:nvSpPr>
              <p:spPr>
                <a:xfrm>
                  <a:off x="1757510" y="6290846"/>
                  <a:ext cx="48912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+</a:t>
                  </a:r>
                  <a:endParaRPr lang="fr-FR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50" name="Groupe 86"/>
              <p:cNvGrpSpPr/>
              <p:nvPr/>
            </p:nvGrpSpPr>
            <p:grpSpPr>
              <a:xfrm>
                <a:off x="780062" y="7612297"/>
                <a:ext cx="833674" cy="338554"/>
                <a:chOff x="1412957" y="6290846"/>
                <a:chExt cx="833674" cy="338554"/>
              </a:xfrm>
            </p:grpSpPr>
            <p:sp>
              <p:nvSpPr>
                <p:cNvPr id="65" name="ZoneTexte 64"/>
                <p:cNvSpPr txBox="1"/>
                <p:nvPr/>
              </p:nvSpPr>
              <p:spPr>
                <a:xfrm>
                  <a:off x="1412957" y="6290846"/>
                  <a:ext cx="48912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-</a:t>
                  </a:r>
                  <a:endParaRPr lang="fr-FR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6" name="ZoneTexte 65"/>
                <p:cNvSpPr txBox="1"/>
                <p:nvPr/>
              </p:nvSpPr>
              <p:spPr>
                <a:xfrm>
                  <a:off x="1757510" y="6290846"/>
                  <a:ext cx="48912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6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+</a:t>
                  </a:r>
                  <a:endParaRPr lang="fr-FR" sz="1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1" name="ZoneTexte 50"/>
              <p:cNvSpPr txBox="1"/>
              <p:nvPr/>
            </p:nvSpPr>
            <p:spPr>
              <a:xfrm>
                <a:off x="294637" y="7944898"/>
                <a:ext cx="5738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H1-3</a:t>
                </a:r>
                <a:endParaRPr lang="fr-F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2" name="Groupe 90"/>
              <p:cNvGrpSpPr/>
              <p:nvPr/>
            </p:nvGrpSpPr>
            <p:grpSpPr>
              <a:xfrm>
                <a:off x="2726926" y="8045697"/>
                <a:ext cx="389467" cy="547987"/>
                <a:chOff x="2890063" y="485988"/>
                <a:chExt cx="389467" cy="547987"/>
              </a:xfrm>
            </p:grpSpPr>
            <p:sp>
              <p:nvSpPr>
                <p:cNvPr id="63" name="ZoneTexte 62"/>
                <p:cNvSpPr txBox="1"/>
                <p:nvPr/>
              </p:nvSpPr>
              <p:spPr>
                <a:xfrm>
                  <a:off x="2898530" y="772365"/>
                  <a:ext cx="3810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1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35</a:t>
                  </a:r>
                  <a:endParaRPr lang="fr-FR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64" name="ZoneTexte 63"/>
                <p:cNvSpPr txBox="1"/>
                <p:nvPr/>
              </p:nvSpPr>
              <p:spPr>
                <a:xfrm>
                  <a:off x="2890063" y="485988"/>
                  <a:ext cx="36406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1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fr-FR" sz="11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5</a:t>
                  </a:r>
                  <a:endParaRPr lang="fr-FR" sz="11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53" name="ZoneTexte 52"/>
              <p:cNvSpPr txBox="1"/>
              <p:nvPr/>
            </p:nvSpPr>
            <p:spPr>
              <a:xfrm>
                <a:off x="2709995" y="8837857"/>
                <a:ext cx="47820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</a:t>
                </a:r>
                <a:endParaRPr lang="fr-FR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54" name="Connecteur droit 53"/>
              <p:cNvCxnSpPr/>
              <p:nvPr/>
            </p:nvCxnSpPr>
            <p:spPr>
              <a:xfrm>
                <a:off x="2633795" y="8179926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necteur droit 54"/>
              <p:cNvCxnSpPr/>
              <p:nvPr/>
            </p:nvCxnSpPr>
            <p:spPr>
              <a:xfrm>
                <a:off x="2633795" y="8009992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necteur droit 55"/>
              <p:cNvCxnSpPr/>
              <p:nvPr/>
            </p:nvCxnSpPr>
            <p:spPr>
              <a:xfrm>
                <a:off x="2633795" y="8990257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necteur droit 56"/>
              <p:cNvCxnSpPr/>
              <p:nvPr/>
            </p:nvCxnSpPr>
            <p:spPr>
              <a:xfrm>
                <a:off x="2633795" y="8620980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Connecteur droit 57"/>
              <p:cNvCxnSpPr/>
              <p:nvPr/>
            </p:nvCxnSpPr>
            <p:spPr>
              <a:xfrm>
                <a:off x="2633795" y="8460368"/>
                <a:ext cx="1524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ZoneTexte 58"/>
              <p:cNvSpPr txBox="1"/>
              <p:nvPr/>
            </p:nvSpPr>
            <p:spPr>
              <a:xfrm>
                <a:off x="2748871" y="8477047"/>
                <a:ext cx="40047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fr-FR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endParaRPr lang="fr-FR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2731003" y="7873892"/>
                <a:ext cx="3810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35</a:t>
                </a:r>
                <a:endParaRPr lang="fr-FR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39854" y="8395027"/>
                <a:ext cx="75686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Total H1</a:t>
                </a:r>
                <a:endParaRPr lang="fr-F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344653" y="8810976"/>
                <a:ext cx="5738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H3</a:t>
                </a:r>
                <a:endParaRPr lang="fr-FR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9" name="Flèche droite 56"/>
            <p:cNvSpPr/>
            <p:nvPr/>
          </p:nvSpPr>
          <p:spPr>
            <a:xfrm flipH="1" flipV="1">
              <a:off x="2868469" y="5125477"/>
              <a:ext cx="158152" cy="45719"/>
            </a:xfrm>
            <a:prstGeom prst="rightArrow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963634" y="595655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B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3436674" y="3275261"/>
            <a:ext cx="4251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>
                <a:latin typeface="Arial"/>
                <a:cs typeface="Arial"/>
              </a:rPr>
              <a:t>kDa</a:t>
            </a:r>
            <a:endParaRPr lang="fr-FR" sz="1050" dirty="0">
              <a:latin typeface="Arial"/>
              <a:cs typeface="Arial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64367" y="5273347"/>
            <a:ext cx="61041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 smtClean="0">
                <a:latin typeface="Times"/>
                <a:cs typeface="Times"/>
              </a:rPr>
              <a:t>Figure S6 related to Figure 6. </a:t>
            </a:r>
            <a:r>
              <a:rPr lang="en-US" sz="1200" dirty="0" smtClean="0">
                <a:latin typeface="Times"/>
                <a:cs typeface="Times"/>
              </a:rPr>
              <a:t>Effect of H1-3 KD on histone H1 subtype mRNA and protein expression.</a:t>
            </a:r>
            <a:r>
              <a:rPr lang="en-US" sz="1200" b="1" dirty="0" smtClean="0">
                <a:latin typeface="Times"/>
                <a:cs typeface="Times"/>
              </a:rPr>
              <a:t> a-b</a:t>
            </a:r>
            <a:r>
              <a:rPr lang="en-US" sz="1200" dirty="0" smtClean="0">
                <a:latin typeface="Times"/>
                <a:cs typeface="Times"/>
              </a:rPr>
              <a:t> gene expression of </a:t>
            </a:r>
            <a:r>
              <a:rPr lang="en-US" sz="1200" dirty="0">
                <a:latin typeface="Times"/>
                <a:cs typeface="Times"/>
              </a:rPr>
              <a:t>the </a:t>
            </a:r>
            <a:r>
              <a:rPr lang="en-US" sz="1200" dirty="0" smtClean="0">
                <a:latin typeface="Times"/>
                <a:cs typeface="Times"/>
              </a:rPr>
              <a:t>indicated </a:t>
            </a:r>
            <a:r>
              <a:rPr lang="en-US" sz="1200" dirty="0">
                <a:latin typeface="Times"/>
                <a:cs typeface="Times"/>
              </a:rPr>
              <a:t>histone H1 genes </a:t>
            </a:r>
            <a:r>
              <a:rPr lang="en-US" sz="1200" dirty="0" smtClean="0">
                <a:latin typeface="Times"/>
                <a:cs typeface="Times"/>
              </a:rPr>
              <a:t>in (</a:t>
            </a:r>
            <a:r>
              <a:rPr lang="en-US" sz="1200" b="1" dirty="0" smtClean="0">
                <a:latin typeface="Times"/>
                <a:cs typeface="Times"/>
              </a:rPr>
              <a:t>a</a:t>
            </a:r>
            <a:r>
              <a:rPr lang="en-US" sz="1200" dirty="0" smtClean="0">
                <a:latin typeface="Times"/>
                <a:cs typeface="Times"/>
              </a:rPr>
              <a:t>) two additional H1-3 KD clones obtained with shRNA-1; KD#2 </a:t>
            </a:r>
            <a:r>
              <a:rPr lang="en-US" sz="1200" dirty="0">
                <a:latin typeface="Times"/>
                <a:cs typeface="Times"/>
              </a:rPr>
              <a:t>and </a:t>
            </a:r>
            <a:r>
              <a:rPr lang="en-US" sz="1200" dirty="0" smtClean="0">
                <a:latin typeface="Times"/>
                <a:cs typeface="Times"/>
              </a:rPr>
              <a:t>KD#3 and in (</a:t>
            </a:r>
            <a:r>
              <a:rPr lang="en-US" sz="1200" b="1" dirty="0" smtClean="0">
                <a:latin typeface="Times"/>
                <a:cs typeface="Times"/>
              </a:rPr>
              <a:t>b</a:t>
            </a:r>
            <a:r>
              <a:rPr lang="en-US" sz="1200" dirty="0" smtClean="0">
                <a:latin typeface="Times"/>
                <a:cs typeface="Times"/>
              </a:rPr>
              <a:t>) a clone obtained with an additional </a:t>
            </a:r>
            <a:r>
              <a:rPr lang="en-US" sz="1200" dirty="0" err="1" smtClean="0">
                <a:latin typeface="Times"/>
                <a:cs typeface="Times"/>
              </a:rPr>
              <a:t>shRNA</a:t>
            </a:r>
            <a:r>
              <a:rPr lang="en-US" sz="1200" dirty="0" smtClean="0">
                <a:latin typeface="Times"/>
                <a:cs typeface="Times"/>
              </a:rPr>
              <a:t>; shRNA-2. Results </a:t>
            </a:r>
            <a:r>
              <a:rPr lang="en-US" sz="1200" dirty="0">
                <a:latin typeface="Times"/>
                <a:cs typeface="Times"/>
              </a:rPr>
              <a:t>are normalized on </a:t>
            </a:r>
            <a:r>
              <a:rPr lang="en-US" sz="1200" i="1" dirty="0">
                <a:latin typeface="Times"/>
                <a:cs typeface="Times"/>
              </a:rPr>
              <a:t>HPRT</a:t>
            </a:r>
            <a:r>
              <a:rPr lang="en-US" sz="1200" dirty="0">
                <a:latin typeface="Times"/>
                <a:cs typeface="Times"/>
              </a:rPr>
              <a:t> and expressed in fold change (FC) between </a:t>
            </a:r>
            <a:r>
              <a:rPr lang="en-US" sz="1200" dirty="0" smtClean="0">
                <a:latin typeface="Times"/>
                <a:cs typeface="Times"/>
              </a:rPr>
              <a:t>doxycycline </a:t>
            </a:r>
            <a:r>
              <a:rPr lang="en-US" sz="1200" dirty="0">
                <a:latin typeface="Times"/>
                <a:cs typeface="Times"/>
              </a:rPr>
              <a:t>treated (Dox+) and non treated conditions (Dox-</a:t>
            </a:r>
            <a:r>
              <a:rPr lang="en-US" sz="1200" dirty="0" smtClean="0">
                <a:latin typeface="Times"/>
                <a:cs typeface="Times"/>
              </a:rPr>
              <a:t>). </a:t>
            </a:r>
            <a:r>
              <a:rPr lang="en-US" sz="1200" b="1" dirty="0" smtClean="0">
                <a:latin typeface="Times"/>
                <a:cs typeface="Times"/>
              </a:rPr>
              <a:t>c-d</a:t>
            </a:r>
            <a:r>
              <a:rPr lang="en-US" sz="1200" dirty="0" smtClean="0">
                <a:latin typeface="Times"/>
                <a:cs typeface="Times"/>
              </a:rPr>
              <a:t> Immunoblot of H1-3, H1 and H3 in (</a:t>
            </a:r>
            <a:r>
              <a:rPr lang="en-US" sz="1200" b="1" dirty="0" smtClean="0">
                <a:latin typeface="Times"/>
                <a:cs typeface="Times"/>
              </a:rPr>
              <a:t>c</a:t>
            </a:r>
            <a:r>
              <a:rPr lang="en-US" sz="1200" dirty="0" smtClean="0">
                <a:latin typeface="Times"/>
                <a:cs typeface="Times"/>
              </a:rPr>
              <a:t>) KD#2 and KD#3 and (</a:t>
            </a:r>
            <a:r>
              <a:rPr lang="en-US" sz="1200" b="1" dirty="0" smtClean="0">
                <a:latin typeface="Times"/>
                <a:cs typeface="Times"/>
              </a:rPr>
              <a:t>d</a:t>
            </a:r>
            <a:r>
              <a:rPr lang="en-US" sz="1200" dirty="0">
                <a:latin typeface="Times"/>
                <a:cs typeface="Times"/>
              </a:rPr>
              <a:t>) shRNA2 conditions </a:t>
            </a:r>
            <a:r>
              <a:rPr lang="en-US" sz="1200" dirty="0" smtClean="0">
                <a:latin typeface="Times"/>
                <a:cs typeface="Times"/>
              </a:rPr>
              <a:t>in total cell lysates. Total H1 and H3 were used as loading controls. The arrow points the specific band for H1-3.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130" name="ZoneTexte 129"/>
          <p:cNvSpPr txBox="1"/>
          <p:nvPr/>
        </p:nvSpPr>
        <p:spPr>
          <a:xfrm>
            <a:off x="619301" y="6210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A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131" name="Flèche droite 56"/>
          <p:cNvSpPr/>
          <p:nvPr/>
        </p:nvSpPr>
        <p:spPr>
          <a:xfrm flipH="1" flipV="1">
            <a:off x="5648146" y="3696290"/>
            <a:ext cx="158152" cy="45719"/>
          </a:xfrm>
          <a:prstGeom prst="rightArrow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4732867" y="3098799"/>
            <a:ext cx="7569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latin typeface="Arial"/>
                <a:cs typeface="Arial"/>
              </a:rPr>
              <a:t>shRNA-2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133" name="ZoneTexte 132"/>
          <p:cNvSpPr txBox="1"/>
          <p:nvPr/>
        </p:nvSpPr>
        <p:spPr>
          <a:xfrm>
            <a:off x="636234" y="294092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C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3997501" y="289858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D</a:t>
            </a:r>
            <a:endParaRPr lang="fr-FR" dirty="0">
              <a:latin typeface="Arial"/>
              <a:cs typeface="Arial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110566" y="1108439"/>
            <a:ext cx="1409699" cy="152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1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ZoneTexte 55"/>
          <p:cNvSpPr txBox="1"/>
          <p:nvPr/>
        </p:nvSpPr>
        <p:spPr>
          <a:xfrm>
            <a:off x="364637" y="492042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S7</a:t>
            </a:r>
            <a:endParaRPr lang="fr-FR" sz="1600" dirty="0">
              <a:latin typeface="Arial"/>
              <a:cs typeface="Arial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283631" y="3472452"/>
            <a:ext cx="6015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="1" dirty="0" smtClean="0">
                <a:latin typeface="Times"/>
                <a:cs typeface="Times"/>
              </a:rPr>
              <a:t>Figure S7 related to Figure 6. </a:t>
            </a:r>
            <a:r>
              <a:rPr lang="en-US" sz="1200" dirty="0" smtClean="0">
                <a:latin typeface="Times"/>
                <a:cs typeface="Times"/>
              </a:rPr>
              <a:t>Effect of H1d KD on CD11b expression in shRNA1 (clones KD#2 and KD#3) and in shRNA2 conditions. Percentage of CD11b positive cells in KD#2,KD#3 and shRNA2 upon or not (Dox-) 6-days-induction with 2 μg/mL doxycycline (Dox+), </a:t>
            </a:r>
            <a:r>
              <a:rPr lang="en-US" sz="1200" b="1" dirty="0" smtClean="0">
                <a:latin typeface="Times"/>
                <a:cs typeface="Times"/>
              </a:rPr>
              <a:t>a</a:t>
            </a:r>
            <a:r>
              <a:rPr lang="en-US" sz="1200" dirty="0" smtClean="0">
                <a:latin typeface="Times"/>
                <a:cs typeface="Times"/>
              </a:rPr>
              <a:t> without ATRA (wo ATRA), </a:t>
            </a:r>
            <a:r>
              <a:rPr lang="en-US" sz="1200" b="1" dirty="0" smtClean="0">
                <a:latin typeface="Times"/>
                <a:cs typeface="Times"/>
              </a:rPr>
              <a:t>b</a:t>
            </a:r>
            <a:r>
              <a:rPr lang="en-US" sz="1200" dirty="0" smtClean="0">
                <a:latin typeface="Times"/>
                <a:cs typeface="Times"/>
              </a:rPr>
              <a:t> with 72 hours of ATRA (0.5 </a:t>
            </a:r>
            <a:r>
              <a:rPr lang="en-US" sz="1200" dirty="0" err="1" smtClean="0">
                <a:latin typeface="Times"/>
                <a:cs typeface="Times"/>
              </a:rPr>
              <a:t>μM</a:t>
            </a:r>
            <a:r>
              <a:rPr lang="en-US" sz="1200" dirty="0" smtClean="0">
                <a:latin typeface="Times"/>
                <a:cs typeface="Times"/>
              </a:rPr>
              <a:t>). </a:t>
            </a:r>
            <a:r>
              <a:rPr lang="en-US" sz="1200" dirty="0">
                <a:latin typeface="Times"/>
                <a:cs typeface="Times"/>
              </a:rPr>
              <a:t>D</a:t>
            </a:r>
            <a:r>
              <a:rPr lang="en-US" sz="1200" dirty="0" smtClean="0">
                <a:latin typeface="Times"/>
                <a:cs typeface="Times"/>
              </a:rPr>
              <a:t>ata represent </a:t>
            </a:r>
            <a:r>
              <a:rPr lang="en-US" sz="1200" dirty="0">
                <a:latin typeface="Times"/>
                <a:cs typeface="Times"/>
              </a:rPr>
              <a:t>two independent </a:t>
            </a:r>
            <a:r>
              <a:rPr lang="en-US" sz="1200" dirty="0" smtClean="0">
                <a:latin typeface="Times"/>
                <a:cs typeface="Times"/>
              </a:rPr>
              <a:t>experiments. 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53198" y="87021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1" name="ZoneTexte 60"/>
          <p:cNvSpPr txBox="1"/>
          <p:nvPr/>
        </p:nvSpPr>
        <p:spPr>
          <a:xfrm>
            <a:off x="2617117" y="874328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"/>
                <a:cs typeface="Arial"/>
              </a:rPr>
              <a:t>B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768601" y="1128092"/>
            <a:ext cx="1164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err="1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r-FR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ATRA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2" name="ZoneTexte 331"/>
          <p:cNvSpPr txBox="1"/>
          <p:nvPr/>
        </p:nvSpPr>
        <p:spPr>
          <a:xfrm>
            <a:off x="1341022" y="1424878"/>
            <a:ext cx="558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KD#3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3" name="Connecteur droit 332"/>
          <p:cNvCxnSpPr/>
          <p:nvPr/>
        </p:nvCxnSpPr>
        <p:spPr>
          <a:xfrm>
            <a:off x="796561" y="1673523"/>
            <a:ext cx="3209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ZoneTexte 336"/>
          <p:cNvSpPr txBox="1"/>
          <p:nvPr/>
        </p:nvSpPr>
        <p:spPr>
          <a:xfrm>
            <a:off x="3019463" y="1416431"/>
            <a:ext cx="558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KD#2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8" name="Connecteur droit 337"/>
          <p:cNvCxnSpPr/>
          <p:nvPr/>
        </p:nvCxnSpPr>
        <p:spPr>
          <a:xfrm>
            <a:off x="3118468" y="1656609"/>
            <a:ext cx="3209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0" name="ZoneTexte 339"/>
          <p:cNvSpPr txBox="1"/>
          <p:nvPr/>
        </p:nvSpPr>
        <p:spPr>
          <a:xfrm>
            <a:off x="3603109" y="1416431"/>
            <a:ext cx="558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KD#3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1" name="Connecteur droit 340"/>
          <p:cNvCxnSpPr/>
          <p:nvPr/>
        </p:nvCxnSpPr>
        <p:spPr>
          <a:xfrm>
            <a:off x="3702114" y="1656609"/>
            <a:ext cx="3209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ag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800" y="1236134"/>
            <a:ext cx="2584326" cy="1756832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66" y="1193800"/>
            <a:ext cx="2575694" cy="1782234"/>
          </a:xfrm>
          <a:prstGeom prst="rect">
            <a:avLst/>
          </a:prstGeom>
        </p:spPr>
      </p:pic>
      <p:cxnSp>
        <p:nvCxnSpPr>
          <p:cNvPr id="116" name="Connecteur droit 115"/>
          <p:cNvCxnSpPr/>
          <p:nvPr/>
        </p:nvCxnSpPr>
        <p:spPr>
          <a:xfrm>
            <a:off x="1423094" y="1656589"/>
            <a:ext cx="3209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699600" y="1433347"/>
            <a:ext cx="5585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KD#2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er 23"/>
          <p:cNvGrpSpPr/>
          <p:nvPr/>
        </p:nvGrpSpPr>
        <p:grpSpPr>
          <a:xfrm>
            <a:off x="318805" y="2747823"/>
            <a:ext cx="2215984" cy="278543"/>
            <a:chOff x="395005" y="4762893"/>
            <a:chExt cx="2215984" cy="278543"/>
          </a:xfrm>
        </p:grpSpPr>
        <p:grpSp>
          <p:nvGrpSpPr>
            <p:cNvPr id="128" name="Groupe 45"/>
            <p:cNvGrpSpPr/>
            <p:nvPr/>
          </p:nvGrpSpPr>
          <p:grpSpPr>
            <a:xfrm>
              <a:off x="395005" y="4762893"/>
              <a:ext cx="1602132" cy="261610"/>
              <a:chOff x="-211324" y="5145643"/>
              <a:chExt cx="2296471" cy="261610"/>
            </a:xfrm>
          </p:grpSpPr>
          <p:sp>
            <p:nvSpPr>
              <p:cNvPr id="129" name="ZoneTexte 128"/>
              <p:cNvSpPr txBox="1"/>
              <p:nvPr/>
            </p:nvSpPr>
            <p:spPr>
              <a:xfrm>
                <a:off x="-211324" y="5145643"/>
                <a:ext cx="862932" cy="22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Dox</a:t>
                </a:r>
                <a:endParaRPr lang="fr-FR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0" name="ZoneTexte 129"/>
              <p:cNvSpPr txBox="1"/>
              <p:nvPr/>
            </p:nvSpPr>
            <p:spPr>
              <a:xfrm>
                <a:off x="642370" y="5145643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1" name="ZoneTexte 130"/>
              <p:cNvSpPr txBox="1"/>
              <p:nvPr/>
            </p:nvSpPr>
            <p:spPr>
              <a:xfrm>
                <a:off x="1546477" y="5145643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1220766" y="5145643"/>
                <a:ext cx="4476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278425" y="5145643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140" name="ZoneTexte 139"/>
            <p:cNvSpPr txBox="1"/>
            <p:nvPr/>
          </p:nvSpPr>
          <p:spPr>
            <a:xfrm>
              <a:off x="2235186" y="4779826"/>
              <a:ext cx="3758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fr-FR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2003704" y="4771358"/>
              <a:ext cx="3123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fr-FR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2" name="Grouper 141"/>
          <p:cNvGrpSpPr/>
          <p:nvPr/>
        </p:nvGrpSpPr>
        <p:grpSpPr>
          <a:xfrm>
            <a:off x="2655606" y="2790152"/>
            <a:ext cx="2215984" cy="278543"/>
            <a:chOff x="395005" y="4762893"/>
            <a:chExt cx="2215984" cy="278543"/>
          </a:xfrm>
        </p:grpSpPr>
        <p:grpSp>
          <p:nvGrpSpPr>
            <p:cNvPr id="143" name="Groupe 45"/>
            <p:cNvGrpSpPr/>
            <p:nvPr/>
          </p:nvGrpSpPr>
          <p:grpSpPr>
            <a:xfrm>
              <a:off x="395005" y="4762893"/>
              <a:ext cx="1602132" cy="261610"/>
              <a:chOff x="-211324" y="5145643"/>
              <a:chExt cx="2296471" cy="261610"/>
            </a:xfrm>
          </p:grpSpPr>
          <p:sp>
            <p:nvSpPr>
              <p:cNvPr id="146" name="ZoneTexte 145"/>
              <p:cNvSpPr txBox="1"/>
              <p:nvPr/>
            </p:nvSpPr>
            <p:spPr>
              <a:xfrm>
                <a:off x="-211324" y="5145643"/>
                <a:ext cx="862932" cy="22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Dox</a:t>
                </a:r>
                <a:endParaRPr lang="fr-FR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7" name="ZoneTexte 146"/>
              <p:cNvSpPr txBox="1"/>
              <p:nvPr/>
            </p:nvSpPr>
            <p:spPr>
              <a:xfrm>
                <a:off x="642370" y="5145643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ZoneTexte 147"/>
              <p:cNvSpPr txBox="1"/>
              <p:nvPr/>
            </p:nvSpPr>
            <p:spPr>
              <a:xfrm>
                <a:off x="1546477" y="5145643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9" name="ZoneTexte 148"/>
              <p:cNvSpPr txBox="1"/>
              <p:nvPr/>
            </p:nvSpPr>
            <p:spPr>
              <a:xfrm>
                <a:off x="1220766" y="5145643"/>
                <a:ext cx="4476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0" name="ZoneTexte 149"/>
              <p:cNvSpPr txBox="1"/>
              <p:nvPr/>
            </p:nvSpPr>
            <p:spPr>
              <a:xfrm>
                <a:off x="278425" y="5145643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sp>
          <p:nvSpPr>
            <p:cNvPr id="144" name="ZoneTexte 143"/>
            <p:cNvSpPr txBox="1"/>
            <p:nvPr/>
          </p:nvSpPr>
          <p:spPr>
            <a:xfrm>
              <a:off x="2235186" y="4779826"/>
              <a:ext cx="37580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fr-FR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2003704" y="4771358"/>
              <a:ext cx="3123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fr-FR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51" name="Connecteur droit 150"/>
          <p:cNvCxnSpPr/>
          <p:nvPr/>
        </p:nvCxnSpPr>
        <p:spPr>
          <a:xfrm>
            <a:off x="2024228" y="1665070"/>
            <a:ext cx="3209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cteur droit 151"/>
          <p:cNvCxnSpPr/>
          <p:nvPr/>
        </p:nvCxnSpPr>
        <p:spPr>
          <a:xfrm>
            <a:off x="4361028" y="1639672"/>
            <a:ext cx="32094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1845733" y="1430866"/>
            <a:ext cx="6836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"/>
                <a:cs typeface="Arial"/>
              </a:rPr>
              <a:t>shRNA2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153" name="ZoneTexte 152"/>
          <p:cNvSpPr txBox="1"/>
          <p:nvPr/>
        </p:nvSpPr>
        <p:spPr>
          <a:xfrm>
            <a:off x="4182533" y="1405466"/>
            <a:ext cx="6621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latin typeface="Arial"/>
                <a:cs typeface="Arial"/>
              </a:rPr>
              <a:t>s</a:t>
            </a:r>
            <a:r>
              <a:rPr lang="fr-FR" sz="1000" dirty="0" smtClean="0">
                <a:latin typeface="Arial"/>
                <a:cs typeface="Arial"/>
              </a:rPr>
              <a:t>hRNA2</a:t>
            </a:r>
            <a:endParaRPr lang="fr-FR" sz="1000" dirty="0"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22424" y="1144600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ATRA 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0.5 </a:t>
            </a:r>
            <a:r>
              <a:rPr lang="el-GR" sz="10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fr-FR" sz="1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1050319" y="5744896"/>
            <a:ext cx="11647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ATRA 0.5 </a:t>
            </a:r>
            <a:r>
              <a:rPr lang="el-G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fr-F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389467" y="8047696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 smtClean="0">
                <a:latin typeface="Times"/>
                <a:cs typeface="Times"/>
              </a:rPr>
              <a:t>Figure S8 </a:t>
            </a:r>
            <a:r>
              <a:rPr lang="en-US" sz="1200" b="1" dirty="0" smtClean="0">
                <a:latin typeface="Times"/>
                <a:cs typeface="Times"/>
              </a:rPr>
              <a:t>related to Figure 6. </a:t>
            </a:r>
            <a:r>
              <a:rPr lang="en-US" sz="1200" dirty="0" smtClean="0">
                <a:latin typeface="Times"/>
                <a:cs typeface="Times"/>
              </a:rPr>
              <a:t>Effect of H1d KD on ATRA-treated KD#2 and KD#3 morphology</a:t>
            </a:r>
            <a:r>
              <a:rPr lang="en-US" sz="1200" b="1" dirty="0" smtClean="0">
                <a:latin typeface="Times"/>
                <a:cs typeface="Times"/>
              </a:rPr>
              <a:t>. </a:t>
            </a:r>
            <a:r>
              <a:rPr lang="en-US" sz="1200" dirty="0" smtClean="0">
                <a:latin typeface="Times"/>
                <a:cs typeface="Times"/>
              </a:rPr>
              <a:t>Quantification of cells with cytoplasmic granules. Results are presented as a percentage of positive cells (more than 2 granules). At least 100 cells per condition were analyzed and data represent an average of two independent and blind experimenter counts obtained from 1 experiment.</a:t>
            </a:r>
            <a:endParaRPr lang="en-US" sz="1200" dirty="0">
              <a:latin typeface="Times"/>
              <a:cs typeface="Times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22105" y="5126525"/>
            <a:ext cx="10742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rial"/>
                <a:cs typeface="Arial"/>
              </a:rPr>
              <a:t>Figure S8</a:t>
            </a:r>
            <a:endParaRPr lang="fr-FR" sz="1600" dirty="0">
              <a:latin typeface="Arial"/>
              <a:cs typeface="Arial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2689359" y="6149619"/>
            <a:ext cx="430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&gt;5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689359" y="6287275"/>
            <a:ext cx="4306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2-5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7" name="Groupe 1"/>
          <p:cNvGrpSpPr/>
          <p:nvPr/>
        </p:nvGrpSpPr>
        <p:grpSpPr>
          <a:xfrm>
            <a:off x="476577" y="6064245"/>
            <a:ext cx="2313400" cy="1764883"/>
            <a:chOff x="95577" y="1001178"/>
            <a:chExt cx="2313400" cy="1764883"/>
          </a:xfrm>
        </p:grpSpPr>
        <p:cxnSp>
          <p:nvCxnSpPr>
            <p:cNvPr id="68" name="Connecteur droit 67"/>
            <p:cNvCxnSpPr/>
            <p:nvPr/>
          </p:nvCxnSpPr>
          <p:spPr>
            <a:xfrm>
              <a:off x="803407" y="1212007"/>
              <a:ext cx="32094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>
            <a:xfrm>
              <a:off x="1318736" y="1205158"/>
              <a:ext cx="32094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e 88"/>
            <p:cNvGrpSpPr/>
            <p:nvPr/>
          </p:nvGrpSpPr>
          <p:grpSpPr>
            <a:xfrm>
              <a:off x="315434" y="2494926"/>
              <a:ext cx="1540678" cy="271135"/>
              <a:chOff x="-126373" y="5145643"/>
              <a:chExt cx="2208386" cy="271135"/>
            </a:xfrm>
          </p:grpSpPr>
          <p:sp>
            <p:nvSpPr>
              <p:cNvPr id="79" name="ZoneTexte 78"/>
              <p:cNvSpPr txBox="1"/>
              <p:nvPr/>
            </p:nvSpPr>
            <p:spPr>
              <a:xfrm>
                <a:off x="-126373" y="5177748"/>
                <a:ext cx="862932" cy="229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Dox</a:t>
                </a:r>
                <a:endParaRPr lang="fr-FR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ZoneTexte 79"/>
              <p:cNvSpPr txBox="1"/>
              <p:nvPr/>
            </p:nvSpPr>
            <p:spPr>
              <a:xfrm>
                <a:off x="733532" y="5155168"/>
                <a:ext cx="5386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ZoneTexte 80"/>
              <p:cNvSpPr txBox="1"/>
              <p:nvPr/>
            </p:nvSpPr>
            <p:spPr>
              <a:xfrm>
                <a:off x="1543342" y="5145643"/>
                <a:ext cx="53867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ZoneTexte 81"/>
              <p:cNvSpPr txBox="1"/>
              <p:nvPr/>
            </p:nvSpPr>
            <p:spPr>
              <a:xfrm>
                <a:off x="1186474" y="5145643"/>
                <a:ext cx="4476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ZoneTexte 82"/>
              <p:cNvSpPr txBox="1"/>
              <p:nvPr/>
            </p:nvSpPr>
            <p:spPr>
              <a:xfrm>
                <a:off x="354276" y="5150078"/>
                <a:ext cx="53867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</a:p>
            </p:txBody>
          </p:sp>
        </p:grpSp>
        <p:pic>
          <p:nvPicPr>
            <p:cNvPr id="71" name="Picture 4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184" r="20659"/>
            <a:stretch/>
          </p:blipFill>
          <p:spPr bwMode="auto">
            <a:xfrm>
              <a:off x="95577" y="1001500"/>
              <a:ext cx="2313400" cy="1628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2" name="Groupe 19"/>
            <p:cNvGrpSpPr/>
            <p:nvPr/>
          </p:nvGrpSpPr>
          <p:grpSpPr>
            <a:xfrm>
              <a:off x="706512" y="1001178"/>
              <a:ext cx="558504" cy="253916"/>
              <a:chOff x="644223" y="5313924"/>
              <a:chExt cx="558504" cy="253916"/>
            </a:xfrm>
            <a:solidFill>
              <a:schemeClr val="bg1"/>
            </a:solidFill>
          </p:grpSpPr>
          <p:sp>
            <p:nvSpPr>
              <p:cNvPr id="76" name="ZoneTexte 75"/>
              <p:cNvSpPr txBox="1"/>
              <p:nvPr/>
            </p:nvSpPr>
            <p:spPr>
              <a:xfrm>
                <a:off x="644223" y="5313924"/>
                <a:ext cx="558504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KD#2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7" name="Connecteur droit 76"/>
              <p:cNvCxnSpPr/>
              <p:nvPr/>
            </p:nvCxnSpPr>
            <p:spPr>
              <a:xfrm>
                <a:off x="743228" y="5537168"/>
                <a:ext cx="320946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e 22"/>
            <p:cNvGrpSpPr/>
            <p:nvPr/>
          </p:nvGrpSpPr>
          <p:grpSpPr>
            <a:xfrm>
              <a:off x="1318736" y="1001178"/>
              <a:ext cx="558504" cy="253916"/>
              <a:chOff x="796623" y="5466324"/>
              <a:chExt cx="558504" cy="253916"/>
            </a:xfrm>
            <a:solidFill>
              <a:schemeClr val="bg1"/>
            </a:solidFill>
          </p:grpSpPr>
          <p:sp>
            <p:nvSpPr>
              <p:cNvPr id="74" name="ZoneTexte 73"/>
              <p:cNvSpPr txBox="1"/>
              <p:nvPr/>
            </p:nvSpPr>
            <p:spPr>
              <a:xfrm>
                <a:off x="796623" y="5466324"/>
                <a:ext cx="558504" cy="25391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fr-FR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KD#3</a:t>
                </a:r>
                <a:endParaRPr lang="fr-FR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75" name="Connecteur droit 74"/>
              <p:cNvCxnSpPr/>
              <p:nvPr/>
            </p:nvCxnSpPr>
            <p:spPr>
              <a:xfrm>
                <a:off x="895628" y="5689568"/>
                <a:ext cx="320946" cy="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4280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15168</TotalTime>
  <Words>984</Words>
  <Application>Microsoft Macintosh PowerPoint</Application>
  <PresentationFormat>Format A4 (210 x 297 mm)</PresentationFormat>
  <Paragraphs>159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sylvain garciaz</dc:creator>
  <cp:lastModifiedBy>INSERM</cp:lastModifiedBy>
  <cp:revision>176</cp:revision>
  <cp:lastPrinted>2018-07-02T11:26:43Z</cp:lastPrinted>
  <dcterms:created xsi:type="dcterms:W3CDTF">2018-05-01T16:43:54Z</dcterms:created>
  <dcterms:modified xsi:type="dcterms:W3CDTF">2019-08-27T13:53:02Z</dcterms:modified>
</cp:coreProperties>
</file>