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95" autoAdjust="0"/>
    <p:restoredTop sz="92162" autoAdjust="0"/>
  </p:normalViewPr>
  <p:slideViewPr>
    <p:cSldViewPr snapToGrid="0" snapToObjects="1">
      <p:cViewPr>
        <p:scale>
          <a:sx n="99" d="100"/>
          <a:sy n="99" d="100"/>
        </p:scale>
        <p:origin x="-27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99D6-5040-DB4D-95C7-FCA38EBE225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0574D-1A3A-F34C-ACC3-C407DB6BB5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34577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80816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8121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3805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1345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1806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8255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9694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6453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7591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7324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959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F7F3-68AD-D74B-9389-AB5504DDBE9E}" type="datetimeFigureOut">
              <a:rPr kumimoji="1" lang="ja-JP" altLang="en-US" smtClean="0"/>
              <a:pPr/>
              <a:t>2019/8/28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E1422-C5D2-444F-98EB-6F695CBDD4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10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813" y="2622356"/>
            <a:ext cx="3208909" cy="220784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956" y="2646816"/>
            <a:ext cx="3230319" cy="2215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-1" y="-1585"/>
            <a:ext cx="29556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/>
              <a:t>Additional file 1: Figure S1</a:t>
            </a:r>
            <a:endParaRPr kumimoji="1" lang="ja-JP" altLang="en-US" sz="16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5794026" y="1951255"/>
            <a:ext cx="2441694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>
                <a:latin typeface="Arial"/>
                <a:cs typeface="Arial"/>
              </a:rPr>
              <a:t>Marriage with </a:t>
            </a:r>
            <a:r>
              <a:rPr lang="en-US" altLang="ja-JP" sz="1600" b="1" dirty="0" smtClean="0">
                <a:latin typeface="Arial"/>
                <a:cs typeface="Arial"/>
              </a:rPr>
              <a:t>paternity</a:t>
            </a:r>
            <a:endParaRPr lang="en-US" altLang="ja-JP" sz="1600" b="1" dirty="0">
              <a:latin typeface="Arial"/>
              <a:cs typeface="Arial"/>
            </a:endParaRPr>
          </a:p>
          <a:p>
            <a:pPr algn="ctr"/>
            <a:r>
              <a:rPr lang="en-US" altLang="ja-JP" sz="1600" b="1" dirty="0">
                <a:latin typeface="Arial"/>
                <a:cs typeface="Arial"/>
              </a:rPr>
              <a:t> in </a:t>
            </a:r>
            <a:r>
              <a:rPr lang="en-US" altLang="ja-JP" sz="1600" b="1" dirty="0" smtClean="0">
                <a:latin typeface="Arial"/>
                <a:cs typeface="Arial"/>
              </a:rPr>
              <a:t>married </a:t>
            </a:r>
            <a:r>
              <a:rPr lang="en-US" altLang="ja-JP" sz="1600" b="1" dirty="0">
                <a:latin typeface="Arial"/>
                <a:cs typeface="Arial"/>
              </a:rPr>
              <a:t>patients </a:t>
            </a:r>
            <a:endParaRPr lang="ja-JP" altLang="en-US" sz="1600" b="1" dirty="0">
              <a:latin typeface="Arial"/>
              <a:cs typeface="Arial"/>
            </a:endParaRP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6385160" y="4911843"/>
            <a:ext cx="2619679" cy="491931"/>
            <a:chOff x="887280" y="2532146"/>
            <a:chExt cx="2453038" cy="586832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887280" y="2546566"/>
              <a:ext cx="367679" cy="4038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20</a:t>
              </a:r>
              <a:endParaRPr kumimoji="1" lang="ja-JP" altLang="en-US" sz="1600" b="1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772359" y="2546566"/>
              <a:ext cx="367679" cy="403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/>
                <a:t>30</a:t>
              </a:r>
              <a:endParaRPr lang="ja-JP" altLang="en-US" sz="1600" b="1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636402" y="2532146"/>
              <a:ext cx="367679" cy="403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/>
                <a:t>40</a:t>
              </a:r>
              <a:endParaRPr lang="ja-JP" altLang="en-US" sz="1600" b="1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630591" y="2715112"/>
              <a:ext cx="709727" cy="4038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/>
                <a:t>a</a:t>
              </a:r>
              <a:r>
                <a:rPr lang="en-US" altLang="ja-JP" sz="1600" b="1" dirty="0" smtClean="0"/>
                <a:t>ge (y)</a:t>
              </a:r>
              <a:endParaRPr lang="ja-JP" altLang="en-US" sz="1600" b="1" dirty="0"/>
            </a:p>
          </p:txBody>
        </p:sp>
      </p:grpSp>
      <p:grpSp>
        <p:nvGrpSpPr>
          <p:cNvPr id="20" name="図形グループ 19"/>
          <p:cNvGrpSpPr/>
          <p:nvPr/>
        </p:nvGrpSpPr>
        <p:grpSpPr>
          <a:xfrm>
            <a:off x="6047899" y="4838368"/>
            <a:ext cx="2357350" cy="113912"/>
            <a:chOff x="1693189" y="5347022"/>
            <a:chExt cx="5435787" cy="339289"/>
          </a:xfrm>
        </p:grpSpPr>
        <p:cxnSp>
          <p:nvCxnSpPr>
            <p:cNvPr id="21" name="直線コネクタ 20"/>
            <p:cNvCxnSpPr/>
            <p:nvPr/>
          </p:nvCxnSpPr>
          <p:spPr>
            <a:xfrm>
              <a:off x="3955782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>
              <a:off x="5058005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>
              <a:off x="6145642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>
              <a:off x="1693189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2859214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7128976" y="53470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テキスト ボックス 73"/>
          <p:cNvSpPr txBox="1"/>
          <p:nvPr/>
        </p:nvSpPr>
        <p:spPr>
          <a:xfrm>
            <a:off x="6257077" y="2591778"/>
            <a:ext cx="24437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Arial"/>
                <a:cs typeface="Arial"/>
              </a:rPr>
              <a:t>No </a:t>
            </a:r>
            <a:r>
              <a:rPr lang="en-US" altLang="ja-JP" sz="1400" b="1" dirty="0" err="1" smtClean="0">
                <a:latin typeface="Arial"/>
                <a:cs typeface="Arial"/>
              </a:rPr>
              <a:t>reop</a:t>
            </a:r>
            <a:r>
              <a:rPr lang="en-US" altLang="ja-JP" sz="1400" b="1" dirty="0" smtClean="0">
                <a:latin typeface="Arial"/>
                <a:cs typeface="Arial"/>
              </a:rPr>
              <a:t>(N=19)</a:t>
            </a:r>
          </a:p>
          <a:p>
            <a:r>
              <a:rPr lang="en-US" altLang="ja-JP" sz="1400" b="1" dirty="0" err="1" smtClean="0">
                <a:latin typeface="Arial"/>
                <a:cs typeface="Arial"/>
              </a:rPr>
              <a:t>Reop</a:t>
            </a:r>
            <a:r>
              <a:rPr lang="en-US" altLang="ja-JP" sz="1400" b="1" dirty="0" smtClean="0">
                <a:latin typeface="Arial"/>
                <a:cs typeface="Arial"/>
              </a:rPr>
              <a:t> no obstruction (N=7)</a:t>
            </a:r>
          </a:p>
          <a:p>
            <a:r>
              <a:rPr lang="en-US" altLang="ja-JP" sz="1400" b="1" dirty="0" smtClean="0">
                <a:latin typeface="Arial"/>
                <a:cs typeface="Arial"/>
              </a:rPr>
              <a:t>Study group (N=5)</a:t>
            </a:r>
            <a:endParaRPr lang="en-US" altLang="ja-JP" sz="1400" b="1" dirty="0">
              <a:latin typeface="Arial"/>
              <a:cs typeface="Arial"/>
            </a:endParaRPr>
          </a:p>
        </p:txBody>
      </p:sp>
      <p:grpSp>
        <p:nvGrpSpPr>
          <p:cNvPr id="89" name="図形グループ 88"/>
          <p:cNvGrpSpPr/>
          <p:nvPr/>
        </p:nvGrpSpPr>
        <p:grpSpPr>
          <a:xfrm>
            <a:off x="5096754" y="2543902"/>
            <a:ext cx="481601" cy="2112034"/>
            <a:chOff x="168541" y="705429"/>
            <a:chExt cx="93794" cy="1480426"/>
          </a:xfrm>
        </p:grpSpPr>
        <p:sp>
          <p:nvSpPr>
            <p:cNvPr id="90" name="テキスト ボックス 89"/>
            <p:cNvSpPr txBox="1"/>
            <p:nvPr/>
          </p:nvSpPr>
          <p:spPr>
            <a:xfrm>
              <a:off x="170820" y="981462"/>
              <a:ext cx="91515" cy="23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Arial"/>
                  <a:cs typeface="Arial"/>
                </a:rPr>
                <a:t>0.8</a:t>
              </a:r>
              <a:endParaRPr kumimoji="1"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168541" y="1297370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0.6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168541" y="1612853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170820" y="1948546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0.2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70820" y="705429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1.0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</p:grpSp>
      <p:grpSp>
        <p:nvGrpSpPr>
          <p:cNvPr id="95" name="図形グループ 94"/>
          <p:cNvGrpSpPr/>
          <p:nvPr/>
        </p:nvGrpSpPr>
        <p:grpSpPr>
          <a:xfrm>
            <a:off x="5552700" y="3088055"/>
            <a:ext cx="42117" cy="1430538"/>
            <a:chOff x="2147198" y="996394"/>
            <a:chExt cx="204527" cy="1497207"/>
          </a:xfrm>
        </p:grpSpPr>
        <p:cxnSp>
          <p:nvCxnSpPr>
            <p:cNvPr id="96" name="直線コネクタ 95"/>
            <p:cNvCxnSpPr/>
            <p:nvPr/>
          </p:nvCxnSpPr>
          <p:spPr>
            <a:xfrm>
              <a:off x="2147198" y="2011541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コネクタ 96"/>
            <p:cNvCxnSpPr/>
            <p:nvPr/>
          </p:nvCxnSpPr>
          <p:spPr>
            <a:xfrm>
              <a:off x="2148455" y="2493601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>
              <a:off x="2153238" y="1495406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2164094" y="996394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正方形/長方形 3"/>
          <p:cNvSpPr/>
          <p:nvPr/>
        </p:nvSpPr>
        <p:spPr>
          <a:xfrm rot="16200000">
            <a:off x="3915521" y="3385664"/>
            <a:ext cx="2203856" cy="340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atin typeface="Arial"/>
                <a:cs typeface="Arial"/>
              </a:rPr>
              <a:t>Rate</a:t>
            </a:r>
            <a:endParaRPr lang="ja-JP" altLang="en-US" sz="1600" b="1" dirty="0">
              <a:latin typeface="Arial"/>
              <a:cs typeface="Arial"/>
            </a:endParaRPr>
          </a:p>
        </p:txBody>
      </p:sp>
      <p:grpSp>
        <p:nvGrpSpPr>
          <p:cNvPr id="60" name="図形グループ 59"/>
          <p:cNvGrpSpPr/>
          <p:nvPr/>
        </p:nvGrpSpPr>
        <p:grpSpPr>
          <a:xfrm>
            <a:off x="2010466" y="4880959"/>
            <a:ext cx="2583705" cy="496189"/>
            <a:chOff x="887280" y="2532146"/>
            <a:chExt cx="2419353" cy="591913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887280" y="2546566"/>
              <a:ext cx="367679" cy="4038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20</a:t>
              </a:r>
              <a:endParaRPr kumimoji="1" lang="ja-JP" altLang="en-US" sz="1600" b="1" dirty="0"/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1772359" y="2546566"/>
              <a:ext cx="367679" cy="403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/>
                <a:t>30</a:t>
              </a:r>
              <a:endParaRPr lang="ja-JP" altLang="en-US" sz="1600" b="1" dirty="0"/>
            </a:p>
          </p:txBody>
        </p:sp>
        <p:sp>
          <p:nvSpPr>
            <p:cNvPr id="63" name="正方形/長方形 62"/>
            <p:cNvSpPr/>
            <p:nvPr/>
          </p:nvSpPr>
          <p:spPr>
            <a:xfrm>
              <a:off x="2636402" y="2532146"/>
              <a:ext cx="367679" cy="403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/>
                <a:t>40</a:t>
              </a:r>
              <a:endParaRPr lang="ja-JP" altLang="en-US" sz="1600" b="1" dirty="0"/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2596906" y="2720191"/>
              <a:ext cx="709727" cy="4038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/>
                <a:t>a</a:t>
              </a:r>
              <a:r>
                <a:rPr lang="en-US" altLang="ja-JP" sz="1600" b="1" dirty="0" smtClean="0"/>
                <a:t>ge (y)</a:t>
              </a:r>
              <a:endParaRPr lang="ja-JP" altLang="en-US" sz="1600" b="1" dirty="0"/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1535395" y="1951255"/>
            <a:ext cx="244169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dirty="0" smtClean="0">
                <a:latin typeface="Arial"/>
                <a:cs typeface="Arial"/>
              </a:rPr>
              <a:t>Marriage with paternity</a:t>
            </a:r>
          </a:p>
          <a:p>
            <a:pPr algn="ctr"/>
            <a:r>
              <a:rPr lang="en-US" altLang="ja-JP" sz="1600" b="1" dirty="0">
                <a:latin typeface="Arial"/>
                <a:cs typeface="Arial"/>
              </a:rPr>
              <a:t>i</a:t>
            </a:r>
            <a:r>
              <a:rPr lang="en-US" altLang="ja-JP" sz="1600" b="1" dirty="0" smtClean="0">
                <a:latin typeface="Arial"/>
                <a:cs typeface="Arial"/>
              </a:rPr>
              <a:t>n total study patients</a:t>
            </a:r>
          </a:p>
        </p:txBody>
      </p:sp>
      <p:grpSp>
        <p:nvGrpSpPr>
          <p:cNvPr id="39" name="図形グループ 38"/>
          <p:cNvGrpSpPr/>
          <p:nvPr/>
        </p:nvGrpSpPr>
        <p:grpSpPr>
          <a:xfrm>
            <a:off x="1712037" y="4810194"/>
            <a:ext cx="2357351" cy="113912"/>
            <a:chOff x="1693189" y="5347022"/>
            <a:chExt cx="5435787" cy="339289"/>
          </a:xfrm>
        </p:grpSpPr>
        <p:cxnSp>
          <p:nvCxnSpPr>
            <p:cNvPr id="40" name="直線コネクタ 39"/>
            <p:cNvCxnSpPr/>
            <p:nvPr/>
          </p:nvCxnSpPr>
          <p:spPr>
            <a:xfrm>
              <a:off x="3955782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5058005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6145642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1693189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2859214" y="53514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7128976" y="5347022"/>
              <a:ext cx="0" cy="334889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/>
          <p:cNvSpPr txBox="1"/>
          <p:nvPr/>
        </p:nvSpPr>
        <p:spPr>
          <a:xfrm>
            <a:off x="1887175" y="2787924"/>
            <a:ext cx="25436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Arial"/>
                <a:cs typeface="Arial"/>
              </a:rPr>
              <a:t>No </a:t>
            </a:r>
            <a:r>
              <a:rPr lang="en-US" altLang="ja-JP" sz="1400" b="1" dirty="0" err="1" smtClean="0">
                <a:latin typeface="Arial"/>
                <a:cs typeface="Arial"/>
              </a:rPr>
              <a:t>reop</a:t>
            </a:r>
            <a:r>
              <a:rPr lang="en-US" altLang="ja-JP" sz="1400" b="1" dirty="0" smtClean="0">
                <a:latin typeface="Arial"/>
                <a:cs typeface="Arial"/>
              </a:rPr>
              <a:t>(N=64)</a:t>
            </a:r>
          </a:p>
          <a:p>
            <a:r>
              <a:rPr lang="en-US" altLang="ja-JP" sz="1400" b="1" dirty="0" err="1" smtClean="0">
                <a:latin typeface="Arial"/>
                <a:cs typeface="Arial"/>
              </a:rPr>
              <a:t>Reop</a:t>
            </a:r>
            <a:r>
              <a:rPr lang="en-US" altLang="ja-JP" sz="1400" b="1" dirty="0" smtClean="0">
                <a:latin typeface="Arial"/>
                <a:cs typeface="Arial"/>
              </a:rPr>
              <a:t> no obstruction (N=14)</a:t>
            </a:r>
          </a:p>
          <a:p>
            <a:r>
              <a:rPr lang="en-US" altLang="ja-JP" sz="1400" b="1" dirty="0" smtClean="0">
                <a:latin typeface="Arial"/>
                <a:cs typeface="Arial"/>
              </a:rPr>
              <a:t>Study group (N=12)</a:t>
            </a:r>
            <a:endParaRPr lang="en-US" altLang="ja-JP" sz="1400" b="1" dirty="0">
              <a:latin typeface="Arial"/>
              <a:cs typeface="Arial"/>
            </a:endParaRPr>
          </a:p>
        </p:txBody>
      </p:sp>
      <p:grpSp>
        <p:nvGrpSpPr>
          <p:cNvPr id="78" name="図形グループ 77"/>
          <p:cNvGrpSpPr/>
          <p:nvPr/>
        </p:nvGrpSpPr>
        <p:grpSpPr>
          <a:xfrm>
            <a:off x="727913" y="2481947"/>
            <a:ext cx="481602" cy="2112035"/>
            <a:chOff x="168541" y="705429"/>
            <a:chExt cx="93794" cy="1480426"/>
          </a:xfrm>
        </p:grpSpPr>
        <p:sp>
          <p:nvSpPr>
            <p:cNvPr id="83" name="テキスト ボックス 82"/>
            <p:cNvSpPr txBox="1"/>
            <p:nvPr/>
          </p:nvSpPr>
          <p:spPr>
            <a:xfrm>
              <a:off x="170820" y="981462"/>
              <a:ext cx="91515" cy="237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>
                  <a:latin typeface="Arial"/>
                  <a:cs typeface="Arial"/>
                </a:rPr>
                <a:t>0.8</a:t>
              </a:r>
              <a:endParaRPr kumimoji="1"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68541" y="1297370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0.6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168541" y="1612853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0.4</a:t>
              </a:r>
            </a:p>
          </p:txBody>
        </p:sp>
        <p:sp>
          <p:nvSpPr>
            <p:cNvPr id="86" name="正方形/長方形 85"/>
            <p:cNvSpPr/>
            <p:nvPr/>
          </p:nvSpPr>
          <p:spPr>
            <a:xfrm>
              <a:off x="170820" y="1948546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0.2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  <p:sp>
          <p:nvSpPr>
            <p:cNvPr id="87" name="正方形/長方形 86"/>
            <p:cNvSpPr/>
            <p:nvPr/>
          </p:nvSpPr>
          <p:spPr>
            <a:xfrm>
              <a:off x="170820" y="705429"/>
              <a:ext cx="91515" cy="2373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1600" b="1" dirty="0" smtClean="0">
                  <a:latin typeface="Arial"/>
                  <a:cs typeface="Arial"/>
                </a:rPr>
                <a:t>1.0</a:t>
              </a:r>
              <a:endParaRPr lang="ja-JP" altLang="en-US" sz="1600" b="1" dirty="0">
                <a:latin typeface="Arial"/>
                <a:cs typeface="Arial"/>
              </a:endParaRPr>
            </a:p>
          </p:txBody>
        </p:sp>
      </p:grpSp>
      <p:grpSp>
        <p:nvGrpSpPr>
          <p:cNvPr id="88" name="図形グループ 87"/>
          <p:cNvGrpSpPr/>
          <p:nvPr/>
        </p:nvGrpSpPr>
        <p:grpSpPr>
          <a:xfrm>
            <a:off x="1168260" y="3009921"/>
            <a:ext cx="42117" cy="1430539"/>
            <a:chOff x="2147198" y="996394"/>
            <a:chExt cx="204527" cy="1497207"/>
          </a:xfrm>
        </p:grpSpPr>
        <p:cxnSp>
          <p:nvCxnSpPr>
            <p:cNvPr id="79" name="直線コネクタ 78"/>
            <p:cNvCxnSpPr/>
            <p:nvPr/>
          </p:nvCxnSpPr>
          <p:spPr>
            <a:xfrm>
              <a:off x="2147198" y="2011541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2148455" y="2493601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>
              <a:off x="2153238" y="1495406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>
              <a:off x="2164094" y="996394"/>
              <a:ext cx="187631" cy="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正方形/長方形 65"/>
          <p:cNvSpPr/>
          <p:nvPr/>
        </p:nvSpPr>
        <p:spPr>
          <a:xfrm rot="16200000">
            <a:off x="-467077" y="3537382"/>
            <a:ext cx="2203857" cy="340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atin typeface="Arial"/>
                <a:cs typeface="Arial"/>
              </a:rPr>
              <a:t>Rate</a:t>
            </a:r>
          </a:p>
        </p:txBody>
      </p:sp>
      <p:cxnSp>
        <p:nvCxnSpPr>
          <p:cNvPr id="231" name="直線コネクタ 230"/>
          <p:cNvCxnSpPr/>
          <p:nvPr/>
        </p:nvCxnSpPr>
        <p:spPr>
          <a:xfrm>
            <a:off x="1366493" y="2933802"/>
            <a:ext cx="432669" cy="0"/>
          </a:xfrm>
          <a:prstGeom prst="line">
            <a:avLst/>
          </a:prstGeom>
          <a:ln w="381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直線コネクタ 231"/>
          <p:cNvCxnSpPr/>
          <p:nvPr/>
        </p:nvCxnSpPr>
        <p:spPr>
          <a:xfrm>
            <a:off x="1354790" y="3343637"/>
            <a:ext cx="431511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>
          <a:xfrm>
            <a:off x="5796731" y="2789891"/>
            <a:ext cx="432669" cy="0"/>
          </a:xfrm>
          <a:prstGeom prst="line">
            <a:avLst/>
          </a:prstGeom>
          <a:ln w="3810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直線コネクタ 233"/>
          <p:cNvCxnSpPr/>
          <p:nvPr/>
        </p:nvCxnSpPr>
        <p:spPr>
          <a:xfrm>
            <a:off x="5785028" y="3155234"/>
            <a:ext cx="431511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9" name="テキスト ボックス 228"/>
          <p:cNvSpPr txBox="1"/>
          <p:nvPr/>
        </p:nvSpPr>
        <p:spPr>
          <a:xfrm>
            <a:off x="78802" y="1891971"/>
            <a:ext cx="71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A</a:t>
            </a:r>
            <a:endParaRPr kumimoji="1" lang="ja-JP" altLang="en-US" sz="2400" b="1" dirty="0"/>
          </a:p>
        </p:txBody>
      </p:sp>
      <p:cxnSp>
        <p:nvCxnSpPr>
          <p:cNvPr id="139" name="直線コネクタ 138"/>
          <p:cNvCxnSpPr/>
          <p:nvPr/>
        </p:nvCxnSpPr>
        <p:spPr>
          <a:xfrm>
            <a:off x="1353242" y="3149681"/>
            <a:ext cx="431511" cy="0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4731937" y="1863907"/>
            <a:ext cx="71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B</a:t>
            </a:r>
            <a:endParaRPr kumimoji="1" lang="ja-JP" altLang="en-US" sz="2400" b="1" dirty="0"/>
          </a:p>
        </p:txBody>
      </p:sp>
      <p:cxnSp>
        <p:nvCxnSpPr>
          <p:cNvPr id="144" name="直線コネクタ 143"/>
          <p:cNvCxnSpPr/>
          <p:nvPr/>
        </p:nvCxnSpPr>
        <p:spPr>
          <a:xfrm>
            <a:off x="5794026" y="2959775"/>
            <a:ext cx="431511" cy="0"/>
          </a:xfrm>
          <a:prstGeom prst="line">
            <a:avLst/>
          </a:prstGeom>
          <a:ln w="57150" cmpd="sng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6270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76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ホワイト</vt:lpstr>
      <vt:lpstr>Slide 1</vt:lpstr>
    </vt:vector>
  </TitlesOfParts>
  <Company>兵庫医科大学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兼松 明弘</dc:creator>
  <cp:lastModifiedBy>MPABLEO</cp:lastModifiedBy>
  <cp:revision>90</cp:revision>
  <cp:lastPrinted>2017-10-16T22:24:06Z</cp:lastPrinted>
  <dcterms:created xsi:type="dcterms:W3CDTF">2017-07-23T03:23:41Z</dcterms:created>
  <dcterms:modified xsi:type="dcterms:W3CDTF">2019-08-28T02:31:22Z</dcterms:modified>
</cp:coreProperties>
</file>