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8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20"/>
    <p:restoredTop sz="94678"/>
  </p:normalViewPr>
  <p:slideViewPr>
    <p:cSldViewPr snapToGrid="0" snapToObjects="1">
      <p:cViewPr>
        <p:scale>
          <a:sx n="105" d="100"/>
          <a:sy n="10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44FC-6CE7-4F44-81A9-C9A53BB30E3C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F300-8DD6-7941-A246-88B7F640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1D27195-5746-0045-83FB-7BCC6F10D401}"/>
              </a:ext>
            </a:extLst>
          </p:cNvPr>
          <p:cNvGrpSpPr/>
          <p:nvPr/>
        </p:nvGrpSpPr>
        <p:grpSpPr>
          <a:xfrm>
            <a:off x="462631" y="1906314"/>
            <a:ext cx="1360465" cy="1186125"/>
            <a:chOff x="591524" y="1437988"/>
            <a:chExt cx="1360465" cy="11861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606480F-BE68-A547-8DF9-746367FE64EC}"/>
                </a:ext>
              </a:extLst>
            </p:cNvPr>
            <p:cNvCxnSpPr>
              <a:cxnSpLocks/>
            </p:cNvCxnSpPr>
            <p:nvPr/>
          </p:nvCxnSpPr>
          <p:spPr>
            <a:xfrm>
              <a:off x="776189" y="2376198"/>
              <a:ext cx="4909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A563548-592D-C54A-BEC2-43E3B10C8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89" y="1901274"/>
              <a:ext cx="0" cy="4749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8D81F40-E719-9245-95F6-617E18A44B40}"/>
                </a:ext>
              </a:extLst>
            </p:cNvPr>
            <p:cNvSpPr txBox="1"/>
            <p:nvPr/>
          </p:nvSpPr>
          <p:spPr>
            <a:xfrm rot="16200000">
              <a:off x="516343" y="151316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7D6261E-182E-3646-B61F-66781692A621}"/>
                </a:ext>
              </a:extLst>
            </p:cNvPr>
            <p:cNvSpPr txBox="1"/>
            <p:nvPr/>
          </p:nvSpPr>
          <p:spPr>
            <a:xfrm>
              <a:off x="1267186" y="225478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CD45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90A632-0028-FF4D-8DB1-D60EF609ADBE}"/>
              </a:ext>
            </a:extLst>
          </p:cNvPr>
          <p:cNvSpPr txBox="1"/>
          <p:nvPr/>
        </p:nvSpPr>
        <p:spPr>
          <a:xfrm>
            <a:off x="1261989" y="3458829"/>
            <a:ext cx="658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FRESH	                  +4HRS                          +8HRS	                    +24HRS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AF5595-0B6A-1347-80BA-641DF0BBAC92}"/>
              </a:ext>
            </a:extLst>
          </p:cNvPr>
          <p:cNvSpPr txBox="1"/>
          <p:nvPr/>
        </p:nvSpPr>
        <p:spPr>
          <a:xfrm>
            <a:off x="1364918" y="526321"/>
            <a:ext cx="66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EB4125-B196-2D41-9D03-EBF5E2FCC6D8}"/>
              </a:ext>
            </a:extLst>
          </p:cNvPr>
          <p:cNvSpPr txBox="1"/>
          <p:nvPr/>
        </p:nvSpPr>
        <p:spPr>
          <a:xfrm>
            <a:off x="3141304" y="5263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Heparin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3EBCEC8-CFD6-6646-8FF2-E4648D73EA0B}"/>
              </a:ext>
            </a:extLst>
          </p:cNvPr>
          <p:cNvGrpSpPr/>
          <p:nvPr/>
        </p:nvGrpSpPr>
        <p:grpSpPr>
          <a:xfrm>
            <a:off x="447242" y="4841930"/>
            <a:ext cx="1360465" cy="1186125"/>
            <a:chOff x="591524" y="1437988"/>
            <a:chExt cx="1360465" cy="118612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83ADD0DC-7128-2842-8570-FB0AEF9E8D55}"/>
                </a:ext>
              </a:extLst>
            </p:cNvPr>
            <p:cNvCxnSpPr>
              <a:cxnSpLocks/>
            </p:cNvCxnSpPr>
            <p:nvPr/>
          </p:nvCxnSpPr>
          <p:spPr>
            <a:xfrm>
              <a:off x="776189" y="2376198"/>
              <a:ext cx="4909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F49D07B1-636B-E14F-8440-C2A9A9506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89" y="1901274"/>
              <a:ext cx="0" cy="4749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A87BBE-D254-4240-8110-F5B49979B7DF}"/>
                </a:ext>
              </a:extLst>
            </p:cNvPr>
            <p:cNvSpPr txBox="1"/>
            <p:nvPr/>
          </p:nvSpPr>
          <p:spPr>
            <a:xfrm rot="16200000">
              <a:off x="516343" y="151316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70A9C39-DEB1-644F-8261-74BA8E7D92FD}"/>
                </a:ext>
              </a:extLst>
            </p:cNvPr>
            <p:cNvSpPr txBox="1"/>
            <p:nvPr/>
          </p:nvSpPr>
          <p:spPr>
            <a:xfrm>
              <a:off x="1267186" y="225478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CD45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2330" y="561163"/>
            <a:ext cx="351378" cy="3283936"/>
            <a:chOff x="804114" y="516443"/>
            <a:chExt cx="351378" cy="3008035"/>
          </a:xfrm>
        </p:grpSpPr>
        <p:sp>
          <p:nvSpPr>
            <p:cNvPr id="29" name="TextBox 28"/>
            <p:cNvSpPr txBox="1"/>
            <p:nvPr/>
          </p:nvSpPr>
          <p:spPr>
            <a:xfrm>
              <a:off x="804114" y="51644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14" y="3155146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B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D09287-83D8-F747-B84E-CB0E21AFA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71" y="862028"/>
            <a:ext cx="1781552" cy="1781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4038FB-67A3-E44B-B271-FA7DE7C4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85" y="862028"/>
            <a:ext cx="1781552" cy="1781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AB8EEF-E01E-0F4D-95DC-C0727BA7F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71" y="3804903"/>
            <a:ext cx="1784745" cy="1784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FA5F46-D7A8-CE40-A67A-175880C6B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765" y="3804902"/>
            <a:ext cx="1784745" cy="1784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6CEF9A-87E1-2742-8528-7E012C3F8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859" y="3804902"/>
            <a:ext cx="1784745" cy="1784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1EEEC-E845-C143-8486-31E705E76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953" y="3804902"/>
            <a:ext cx="1784745" cy="17847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92634" y="92425"/>
            <a:ext cx="2055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Supplemental Figure 1</a:t>
            </a:r>
          </a:p>
        </p:txBody>
      </p:sp>
    </p:spTree>
    <p:extLst>
      <p:ext uri="{BB962C8B-B14F-4D97-AF65-F5344CB8AC3E}">
        <p14:creationId xmlns:p14="http://schemas.microsoft.com/office/powerpoint/2010/main" val="193975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8264A29-49FA-3E43-A967-3409B76F0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61763"/>
              </p:ext>
            </p:extLst>
          </p:nvPr>
        </p:nvGraphicFramePr>
        <p:xfrm>
          <a:off x="1442119" y="1349409"/>
          <a:ext cx="5778500" cy="314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5622388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99140326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342950531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411122180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186421154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34858518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718294811"/>
                    </a:ext>
                  </a:extLst>
                </a:gridCol>
              </a:tblGrid>
              <a:tr h="2413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Supplemental Table 1. Percentage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Differences in Cell Types and Surface Marker</a:t>
                      </a:r>
                      <a:r>
                        <a:rPr lang="en-US" sz="1400" u="none" strike="noStrike" baseline="0" dirty="0">
                          <a:effectLst/>
                        </a:rPr>
                        <a:t> Expression</a:t>
                      </a:r>
                      <a:r>
                        <a:rPr lang="en-US" sz="1400" u="none" strike="noStrike" dirty="0">
                          <a:effectLst/>
                        </a:rPr>
                        <a:t> Between</a:t>
                      </a:r>
                      <a:r>
                        <a:rPr lang="en-US" sz="1400" u="none" strike="noStrike" baseline="0" dirty="0">
                          <a:effectLst/>
                        </a:rPr>
                        <a:t> Heparin and EDTA Tubes</a:t>
                      </a:r>
                      <a:r>
                        <a:rPr lang="en-US" sz="1400" u="none" strike="noStrike" dirty="0">
                          <a:effectLst/>
                        </a:rPr>
                        <a:t> (N = 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765447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Granulocytes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1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Monocytes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Lymphocytes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00894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∆ %CD45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-9</a:t>
                      </a:r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  <a:r>
                        <a:rPr lang="en-US" sz="1400" baseline="30000" dirty="0" smtClean="0"/>
                        <a:t>2,3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31004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MFI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CV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MFI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CV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MFI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CV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Mean % ∆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908579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CD45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78138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CD11b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435009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CD33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4716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CD15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785314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CD14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na</a:t>
                      </a:r>
                      <a:r>
                        <a:rPr lang="en-US" sz="1400" baseline="30000" dirty="0" smtClean="0"/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878416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HLA-DR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48082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5792" y="4530397"/>
            <a:ext cx="6149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Granulocytes, monocytes and lymphocytes were gated as shown in S. Figure 1</a:t>
            </a:r>
          </a:p>
          <a:p>
            <a:r>
              <a:rPr lang="en-US" sz="1400" baseline="30000" dirty="0"/>
              <a:t>2</a:t>
            </a:r>
            <a:r>
              <a:rPr lang="en-US" sz="1400" dirty="0" smtClean="0"/>
              <a:t>% differences were calculated as follows: [(</a:t>
            </a:r>
            <a:r>
              <a:rPr lang="en-US" sz="1400" dirty="0" err="1" smtClean="0"/>
              <a:t>Mean</a:t>
            </a:r>
            <a:r>
              <a:rPr lang="en-US" sz="1400" baseline="-25000" dirty="0" err="1" smtClean="0"/>
              <a:t>Hep</a:t>
            </a:r>
            <a:r>
              <a:rPr lang="en-US" sz="1400" dirty="0" smtClean="0"/>
              <a:t> – </a:t>
            </a:r>
            <a:r>
              <a:rPr lang="en-US" sz="1400" dirty="0" err="1" smtClean="0"/>
              <a:t>Mean</a:t>
            </a:r>
            <a:r>
              <a:rPr lang="en-US" sz="1400" baseline="-25000" dirty="0" err="1" smtClean="0"/>
              <a:t>EDTA</a:t>
            </a:r>
            <a:r>
              <a:rPr lang="en-US" sz="1400" dirty="0" smtClean="0"/>
              <a:t>)/</a:t>
            </a:r>
            <a:r>
              <a:rPr lang="en-US" sz="1400" dirty="0" err="1" smtClean="0"/>
              <a:t>Mean</a:t>
            </a:r>
            <a:r>
              <a:rPr lang="en-US" sz="1400" baseline="-25000" dirty="0" err="1" smtClean="0"/>
              <a:t>Hep</a:t>
            </a:r>
            <a:r>
              <a:rPr lang="en-US" sz="1400" dirty="0" smtClean="0"/>
              <a:t>]x100%</a:t>
            </a:r>
          </a:p>
          <a:p>
            <a:r>
              <a:rPr lang="en-US" sz="1400" baseline="30000" dirty="0"/>
              <a:t>3</a:t>
            </a:r>
            <a:r>
              <a:rPr lang="en-US" sz="1400" dirty="0" smtClean="0"/>
              <a:t>A negative number indicates that heparin tube mean value was less than the EDTA mean value</a:t>
            </a:r>
          </a:p>
          <a:p>
            <a:r>
              <a:rPr lang="en-US" sz="1400" baseline="30000" dirty="0"/>
              <a:t>4</a:t>
            </a:r>
            <a:r>
              <a:rPr lang="en-US" sz="1400" dirty="0" smtClean="0"/>
              <a:t>na=not applicable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502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193</Words>
  <Application>Microsoft Macintosh PowerPoint</Application>
  <PresentationFormat>Letter Paper (8.5x11 in)</PresentationFormat>
  <Paragraphs>78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mchung@uw.edu</dc:creator>
  <cp:lastModifiedBy>Chihiro Morishima</cp:lastModifiedBy>
  <cp:revision>41</cp:revision>
  <cp:lastPrinted>2019-04-29T22:52:45Z</cp:lastPrinted>
  <dcterms:created xsi:type="dcterms:W3CDTF">2019-04-29T18:37:17Z</dcterms:created>
  <dcterms:modified xsi:type="dcterms:W3CDTF">2019-07-27T17:59:51Z</dcterms:modified>
</cp:coreProperties>
</file>