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6">
          <p15:clr>
            <a:srgbClr val="A4A3A4"/>
          </p15:clr>
        </p15:guide>
        <p15:guide id="2" pos="2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574"/>
    <p:restoredTop sz="93782"/>
  </p:normalViewPr>
  <p:slideViewPr>
    <p:cSldViewPr snapToGrid="0" snapToObjects="1" showGuides="1">
      <p:cViewPr>
        <p:scale>
          <a:sx n="218" d="100"/>
          <a:sy n="218" d="100"/>
        </p:scale>
        <p:origin x="-264" y="-1784"/>
      </p:cViewPr>
      <p:guideLst>
        <p:guide orient="horz" pos="1716"/>
        <p:guide pos="20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3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408894231963"/>
          <c:y val="5.0097311474317001E-2"/>
          <c:w val="0.51368220550382404"/>
          <c:h val="0.66291169888595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Average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Sheet1!$D$12:$E$12</c:f>
                <c:numCache>
                  <c:formatCode>General</c:formatCode>
                  <c:ptCount val="2"/>
                  <c:pt idx="0">
                    <c:v>7.7781745930520216</c:v>
                  </c:pt>
                  <c:pt idx="1">
                    <c:v>2.8284271247461898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Sheet1!$D$14:$E$14</c:f>
              <c:strCache>
                <c:ptCount val="2"/>
                <c:pt idx="0">
                  <c:v>Adhesion</c:v>
                </c:pt>
                <c:pt idx="1">
                  <c:v>Suspension</c:v>
                </c:pt>
              </c:strCache>
            </c:strRef>
          </c:cat>
          <c:val>
            <c:numRef>
              <c:f>Sheet1!$D$15:$E$15</c:f>
              <c:numCache>
                <c:formatCode>General</c:formatCode>
                <c:ptCount val="2"/>
                <c:pt idx="0">
                  <c:v>71.5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4-2340-B120-DDFBB7083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987912"/>
        <c:axId val="600939688"/>
      </c:barChart>
      <c:catAx>
        <c:axId val="570987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 i="0"/>
            </a:pPr>
            <a:endParaRPr lang="sv-SE"/>
          </a:p>
        </c:txPr>
        <c:crossAx val="600939688"/>
        <c:crosses val="autoZero"/>
        <c:auto val="1"/>
        <c:lblAlgn val="ctr"/>
        <c:lblOffset val="100"/>
        <c:noMultiLvlLbl val="0"/>
      </c:catAx>
      <c:valAx>
        <c:axId val="60093968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 b="1" i="0" baseline="0" dirty="0">
                    <a:effectLst/>
                  </a:rPr>
                  <a:t>% of mitotic BJ-LT-</a:t>
                </a:r>
                <a:r>
                  <a:rPr lang="en-US" sz="700" b="1" i="0" baseline="0" dirty="0" err="1">
                    <a:effectLst/>
                  </a:rPr>
                  <a:t>Ras</a:t>
                </a:r>
                <a:r>
                  <a:rPr lang="en-US" sz="700" b="1" i="0" baseline="0" dirty="0">
                    <a:effectLst/>
                  </a:rPr>
                  <a:t> cells positive for CHMP4B at the midbody (mean ± SD)</a:t>
                </a:r>
                <a:endParaRPr lang="en-US" sz="7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4514833300569899"/>
              <c:y val="1.822799893548489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 i="0"/>
            </a:pPr>
            <a:endParaRPr lang="sv-SE"/>
          </a:p>
        </c:txPr>
        <c:crossAx val="570987912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29479274510099"/>
          <c:y val="0.159594521006995"/>
          <c:w val="0.51167199615121095"/>
          <c:h val="0.65920316436380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CHMP4B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Sheet1!$G$11:$H$11</c:f>
                <c:numCache>
                  <c:formatCode>General</c:formatCode>
                  <c:ptCount val="2"/>
                  <c:pt idx="0">
                    <c:v>5.6568542494923788</c:v>
                  </c:pt>
                  <c:pt idx="1">
                    <c:v>2.8284271247461898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Sheet1!$C$8:$C$9</c:f>
              <c:strCache>
                <c:ptCount val="2"/>
                <c:pt idx="0">
                  <c:v>Adhesion</c:v>
                </c:pt>
                <c:pt idx="1">
                  <c:v>Suspension</c:v>
                </c:pt>
              </c:strCache>
            </c:strRef>
          </c:cat>
          <c:val>
            <c:numRef>
              <c:f>Sheet1!$D$8:$D$9</c:f>
              <c:numCache>
                <c:formatCode>General</c:formatCode>
                <c:ptCount val="2"/>
                <c:pt idx="0">
                  <c:v>75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D-094F-83E9-315600D39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691256"/>
        <c:axId val="601617000"/>
      </c:barChart>
      <c:catAx>
        <c:axId val="546691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01617000"/>
        <c:crosses val="autoZero"/>
        <c:auto val="1"/>
        <c:lblAlgn val="ctr"/>
        <c:lblOffset val="100"/>
        <c:noMultiLvlLbl val="0"/>
      </c:catAx>
      <c:valAx>
        <c:axId val="601617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1" i="0" baseline="0" dirty="0">
                    <a:effectLst/>
                  </a:rPr>
                  <a:t>% of mitotic BJ-LT cells positive for CHMP4B at the midbody (mean ± SD)</a:t>
                </a:r>
                <a:endParaRPr lang="en-US" sz="7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700" dirty="0"/>
              </a:p>
            </c:rich>
          </c:tx>
          <c:layout>
            <c:manualLayout>
              <c:xMode val="edge"/>
              <c:yMode val="edge"/>
              <c:x val="5.6133837211872102E-2"/>
              <c:y val="0.10395876365793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546691256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b="1" i="0"/>
      </a:pPr>
      <a:endParaRPr lang="sv-S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3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2"/>
            <a:ext cx="1157288" cy="10401300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2"/>
            <a:ext cx="3357563" cy="10401300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6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6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2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D2D1-05B1-C441-A485-AD310A219A0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C8A7D-0FF0-784F-9740-D6B4303F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10.tif"/><Relationship Id="rId3" Type="http://schemas.openxmlformats.org/officeDocument/2006/relationships/chart" Target="../charts/chart2.xml"/><Relationship Id="rId7" Type="http://schemas.openxmlformats.org/officeDocument/2006/relationships/image" Target="../media/image4.tif"/><Relationship Id="rId12" Type="http://schemas.openxmlformats.org/officeDocument/2006/relationships/image" Target="../media/image9.t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"/><Relationship Id="rId11" Type="http://schemas.openxmlformats.org/officeDocument/2006/relationships/image" Target="../media/image8.tif"/><Relationship Id="rId5" Type="http://schemas.openxmlformats.org/officeDocument/2006/relationships/image" Target="../media/image2.png"/><Relationship Id="rId10" Type="http://schemas.openxmlformats.org/officeDocument/2006/relationships/image" Target="../media/image7.tif"/><Relationship Id="rId4" Type="http://schemas.openxmlformats.org/officeDocument/2006/relationships/image" Target="../media/image1.png"/><Relationship Id="rId9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0CEA652C-BFE5-DE4F-ABFF-6B08628A2F3A}"/>
              </a:ext>
            </a:extLst>
          </p:cNvPr>
          <p:cNvGrpSpPr/>
          <p:nvPr/>
        </p:nvGrpSpPr>
        <p:grpSpPr>
          <a:xfrm>
            <a:off x="170122" y="822569"/>
            <a:ext cx="5613115" cy="3766675"/>
            <a:chOff x="170122" y="822569"/>
            <a:chExt cx="5613115" cy="3766675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B401EFDA-7D34-D54C-958E-E2894B56652E}"/>
                </a:ext>
              </a:extLst>
            </p:cNvPr>
            <p:cNvGrpSpPr/>
            <p:nvPr/>
          </p:nvGrpSpPr>
          <p:grpSpPr>
            <a:xfrm>
              <a:off x="170122" y="822569"/>
              <a:ext cx="5613115" cy="3766675"/>
              <a:chOff x="170122" y="822569"/>
              <a:chExt cx="5613115" cy="376667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86617" y="822569"/>
                <a:ext cx="5712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Figure S3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3400751" y="1836005"/>
                <a:ext cx="2340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8" name="Chart 3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17229170"/>
                  </p:ext>
                </p:extLst>
              </p:nvPr>
            </p:nvGraphicFramePr>
            <p:xfrm>
              <a:off x="2907229" y="2669121"/>
              <a:ext cx="2818186" cy="1920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9" name="TextBox 38"/>
              <p:cNvSpPr txBox="1"/>
              <p:nvPr/>
            </p:nvSpPr>
            <p:spPr>
              <a:xfrm>
                <a:off x="3103419" y="2491936"/>
                <a:ext cx="248786" cy="21544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D</a:t>
                </a:r>
              </a:p>
            </p:txBody>
          </p:sp>
          <p:graphicFrame>
            <p:nvGraphicFramePr>
              <p:cNvPr id="63" name="Chart 6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0115583"/>
                  </p:ext>
                </p:extLst>
              </p:nvPr>
            </p:nvGraphicFramePr>
            <p:xfrm>
              <a:off x="170122" y="2501002"/>
              <a:ext cx="2941185" cy="187116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4" name="TextBox 63"/>
              <p:cNvSpPr txBox="1"/>
              <p:nvPr/>
            </p:nvSpPr>
            <p:spPr>
              <a:xfrm rot="16200000">
                <a:off x="-117027" y="1733040"/>
                <a:ext cx="10438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/>
                  <a:t>Suspension  Adhesion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6394" y="2490138"/>
                <a:ext cx="242374" cy="21544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B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8506" y="1107564"/>
                <a:ext cx="551754" cy="21544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A (BJ-LT)</a:t>
                </a:r>
              </a:p>
            </p:txBody>
          </p:sp>
          <p:sp>
            <p:nvSpPr>
              <p:cNvPr id="65" name="TextBox 85">
                <a:extLst>
                  <a:ext uri="{FF2B5EF4-FFF2-40B4-BE49-F238E27FC236}">
                    <a16:creationId xmlns:a16="http://schemas.microsoft.com/office/drawing/2014/main" id="{B08675DB-277C-7647-AE76-A7A114027303}"/>
                  </a:ext>
                </a:extLst>
              </p:cNvPr>
              <p:cNvSpPr txBox="1"/>
              <p:nvPr/>
            </p:nvSpPr>
            <p:spPr>
              <a:xfrm rot="16200000">
                <a:off x="1446845" y="2868650"/>
                <a:ext cx="323165" cy="20774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sv-SE" sz="900" dirty="0"/>
                  <a:t>*</a:t>
                </a:r>
                <a:endParaRPr lang="en-US" sz="900" dirty="0"/>
              </a:p>
            </p:txBody>
          </p:sp>
          <p:cxnSp>
            <p:nvCxnSpPr>
              <p:cNvPr id="68" name="Straight Connector 84">
                <a:extLst>
                  <a:ext uri="{FF2B5EF4-FFF2-40B4-BE49-F238E27FC236}">
                    <a16:creationId xmlns:a16="http://schemas.microsoft.com/office/drawing/2014/main" id="{BA1867DD-6D24-7143-AC2E-D74C28983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8138" y="3013540"/>
                <a:ext cx="584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6">
                <a:extLst>
                  <a:ext uri="{FF2B5EF4-FFF2-40B4-BE49-F238E27FC236}">
                    <a16:creationId xmlns:a16="http://schemas.microsoft.com/office/drawing/2014/main" id="{4432903D-7DA3-494D-9A63-0D4EA1C053F9}"/>
                  </a:ext>
                </a:extLst>
              </p:cNvPr>
              <p:cNvCxnSpPr/>
              <p:nvPr/>
            </p:nvCxnSpPr>
            <p:spPr>
              <a:xfrm>
                <a:off x="3400751" y="1836005"/>
                <a:ext cx="2340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">
                <a:extLst>
                  <a:ext uri="{FF2B5EF4-FFF2-40B4-BE49-F238E27FC236}">
                    <a16:creationId xmlns:a16="http://schemas.microsoft.com/office/drawing/2014/main" id="{B28F7751-A3C0-3F40-95D1-900C059214AF}"/>
                  </a:ext>
                </a:extLst>
              </p:cNvPr>
              <p:cNvGrpSpPr/>
              <p:nvPr/>
            </p:nvGrpSpPr>
            <p:grpSpPr>
              <a:xfrm>
                <a:off x="414282" y="1240260"/>
                <a:ext cx="2413992" cy="1061077"/>
                <a:chOff x="256082" y="1248196"/>
                <a:chExt cx="2413992" cy="1061077"/>
              </a:xfrm>
            </p:grpSpPr>
            <p:pic>
              <p:nvPicPr>
                <p:cNvPr id="71" name="Picture 42" descr="Montage-BJLT-Ad-Chmp4B-Tubulin.tif">
                  <a:extLst>
                    <a:ext uri="{FF2B5EF4-FFF2-40B4-BE49-F238E27FC236}">
                      <a16:creationId xmlns:a16="http://schemas.microsoft.com/office/drawing/2014/main" id="{879A405E-BA0E-EF40-8977-95C52E056C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474" r="75416" b="14718"/>
                <a:stretch/>
              </p:blipFill>
              <p:spPr bwMode="auto">
                <a:xfrm>
                  <a:off x="307298" y="1408345"/>
                  <a:ext cx="550609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" name="Picture 43" descr="Montage-BJLT-Ad-Chmp4B-Tubulin.tif">
                  <a:extLst>
                    <a:ext uri="{FF2B5EF4-FFF2-40B4-BE49-F238E27FC236}">
                      <a16:creationId xmlns:a16="http://schemas.microsoft.com/office/drawing/2014/main" id="{AEB926A5-ECD5-EF43-94A8-35C200AD17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588" t="12943" r="48130" b="9608"/>
                <a:stretch/>
              </p:blipFill>
              <p:spPr bwMode="auto">
                <a:xfrm>
                  <a:off x="861625" y="1408787"/>
                  <a:ext cx="574412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" name="Picture 44" descr="Montage-BJLT-Ad-Chmp4B-Tubulin.tif">
                  <a:extLst>
                    <a:ext uri="{FF2B5EF4-FFF2-40B4-BE49-F238E27FC236}">
                      <a16:creationId xmlns:a16="http://schemas.microsoft.com/office/drawing/2014/main" id="{70DA50AA-CAFC-6445-B8D4-2CCB2B7F74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339" t="12801" r="24791" b="10791"/>
                <a:stretch/>
              </p:blipFill>
              <p:spPr bwMode="auto">
                <a:xfrm>
                  <a:off x="1445881" y="1405069"/>
                  <a:ext cx="573478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45" descr="Montage-BJLT-Ad-Chmp4B-Tubulin.tif">
                  <a:extLst>
                    <a:ext uri="{FF2B5EF4-FFF2-40B4-BE49-F238E27FC236}">
                      <a16:creationId xmlns:a16="http://schemas.microsoft.com/office/drawing/2014/main" id="{25796780-D294-7F47-975B-C17FE58D30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688" t="15113" b="9555"/>
                <a:stretch/>
              </p:blipFill>
              <p:spPr bwMode="auto">
                <a:xfrm>
                  <a:off x="2027940" y="1408345"/>
                  <a:ext cx="547926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TextBox 14">
                  <a:extLst>
                    <a:ext uri="{FF2B5EF4-FFF2-40B4-BE49-F238E27FC236}">
                      <a16:creationId xmlns:a16="http://schemas.microsoft.com/office/drawing/2014/main" id="{FEB151E7-0DED-BA43-9C38-28D85C0CF7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082" y="1248196"/>
                  <a:ext cx="2352777" cy="20005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7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b="1" dirty="0">
                      <a:latin typeface="+mn-lt"/>
                      <a:cs typeface="Arial" charset="0"/>
                    </a:rPr>
                    <a:t>     </a:t>
                  </a:r>
                  <a:r>
                    <a:rPr lang="en-US" b="1" dirty="0"/>
                    <a:t>α-</a:t>
                  </a:r>
                  <a:r>
                    <a:rPr lang="en-US" b="1" dirty="0">
                      <a:latin typeface="+mn-lt"/>
                      <a:cs typeface="Arial" charset="0"/>
                    </a:rPr>
                    <a:t>tubulin           CHMP4B                DAPI                Merged</a:t>
                  </a:r>
                </a:p>
              </p:txBody>
            </p:sp>
            <p:cxnSp>
              <p:nvCxnSpPr>
                <p:cNvPr id="76" name="Straight Connector 48">
                  <a:extLst>
                    <a:ext uri="{FF2B5EF4-FFF2-40B4-BE49-F238E27FC236}">
                      <a16:creationId xmlns:a16="http://schemas.microsoft.com/office/drawing/2014/main" id="{C44A8FCB-EB15-DE4C-BFC6-32657A13CBFB}"/>
                    </a:ext>
                  </a:extLst>
                </p:cNvPr>
                <p:cNvCxnSpPr/>
                <p:nvPr/>
              </p:nvCxnSpPr>
              <p:spPr bwMode="auto">
                <a:xfrm>
                  <a:off x="2442470" y="1818000"/>
                  <a:ext cx="108000" cy="0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105">
                  <a:extLst>
                    <a:ext uri="{FF2B5EF4-FFF2-40B4-BE49-F238E27FC236}">
                      <a16:creationId xmlns:a16="http://schemas.microsoft.com/office/drawing/2014/main" id="{6141117D-3225-1544-92CF-6729049D10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0224" y="1668135"/>
                  <a:ext cx="38985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defTabSz="45561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defTabSz="45561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defTabSz="45561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defTabSz="455613"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600" dirty="0">
                      <a:solidFill>
                        <a:srgbClr val="FFFFFF"/>
                      </a:solidFill>
                      <a:cs typeface="Arial" charset="0"/>
                    </a:rPr>
                    <a:t>10 μm</a:t>
                  </a:r>
                </a:p>
              </p:txBody>
            </p:sp>
            <p:pic>
              <p:nvPicPr>
                <p:cNvPr id="78" name="Picture 1" descr="Montage-BJLT-Chmp4B-Tubulin.tif">
                  <a:extLst>
                    <a:ext uri="{FF2B5EF4-FFF2-40B4-BE49-F238E27FC236}">
                      <a16:creationId xmlns:a16="http://schemas.microsoft.com/office/drawing/2014/main" id="{2992D3ED-A07C-D040-9852-D4942F0A1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363" t="4324" r="990"/>
                <a:stretch/>
              </p:blipFill>
              <p:spPr bwMode="auto">
                <a:xfrm>
                  <a:off x="2033888" y="1851558"/>
                  <a:ext cx="541978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" name="Picture 1" descr="Montage-BJLT-Chmp4B-Tubulin.tif">
                  <a:extLst>
                    <a:ext uri="{FF2B5EF4-FFF2-40B4-BE49-F238E27FC236}">
                      <a16:creationId xmlns:a16="http://schemas.microsoft.com/office/drawing/2014/main" id="{1DC3252E-2679-C042-8239-F61157027C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233" b="4790"/>
                <a:stretch/>
              </p:blipFill>
              <p:spPr bwMode="auto">
                <a:xfrm>
                  <a:off x="310740" y="1851558"/>
                  <a:ext cx="547167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Picture 1" descr="Montage-BJLT-Chmp4B-Tubulin.tif">
                  <a:extLst>
                    <a:ext uri="{FF2B5EF4-FFF2-40B4-BE49-F238E27FC236}">
                      <a16:creationId xmlns:a16="http://schemas.microsoft.com/office/drawing/2014/main" id="{10C4E53E-C285-3E4E-822C-9A108DFD47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902" t="4686" r="48550"/>
                <a:stretch/>
              </p:blipFill>
              <p:spPr bwMode="auto">
                <a:xfrm>
                  <a:off x="872889" y="1856972"/>
                  <a:ext cx="563148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Picture 1" descr="Montage-BJLT-Chmp4B-Tubulin.tif">
                  <a:extLst>
                    <a:ext uri="{FF2B5EF4-FFF2-40B4-BE49-F238E27FC236}">
                      <a16:creationId xmlns:a16="http://schemas.microsoft.com/office/drawing/2014/main" id="{78E60B90-98FD-164A-AD94-CF0B892CDA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911" t="7196" r="26974"/>
                <a:stretch/>
              </p:blipFill>
              <p:spPr bwMode="auto">
                <a:xfrm>
                  <a:off x="1450396" y="1851498"/>
                  <a:ext cx="568964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2" name="Straight Connector 54">
                  <a:extLst>
                    <a:ext uri="{FF2B5EF4-FFF2-40B4-BE49-F238E27FC236}">
                      <a16:creationId xmlns:a16="http://schemas.microsoft.com/office/drawing/2014/main" id="{6B8A32CE-F746-0047-B242-EEA589606338}"/>
                    </a:ext>
                  </a:extLst>
                </p:cNvPr>
                <p:cNvCxnSpPr/>
                <p:nvPr/>
              </p:nvCxnSpPr>
              <p:spPr>
                <a:xfrm>
                  <a:off x="2025619" y="1393597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55">
                  <a:extLst>
                    <a:ext uri="{FF2B5EF4-FFF2-40B4-BE49-F238E27FC236}">
                      <a16:creationId xmlns:a16="http://schemas.microsoft.com/office/drawing/2014/main" id="{3EC264D3-3D38-4D41-9906-89C2E8D90D95}"/>
                    </a:ext>
                  </a:extLst>
                </p:cNvPr>
                <p:cNvCxnSpPr/>
                <p:nvPr/>
              </p:nvCxnSpPr>
              <p:spPr>
                <a:xfrm>
                  <a:off x="1437534" y="1390054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56">
                  <a:extLst>
                    <a:ext uri="{FF2B5EF4-FFF2-40B4-BE49-F238E27FC236}">
                      <a16:creationId xmlns:a16="http://schemas.microsoft.com/office/drawing/2014/main" id="{C50AE338-FF31-1646-A606-7DD957948030}"/>
                    </a:ext>
                  </a:extLst>
                </p:cNvPr>
                <p:cNvCxnSpPr/>
                <p:nvPr/>
              </p:nvCxnSpPr>
              <p:spPr>
                <a:xfrm>
                  <a:off x="870695" y="1385906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7">
                  <a:extLst>
                    <a:ext uri="{FF2B5EF4-FFF2-40B4-BE49-F238E27FC236}">
                      <a16:creationId xmlns:a16="http://schemas.microsoft.com/office/drawing/2014/main" id="{34EA6939-E380-1442-A849-5BB01D0BF223}"/>
                    </a:ext>
                  </a:extLst>
                </p:cNvPr>
                <p:cNvCxnSpPr/>
                <p:nvPr/>
              </p:nvCxnSpPr>
              <p:spPr>
                <a:xfrm>
                  <a:off x="309854" y="1393842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58">
                  <a:extLst>
                    <a:ext uri="{FF2B5EF4-FFF2-40B4-BE49-F238E27FC236}">
                      <a16:creationId xmlns:a16="http://schemas.microsoft.com/office/drawing/2014/main" id="{6B6483C6-7478-EB47-9A59-FAB3F9EE71BC}"/>
                    </a:ext>
                  </a:extLst>
                </p:cNvPr>
                <p:cNvCxnSpPr/>
                <p:nvPr/>
              </p:nvCxnSpPr>
              <p:spPr>
                <a:xfrm>
                  <a:off x="2592151" y="1380739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59">
                  <a:extLst>
                    <a:ext uri="{FF2B5EF4-FFF2-40B4-BE49-F238E27FC236}">
                      <a16:creationId xmlns:a16="http://schemas.microsoft.com/office/drawing/2014/main" id="{623AA4D0-4301-2644-ACC1-F942C2E8A1F3}"/>
                    </a:ext>
                  </a:extLst>
                </p:cNvPr>
                <p:cNvCxnSpPr/>
                <p:nvPr/>
              </p:nvCxnSpPr>
              <p:spPr>
                <a:xfrm flipH="1">
                  <a:off x="319944" y="2285198"/>
                  <a:ext cx="226512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60">
                  <a:extLst>
                    <a:ext uri="{FF2B5EF4-FFF2-40B4-BE49-F238E27FC236}">
                      <a16:creationId xmlns:a16="http://schemas.microsoft.com/office/drawing/2014/main" id="{6FA7571E-B869-0345-B88F-12F2F19104E8}"/>
                    </a:ext>
                  </a:extLst>
                </p:cNvPr>
                <p:cNvCxnSpPr/>
                <p:nvPr/>
              </p:nvCxnSpPr>
              <p:spPr>
                <a:xfrm flipH="1">
                  <a:off x="321881" y="1846858"/>
                  <a:ext cx="226512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61">
                  <a:extLst>
                    <a:ext uri="{FF2B5EF4-FFF2-40B4-BE49-F238E27FC236}">
                      <a16:creationId xmlns:a16="http://schemas.microsoft.com/office/drawing/2014/main" id="{E4C55894-AB65-2B42-B99B-34D81FDB782A}"/>
                    </a:ext>
                  </a:extLst>
                </p:cNvPr>
                <p:cNvCxnSpPr/>
                <p:nvPr/>
              </p:nvCxnSpPr>
              <p:spPr>
                <a:xfrm flipH="1">
                  <a:off x="317832" y="1408787"/>
                  <a:ext cx="226512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63">
                <a:extLst>
                  <a:ext uri="{FF2B5EF4-FFF2-40B4-BE49-F238E27FC236}">
                    <a16:creationId xmlns:a16="http://schemas.microsoft.com/office/drawing/2014/main" id="{82F49977-806F-824A-A31E-D6B079FA28A3}"/>
                  </a:ext>
                </a:extLst>
              </p:cNvPr>
              <p:cNvSpPr txBox="1"/>
              <p:nvPr/>
            </p:nvSpPr>
            <p:spPr>
              <a:xfrm rot="16200000">
                <a:off x="-117027" y="1733040"/>
                <a:ext cx="10438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/>
                  <a:t>Suspension  Adhesion</a:t>
                </a:r>
              </a:p>
            </p:txBody>
          </p:sp>
          <p:pic>
            <p:nvPicPr>
              <p:cNvPr id="91" name="Picture 67" descr="Montage-BJLT-Ad-Chmp4B-Tubulin.tif">
                <a:extLst>
                  <a:ext uri="{FF2B5EF4-FFF2-40B4-BE49-F238E27FC236}">
                    <a16:creationId xmlns:a16="http://schemas.microsoft.com/office/drawing/2014/main" id="{A4A63ACA-BDBF-4847-9C5C-D5E9F6A341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28" t="36276" r="59804" b="50851"/>
              <a:stretch/>
            </p:blipFill>
            <p:spPr bwMode="auto">
              <a:xfrm>
                <a:off x="1409216" y="1648459"/>
                <a:ext cx="146051" cy="14360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2" name="Straight Arrow Connector 70">
                <a:extLst>
                  <a:ext uri="{FF2B5EF4-FFF2-40B4-BE49-F238E27FC236}">
                    <a16:creationId xmlns:a16="http://schemas.microsoft.com/office/drawing/2014/main" id="{422B431D-37D1-6E47-B406-20543B06AF0B}"/>
                  </a:ext>
                </a:extLst>
              </p:cNvPr>
              <p:cNvCxnSpPr/>
              <p:nvPr/>
            </p:nvCxnSpPr>
            <p:spPr>
              <a:xfrm>
                <a:off x="1215059" y="1472229"/>
                <a:ext cx="69350" cy="7353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71">
                <a:extLst>
                  <a:ext uri="{FF2B5EF4-FFF2-40B4-BE49-F238E27FC236}">
                    <a16:creationId xmlns:a16="http://schemas.microsoft.com/office/drawing/2014/main" id="{04480A9F-4D7A-DA45-8F73-EE5BC3260FC6}"/>
                  </a:ext>
                </a:extLst>
              </p:cNvPr>
              <p:cNvCxnSpPr/>
              <p:nvPr/>
            </p:nvCxnSpPr>
            <p:spPr>
              <a:xfrm flipH="1">
                <a:off x="4314662" y="1541303"/>
                <a:ext cx="85888" cy="5681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74">
                <a:extLst>
                  <a:ext uri="{FF2B5EF4-FFF2-40B4-BE49-F238E27FC236}">
                    <a16:creationId xmlns:a16="http://schemas.microsoft.com/office/drawing/2014/main" id="{2F34D8EE-C78C-014B-9AB9-496A2A6EF627}"/>
                  </a:ext>
                </a:extLst>
              </p:cNvPr>
              <p:cNvCxnSpPr/>
              <p:nvPr/>
            </p:nvCxnSpPr>
            <p:spPr>
              <a:xfrm flipV="1">
                <a:off x="4097770" y="2088072"/>
                <a:ext cx="90503" cy="4909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upp 94">
                <a:extLst>
                  <a:ext uri="{FF2B5EF4-FFF2-40B4-BE49-F238E27FC236}">
                    <a16:creationId xmlns:a16="http://schemas.microsoft.com/office/drawing/2014/main" id="{4FC8DB6D-9B30-2840-90AA-A8607B5853AB}"/>
                  </a:ext>
                </a:extLst>
              </p:cNvPr>
              <p:cNvGrpSpPr/>
              <p:nvPr/>
            </p:nvGrpSpPr>
            <p:grpSpPr>
              <a:xfrm>
                <a:off x="3101199" y="1115452"/>
                <a:ext cx="2682038" cy="1243947"/>
                <a:chOff x="3101199" y="1115452"/>
                <a:chExt cx="2682038" cy="1243947"/>
              </a:xfrm>
            </p:grpSpPr>
            <p:pic>
              <p:nvPicPr>
                <p:cNvPr id="96" name="Picture 13" descr="merge.tif">
                  <a:extLst>
                    <a:ext uri="{FF2B5EF4-FFF2-40B4-BE49-F238E27FC236}">
                      <a16:creationId xmlns:a16="http://schemas.microsoft.com/office/drawing/2014/main" id="{07B1F12E-0CAD-D945-8E4C-CBC8643527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500" t="34663" r="23911" b="27128"/>
                <a:stretch/>
              </p:blipFill>
              <p:spPr>
                <a:xfrm>
                  <a:off x="5149450" y="1415806"/>
                  <a:ext cx="567525" cy="413752"/>
                </a:xfrm>
                <a:prstGeom prst="rect">
                  <a:avLst/>
                </a:prstGeom>
              </p:spPr>
            </p:pic>
            <p:pic>
              <p:nvPicPr>
                <p:cNvPr id="97" name="Picture 16" descr="tubulin.tif">
                  <a:extLst>
                    <a:ext uri="{FF2B5EF4-FFF2-40B4-BE49-F238E27FC236}">
                      <a16:creationId xmlns:a16="http://schemas.microsoft.com/office/drawing/2014/main" id="{9F669CA6-FB65-204D-A8C2-ED7EAF7FC9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81" t="34300" r="26461" b="27800"/>
                <a:stretch/>
              </p:blipFill>
              <p:spPr>
                <a:xfrm>
                  <a:off x="3413759" y="1415806"/>
                  <a:ext cx="567890" cy="411956"/>
                </a:xfrm>
                <a:prstGeom prst="rect">
                  <a:avLst/>
                </a:prstGeom>
              </p:spPr>
            </p:pic>
            <p:pic>
              <p:nvPicPr>
                <p:cNvPr id="98" name="Picture 17" descr="dapi.tif">
                  <a:extLst>
                    <a:ext uri="{FF2B5EF4-FFF2-40B4-BE49-F238E27FC236}">
                      <a16:creationId xmlns:a16="http://schemas.microsoft.com/office/drawing/2014/main" id="{092912F6-12D5-2F4D-BAF1-DB3892D3B4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90" t="35905" r="26194" b="26009"/>
                <a:stretch/>
              </p:blipFill>
              <p:spPr>
                <a:xfrm>
                  <a:off x="4569701" y="1417602"/>
                  <a:ext cx="571210" cy="411956"/>
                </a:xfrm>
                <a:prstGeom prst="rect">
                  <a:avLst/>
                </a:prstGeom>
              </p:spPr>
            </p:pic>
            <p:grpSp>
              <p:nvGrpSpPr>
                <p:cNvPr id="99" name="Group 18">
                  <a:extLst>
                    <a:ext uri="{FF2B5EF4-FFF2-40B4-BE49-F238E27FC236}">
                      <a16:creationId xmlns:a16="http://schemas.microsoft.com/office/drawing/2014/main" id="{87867B25-D4FC-0644-BD95-A6667554EF40}"/>
                    </a:ext>
                  </a:extLst>
                </p:cNvPr>
                <p:cNvGrpSpPr/>
                <p:nvPr/>
              </p:nvGrpSpPr>
              <p:grpSpPr>
                <a:xfrm>
                  <a:off x="3997670" y="1417871"/>
                  <a:ext cx="563218" cy="416476"/>
                  <a:chOff x="766044" y="842622"/>
                  <a:chExt cx="563218" cy="451183"/>
                </a:xfrm>
              </p:grpSpPr>
              <p:pic>
                <p:nvPicPr>
                  <p:cNvPr id="118" name="Picture 34" descr="chmp4b.tif">
                    <a:extLst>
                      <a:ext uri="{FF2B5EF4-FFF2-40B4-BE49-F238E27FC236}">
                        <a16:creationId xmlns:a16="http://schemas.microsoft.com/office/drawing/2014/main" id="{D2CFE61B-8150-BA4B-9B56-00E939A9BF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944" t="34691" r="26041" b="27080"/>
                  <a:stretch/>
                </p:blipFill>
                <p:spPr>
                  <a:xfrm>
                    <a:off x="766044" y="842622"/>
                    <a:ext cx="563218" cy="451183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35" descr="chmp4b.tif">
                    <a:extLst>
                      <a:ext uri="{FF2B5EF4-FFF2-40B4-BE49-F238E27FC236}">
                        <a16:creationId xmlns:a16="http://schemas.microsoft.com/office/drawing/2014/main" id="{0770FF6C-E346-6A42-8E51-88BA499B0B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 t="50000" r="44749" b="43645"/>
                  <a:stretch/>
                </p:blipFill>
                <p:spPr>
                  <a:xfrm>
                    <a:off x="1154964" y="1097714"/>
                    <a:ext cx="146050" cy="155576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</p:pic>
            </p:grpSp>
            <p:pic>
              <p:nvPicPr>
                <p:cNvPr id="100" name="Picture 19" descr="merge.tif">
                  <a:extLst>
                    <a:ext uri="{FF2B5EF4-FFF2-40B4-BE49-F238E27FC236}">
                      <a16:creationId xmlns:a16="http://schemas.microsoft.com/office/drawing/2014/main" id="{DFBC6949-9064-E640-8216-5259F584DE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320" t="23223" r="36535" b="35910"/>
                <a:stretch/>
              </p:blipFill>
              <p:spPr>
                <a:xfrm>
                  <a:off x="5159108" y="1837857"/>
                  <a:ext cx="560816" cy="432847"/>
                </a:xfrm>
                <a:prstGeom prst="rect">
                  <a:avLst/>
                </a:prstGeom>
              </p:spPr>
            </p:pic>
            <p:pic>
              <p:nvPicPr>
                <p:cNvPr id="101" name="Picture 20" descr="dapi.tif">
                  <a:extLst>
                    <a:ext uri="{FF2B5EF4-FFF2-40B4-BE49-F238E27FC236}">
                      <a16:creationId xmlns:a16="http://schemas.microsoft.com/office/drawing/2014/main" id="{9602EFF2-388F-0748-AE29-AB33C6AD7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80" t="22075" r="36894" b="36165"/>
                <a:stretch/>
              </p:blipFill>
              <p:spPr>
                <a:xfrm>
                  <a:off x="4570124" y="1838797"/>
                  <a:ext cx="572101" cy="432281"/>
                </a:xfrm>
                <a:prstGeom prst="rect">
                  <a:avLst/>
                </a:prstGeom>
              </p:spPr>
            </p:pic>
            <p:pic>
              <p:nvPicPr>
                <p:cNvPr id="102" name="Picture 21" descr="tubulin.tif">
                  <a:extLst>
                    <a:ext uri="{FF2B5EF4-FFF2-40B4-BE49-F238E27FC236}">
                      <a16:creationId xmlns:a16="http://schemas.microsoft.com/office/drawing/2014/main" id="{A4A45954-52E1-3647-A8D9-4E4A3828C3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044" t="22605" r="36686" b="35906"/>
                <a:stretch/>
              </p:blipFill>
              <p:spPr>
                <a:xfrm>
                  <a:off x="3414068" y="1837808"/>
                  <a:ext cx="568890" cy="432283"/>
                </a:xfrm>
                <a:prstGeom prst="rect">
                  <a:avLst/>
                </a:prstGeom>
              </p:spPr>
            </p:pic>
            <p:grpSp>
              <p:nvGrpSpPr>
                <p:cNvPr id="103" name="Group 22">
                  <a:extLst>
                    <a:ext uri="{FF2B5EF4-FFF2-40B4-BE49-F238E27FC236}">
                      <a16:creationId xmlns:a16="http://schemas.microsoft.com/office/drawing/2014/main" id="{D321F099-20D9-A24E-B4B0-F92B48F86EC9}"/>
                    </a:ext>
                  </a:extLst>
                </p:cNvPr>
                <p:cNvGrpSpPr/>
                <p:nvPr/>
              </p:nvGrpSpPr>
              <p:grpSpPr>
                <a:xfrm>
                  <a:off x="3991155" y="1841942"/>
                  <a:ext cx="573950" cy="430113"/>
                  <a:chOff x="1271132" y="1309167"/>
                  <a:chExt cx="573950" cy="465956"/>
                </a:xfrm>
              </p:grpSpPr>
              <p:pic>
                <p:nvPicPr>
                  <p:cNvPr id="116" name="Picture 32" descr="chmp4b.tif">
                    <a:extLst>
                      <a:ext uri="{FF2B5EF4-FFF2-40B4-BE49-F238E27FC236}">
                        <a16:creationId xmlns:a16="http://schemas.microsoft.com/office/drawing/2014/main" id="{ADF087D5-8625-704E-B6D8-D49B4E398F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7181" t="23676" r="34886" b="34680"/>
                  <a:stretch/>
                </p:blipFill>
                <p:spPr>
                  <a:xfrm>
                    <a:off x="1271132" y="1309167"/>
                    <a:ext cx="573950" cy="465956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33" descr="chmp4b.tif">
                    <a:extLst>
                      <a:ext uri="{FF2B5EF4-FFF2-40B4-BE49-F238E27FC236}">
                        <a16:creationId xmlns:a16="http://schemas.microsoft.com/office/drawing/2014/main" id="{28C9786F-CFA2-E540-8B01-3AF00738EB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682" t="42596" r="55386" b="50000"/>
                  <a:stretch/>
                </p:blipFill>
                <p:spPr>
                  <a:xfrm>
                    <a:off x="1666394" y="1582076"/>
                    <a:ext cx="146050" cy="155577"/>
                  </a:xfrm>
                  <a:prstGeom prst="rect">
                    <a:avLst/>
                  </a:prstGeom>
                  <a:ln>
                    <a:solidFill>
                      <a:srgbClr val="F2F2F2"/>
                    </a:solidFill>
                  </a:ln>
                </p:spPr>
              </p:pic>
            </p:grpSp>
            <p:sp>
              <p:nvSpPr>
                <p:cNvPr id="105" name="TextBox 24">
                  <a:extLst>
                    <a:ext uri="{FF2B5EF4-FFF2-40B4-BE49-F238E27FC236}">
                      <a16:creationId xmlns:a16="http://schemas.microsoft.com/office/drawing/2014/main" id="{A42334AD-4556-A741-ACC6-96DBE561314B}"/>
                    </a:ext>
                  </a:extLst>
                </p:cNvPr>
                <p:cNvSpPr txBox="1"/>
                <p:nvPr/>
              </p:nvSpPr>
              <p:spPr>
                <a:xfrm rot="16200000">
                  <a:off x="2831381" y="1737434"/>
                  <a:ext cx="1043875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b="1" dirty="0"/>
                    <a:t>Suspension  Adhesion</a:t>
                  </a:r>
                </a:p>
              </p:txBody>
            </p:sp>
            <p:cxnSp>
              <p:nvCxnSpPr>
                <p:cNvPr id="106" name="Straight Connector 25">
                  <a:extLst>
                    <a:ext uri="{FF2B5EF4-FFF2-40B4-BE49-F238E27FC236}">
                      <a16:creationId xmlns:a16="http://schemas.microsoft.com/office/drawing/2014/main" id="{1D94ED51-98C5-4243-896E-0EAAA91AE656}"/>
                    </a:ext>
                  </a:extLst>
                </p:cNvPr>
                <p:cNvCxnSpPr/>
                <p:nvPr/>
              </p:nvCxnSpPr>
              <p:spPr>
                <a:xfrm>
                  <a:off x="3991154" y="1365416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26">
                  <a:extLst>
                    <a:ext uri="{FF2B5EF4-FFF2-40B4-BE49-F238E27FC236}">
                      <a16:creationId xmlns:a16="http://schemas.microsoft.com/office/drawing/2014/main" id="{6656B818-8173-934F-96CE-CFE96B4ABB77}"/>
                    </a:ext>
                  </a:extLst>
                </p:cNvPr>
                <p:cNvCxnSpPr/>
                <p:nvPr/>
              </p:nvCxnSpPr>
              <p:spPr>
                <a:xfrm>
                  <a:off x="4572586" y="1384255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27">
                  <a:extLst>
                    <a:ext uri="{FF2B5EF4-FFF2-40B4-BE49-F238E27FC236}">
                      <a16:creationId xmlns:a16="http://schemas.microsoft.com/office/drawing/2014/main" id="{5D7F1D2B-571E-3841-801C-CCEABC4C937E}"/>
                    </a:ext>
                  </a:extLst>
                </p:cNvPr>
                <p:cNvCxnSpPr/>
                <p:nvPr/>
              </p:nvCxnSpPr>
              <p:spPr>
                <a:xfrm>
                  <a:off x="5147813" y="1376631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28">
                  <a:extLst>
                    <a:ext uri="{FF2B5EF4-FFF2-40B4-BE49-F238E27FC236}">
                      <a16:creationId xmlns:a16="http://schemas.microsoft.com/office/drawing/2014/main" id="{F59636F9-72DD-DB44-99AB-A7B21A1C2870}"/>
                    </a:ext>
                  </a:extLst>
                </p:cNvPr>
                <p:cNvCxnSpPr/>
                <p:nvPr/>
              </p:nvCxnSpPr>
              <p:spPr>
                <a:xfrm>
                  <a:off x="5725415" y="1367115"/>
                  <a:ext cx="0" cy="9154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29">
                  <a:extLst>
                    <a:ext uri="{FF2B5EF4-FFF2-40B4-BE49-F238E27FC236}">
                      <a16:creationId xmlns:a16="http://schemas.microsoft.com/office/drawing/2014/main" id="{66B8D6E1-98A3-6F47-A45D-E554CD5854B6}"/>
                    </a:ext>
                  </a:extLst>
                </p:cNvPr>
                <p:cNvSpPr txBox="1"/>
                <p:nvPr/>
              </p:nvSpPr>
              <p:spPr>
                <a:xfrm>
                  <a:off x="5393387" y="1641258"/>
                  <a:ext cx="389850" cy="18466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bg1"/>
                      </a:solidFill>
                    </a:rPr>
                    <a:t>10 </a:t>
                  </a:r>
                  <a:r>
                    <a:rPr lang="en-US" sz="600" b="1" dirty="0" err="1">
                      <a:solidFill>
                        <a:schemeClr val="bg1"/>
                      </a:solidFill>
                    </a:rPr>
                    <a:t>μm</a:t>
                  </a:r>
                  <a:endParaRPr lang="en-US" sz="6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11" name="Straight Connector 30">
                  <a:extLst>
                    <a:ext uri="{FF2B5EF4-FFF2-40B4-BE49-F238E27FC236}">
                      <a16:creationId xmlns:a16="http://schemas.microsoft.com/office/drawing/2014/main" id="{A2CA340D-AEBF-4D43-97A3-49DD88E8B1B9}"/>
                    </a:ext>
                  </a:extLst>
                </p:cNvPr>
                <p:cNvCxnSpPr/>
                <p:nvPr/>
              </p:nvCxnSpPr>
              <p:spPr>
                <a:xfrm flipV="1">
                  <a:off x="5530052" y="1795967"/>
                  <a:ext cx="144000" cy="0"/>
                </a:xfrm>
                <a:prstGeom prst="line">
                  <a:avLst/>
                </a:prstGeom>
                <a:ln w="12700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31">
                  <a:extLst>
                    <a:ext uri="{FF2B5EF4-FFF2-40B4-BE49-F238E27FC236}">
                      <a16:creationId xmlns:a16="http://schemas.microsoft.com/office/drawing/2014/main" id="{C60E3DB8-03CF-E840-B2B4-DCAE70097624}"/>
                    </a:ext>
                  </a:extLst>
                </p:cNvPr>
                <p:cNvSpPr txBox="1"/>
                <p:nvPr/>
              </p:nvSpPr>
              <p:spPr>
                <a:xfrm>
                  <a:off x="3101199" y="1115452"/>
                  <a:ext cx="726481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/>
                    <a:t>C (BJ-LT-</a:t>
                  </a:r>
                  <a:r>
                    <a:rPr lang="en-US" sz="800" b="1" dirty="0" err="1"/>
                    <a:t>Ras</a:t>
                  </a:r>
                  <a:r>
                    <a:rPr lang="en-US" sz="800" b="1" dirty="0"/>
                    <a:t>)</a:t>
                  </a:r>
                </a:p>
              </p:txBody>
            </p:sp>
            <p:cxnSp>
              <p:nvCxnSpPr>
                <p:cNvPr id="113" name="Straight Connector 36">
                  <a:extLst>
                    <a:ext uri="{FF2B5EF4-FFF2-40B4-BE49-F238E27FC236}">
                      <a16:creationId xmlns:a16="http://schemas.microsoft.com/office/drawing/2014/main" id="{401A2936-3CF1-AD45-91AB-422DCF47C680}"/>
                    </a:ext>
                  </a:extLst>
                </p:cNvPr>
                <p:cNvCxnSpPr/>
                <p:nvPr/>
              </p:nvCxnSpPr>
              <p:spPr>
                <a:xfrm>
                  <a:off x="3400751" y="1836005"/>
                  <a:ext cx="2340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71">
                  <a:extLst>
                    <a:ext uri="{FF2B5EF4-FFF2-40B4-BE49-F238E27FC236}">
                      <a16:creationId xmlns:a16="http://schemas.microsoft.com/office/drawing/2014/main" id="{1161A69F-ED09-FE4D-806B-60FDCE784A08}"/>
                    </a:ext>
                  </a:extLst>
                </p:cNvPr>
                <p:cNvCxnSpPr/>
                <p:nvPr/>
              </p:nvCxnSpPr>
              <p:spPr>
                <a:xfrm flipH="1">
                  <a:off x="4314662" y="1541303"/>
                  <a:ext cx="85888" cy="56810"/>
                </a:xfrm>
                <a:prstGeom prst="straightConnector1">
                  <a:avLst/>
                </a:prstGeom>
                <a:ln w="12700">
                  <a:solidFill>
                    <a:schemeClr val="bg1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74">
                  <a:extLst>
                    <a:ext uri="{FF2B5EF4-FFF2-40B4-BE49-F238E27FC236}">
                      <a16:creationId xmlns:a16="http://schemas.microsoft.com/office/drawing/2014/main" id="{97D7B1F6-AA7B-CC44-B240-111A1D354C7D}"/>
                    </a:ext>
                  </a:extLst>
                </p:cNvPr>
                <p:cNvCxnSpPr/>
                <p:nvPr/>
              </p:nvCxnSpPr>
              <p:spPr>
                <a:xfrm flipV="1">
                  <a:off x="4097770" y="2088072"/>
                  <a:ext cx="90503" cy="49090"/>
                </a:xfrm>
                <a:prstGeom prst="straightConnector1">
                  <a:avLst/>
                </a:prstGeom>
                <a:ln w="12700">
                  <a:solidFill>
                    <a:schemeClr val="bg1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23">
                  <a:extLst>
                    <a:ext uri="{FF2B5EF4-FFF2-40B4-BE49-F238E27FC236}">
                      <a16:creationId xmlns:a16="http://schemas.microsoft.com/office/drawing/2014/main" id="{293967E8-F6D1-F047-80BE-056C18DE4EEC}"/>
                    </a:ext>
                  </a:extLst>
                </p:cNvPr>
                <p:cNvSpPr txBox="1"/>
                <p:nvPr/>
              </p:nvSpPr>
              <p:spPr>
                <a:xfrm>
                  <a:off x="3418638" y="1242777"/>
                  <a:ext cx="236459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b="1" dirty="0"/>
                    <a:t>α -tubulin            CHMP4B              DAPI                   Merged              </a:t>
                  </a:r>
                </a:p>
              </p:txBody>
            </p:sp>
          </p:grpSp>
        </p:grpSp>
        <p:sp>
          <p:nvSpPr>
            <p:cNvPr id="120" name="TextBox 85">
              <a:extLst>
                <a:ext uri="{FF2B5EF4-FFF2-40B4-BE49-F238E27FC236}">
                  <a16:creationId xmlns:a16="http://schemas.microsoft.com/office/drawing/2014/main" id="{237E6E80-CE53-3D49-9EB6-88F76CF49698}"/>
                </a:ext>
              </a:extLst>
            </p:cNvPr>
            <p:cNvSpPr txBox="1"/>
            <p:nvPr/>
          </p:nvSpPr>
          <p:spPr>
            <a:xfrm rot="16200000">
              <a:off x="4348298" y="2810031"/>
              <a:ext cx="323165" cy="2077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sv-SE" sz="900" dirty="0" err="1"/>
                <a:t>ns</a:t>
              </a:r>
              <a:endParaRPr lang="en-US" sz="900" dirty="0"/>
            </a:p>
          </p:txBody>
        </p:sp>
        <p:cxnSp>
          <p:nvCxnSpPr>
            <p:cNvPr id="121" name="Straight Connector 84">
              <a:extLst>
                <a:ext uri="{FF2B5EF4-FFF2-40B4-BE49-F238E27FC236}">
                  <a16:creationId xmlns:a16="http://schemas.microsoft.com/office/drawing/2014/main" id="{43C98DB0-FAD4-D743-BE5E-E3304996E4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177" y="2990093"/>
              <a:ext cx="584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377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67</Words>
  <Application>Microsoft Macintosh PowerPoint</Application>
  <PresentationFormat>Bildspel på skärmen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Theme</vt:lpstr>
      <vt:lpstr>PowerPoint-presentation</vt:lpstr>
    </vt:vector>
  </TitlesOfParts>
  <Company>BMC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Deepesh Kumar Gupta</dc:creator>
  <cp:lastModifiedBy>Staffan Johansson</cp:lastModifiedBy>
  <cp:revision>25</cp:revision>
  <dcterms:created xsi:type="dcterms:W3CDTF">2018-12-12T02:45:48Z</dcterms:created>
  <dcterms:modified xsi:type="dcterms:W3CDTF">2019-07-10T11:34:26Z</dcterms:modified>
</cp:coreProperties>
</file>