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EFCE1-9F55-4334-9FAB-872ED94D5772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A88C8-1A0A-4ED1-A77B-D178B8690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283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0553-8230-45C5-B503-7ED6E25E4620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C3BBC-1CA7-4703-ADCB-5C0F6CBBE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822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0553-8230-45C5-B503-7ED6E25E4620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C3BBC-1CA7-4703-ADCB-5C0F6CBBE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166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0553-8230-45C5-B503-7ED6E25E4620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C3BBC-1CA7-4703-ADCB-5C0F6CBBE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2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0553-8230-45C5-B503-7ED6E25E4620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C3BBC-1CA7-4703-ADCB-5C0F6CBBE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84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0553-8230-45C5-B503-7ED6E25E4620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C3BBC-1CA7-4703-ADCB-5C0F6CBBE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90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0553-8230-45C5-B503-7ED6E25E4620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C3BBC-1CA7-4703-ADCB-5C0F6CBBE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695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0553-8230-45C5-B503-7ED6E25E4620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C3BBC-1CA7-4703-ADCB-5C0F6CBBE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90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0553-8230-45C5-B503-7ED6E25E4620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C3BBC-1CA7-4703-ADCB-5C0F6CBBE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822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0553-8230-45C5-B503-7ED6E25E4620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C3BBC-1CA7-4703-ADCB-5C0F6CBBE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60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0553-8230-45C5-B503-7ED6E25E4620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C3BBC-1CA7-4703-ADCB-5C0F6CBBE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763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0553-8230-45C5-B503-7ED6E25E4620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C3BBC-1CA7-4703-ADCB-5C0F6CBBE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336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F0553-8230-45C5-B503-7ED6E25E4620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C3BBC-1CA7-4703-ADCB-5C0F6CBBE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21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4378" y="3339276"/>
            <a:ext cx="1796720" cy="173736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1444" y="1553304"/>
            <a:ext cx="1796720" cy="17373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024" y="1552464"/>
            <a:ext cx="1665371" cy="17373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0315" y="3330890"/>
            <a:ext cx="1665371" cy="17373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13764" y="1541042"/>
            <a:ext cx="1721333" cy="1737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7200"/>
                    </a14:imgEffect>
                    <a14:imgEffect>
                      <a14:saturation sat="11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91" y="1748324"/>
            <a:ext cx="4260456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91153" y="4938702"/>
            <a:ext cx="5180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Sham</a:t>
            </a:r>
            <a:endParaRPr lang="ko-KR" altLang="en-US" sz="1000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6144" y="4938702"/>
            <a:ext cx="8851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00" dirty="0" err="1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tMCAO+veh</a:t>
            </a:r>
            <a:endParaRPr lang="ko-KR" altLang="en-US" sz="1000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4324" y="4938702"/>
            <a:ext cx="10005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00" dirty="0" err="1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tMCAO+shNC</a:t>
            </a:r>
            <a:endParaRPr lang="ko-KR" altLang="en-US" sz="1000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45375" y="4938702"/>
            <a:ext cx="11031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tMCAO+shLPA</a:t>
            </a:r>
            <a:r>
              <a:rPr lang="en-US" altLang="ko-KR" sz="1000" baseline="-250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1</a:t>
            </a:r>
            <a:endParaRPr lang="ko-KR" altLang="en-US" sz="1000" baseline="-25000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4687776" y="3292598"/>
            <a:ext cx="14542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00" dirty="0">
                <a:latin typeface="Arial" panose="020B0604020202020204" pitchFamily="34" charset="0"/>
                <a:cs typeface="Arial" panose="020B0604020202020204" pitchFamily="34" charset="0"/>
              </a:rPr>
              <a:t>No. of </a:t>
            </a:r>
            <a:r>
              <a:rPr lang="en-US" altLang="ko-KR" sz="1000" b="1" dirty="0">
                <a:latin typeface="Arial" panose="020B0604020202020204" pitchFamily="34" charset="0"/>
                <a:cs typeface="Arial" panose="020B0604020202020204" pitchFamily="34" charset="0"/>
              </a:rPr>
              <a:t>Iba1</a:t>
            </a:r>
            <a:r>
              <a:rPr lang="en-US" altLang="ko-KR" sz="1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ko-KR" sz="1000" dirty="0">
                <a:latin typeface="Arial" panose="020B0604020202020204" pitchFamily="34" charset="0"/>
                <a:cs typeface="Arial" panose="020B0604020202020204" pitchFamily="34" charset="0"/>
              </a:rPr>
              <a:t> cells/mm</a:t>
            </a:r>
            <a:r>
              <a:rPr lang="en-US" altLang="ko-KR" sz="1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ko-KR" altLang="en-US" sz="10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5141541" y="2383982"/>
            <a:ext cx="9108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00" dirty="0">
                <a:latin typeface="Arial" panose="020B0604020202020204" pitchFamily="34" charset="0"/>
                <a:cs typeface="Arial" panose="020B0604020202020204" pitchFamily="34" charset="0"/>
              </a:rPr>
              <a:t>Periischemic</a:t>
            </a:r>
            <a:endParaRPr lang="ko-KR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5110283" y="4114206"/>
            <a:ext cx="9733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00" dirty="0">
                <a:latin typeface="Arial" panose="020B0604020202020204" pitchFamily="34" charset="0"/>
                <a:cs typeface="Arial" panose="020B0604020202020204" pitchFamily="34" charset="0"/>
              </a:rPr>
              <a:t>Ischemic core</a:t>
            </a:r>
            <a:endParaRPr lang="ko-KR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44903" y="4955772"/>
            <a:ext cx="5180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Sham</a:t>
            </a:r>
            <a:endParaRPr lang="ko-KR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10162" y="5197446"/>
            <a:ext cx="6799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tMCAO</a:t>
            </a:r>
            <a:r>
              <a:rPr lang="en-US" altLang="ko-K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ko-KR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15897" y="4955772"/>
            <a:ext cx="5052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shNC</a:t>
            </a:r>
            <a:endParaRPr lang="ko-KR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6307407" y="5195364"/>
            <a:ext cx="100584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872811" y="4955772"/>
            <a:ext cx="63190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shLPA</a:t>
            </a:r>
            <a:r>
              <a:rPr lang="en-US" altLang="ko-KR" sz="1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ko-KR" altLang="en-US" sz="1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55552" y="4961670"/>
            <a:ext cx="3898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veh</a:t>
            </a:r>
            <a:endParaRPr lang="ko-KR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20"/>
          <p:cNvSpPr txBox="1"/>
          <p:nvPr/>
        </p:nvSpPr>
        <p:spPr>
          <a:xfrm>
            <a:off x="6204255" y="3411453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latin typeface="+mj-lt"/>
                <a:cs typeface="Arial" panose="020B0604020202020204" pitchFamily="34" charset="0"/>
              </a:rPr>
              <a:t>***</a:t>
            </a:r>
            <a:endParaRPr lang="en-US" sz="16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03301" y="3330950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latin typeface="+mj-lt"/>
                <a:cs typeface="Arial" panose="020B0604020202020204" pitchFamily="34" charset="0"/>
              </a:rPr>
              <a:t>***</a:t>
            </a:r>
            <a:endParaRPr lang="en-US" sz="16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94902" y="4039184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+mj-lt"/>
                <a:cs typeface="Arial" panose="020B0604020202020204" pitchFamily="34" charset="0"/>
              </a:rPr>
              <a:t>##</a:t>
            </a:r>
          </a:p>
        </p:txBody>
      </p:sp>
      <p:sp>
        <p:nvSpPr>
          <p:cNvPr id="22" name="TextBox 20"/>
          <p:cNvSpPr txBox="1"/>
          <p:nvPr/>
        </p:nvSpPr>
        <p:spPr>
          <a:xfrm>
            <a:off x="6210013" y="1614291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latin typeface="+mj-lt"/>
                <a:cs typeface="Arial" panose="020B0604020202020204" pitchFamily="34" charset="0"/>
              </a:rPr>
              <a:t>***</a:t>
            </a:r>
            <a:endParaRPr lang="en-US" sz="16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00433" y="1740818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latin typeface="+mj-lt"/>
                <a:cs typeface="Arial" panose="020B0604020202020204" pitchFamily="34" charset="0"/>
              </a:rPr>
              <a:t>***</a:t>
            </a:r>
            <a:endParaRPr lang="en-US" sz="16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43790" y="187108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+mj-lt"/>
                <a:cs typeface="Arial" panose="020B0604020202020204" pitchFamily="34" charset="0"/>
              </a:rPr>
              <a:t>#</a:t>
            </a:r>
            <a:endParaRPr lang="en-US" sz="12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9539" y="141875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ko-KR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02300" y="141875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ko-KR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18411" y="2005002"/>
            <a:ext cx="28245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ko-KR" alt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45680" y="1850886"/>
            <a:ext cx="1602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ko-KR" alt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rot="16200000">
            <a:off x="228879" y="4321868"/>
            <a:ext cx="9733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00" dirty="0">
                <a:latin typeface="Arial" panose="020B0604020202020204" pitchFamily="34" charset="0"/>
                <a:cs typeface="Arial" panose="020B0604020202020204" pitchFamily="34" charset="0"/>
              </a:rPr>
              <a:t>Ischemic core</a:t>
            </a:r>
            <a:endParaRPr lang="ko-KR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16200000">
            <a:off x="260137" y="3269654"/>
            <a:ext cx="9108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00" dirty="0">
                <a:latin typeface="Arial" panose="020B0604020202020204" pitchFamily="34" charset="0"/>
                <a:cs typeface="Arial" panose="020B0604020202020204" pitchFamily="34" charset="0"/>
              </a:rPr>
              <a:t>Periischemic</a:t>
            </a:r>
            <a:endParaRPr lang="ko-KR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11087" y="1933125"/>
            <a:ext cx="28245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ko-KR" alt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77974" y="1839391"/>
            <a:ext cx="1602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ko-KR" alt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00245" y="1947509"/>
            <a:ext cx="28245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ko-KR" alt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51800" y="1853775"/>
            <a:ext cx="1602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ko-KR" alt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53306" y="2160294"/>
            <a:ext cx="28245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ko-KR" alt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140963" y="1850905"/>
            <a:ext cx="1602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ko-KR" alt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982651" y="3158606"/>
            <a:ext cx="5180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Sham</a:t>
            </a:r>
            <a:endParaRPr lang="ko-KR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647910" y="3400280"/>
            <a:ext cx="6799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tMCAO</a:t>
            </a:r>
            <a:r>
              <a:rPr lang="en-US" altLang="ko-K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ko-KR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653645" y="3158606"/>
            <a:ext cx="5052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shNC</a:t>
            </a:r>
            <a:endParaRPr lang="ko-KR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10445155" y="3398198"/>
            <a:ext cx="100584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1010559" y="3158606"/>
            <a:ext cx="63190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shLPA</a:t>
            </a:r>
            <a:r>
              <a:rPr lang="en-US" altLang="ko-KR" sz="1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ko-KR" altLang="en-US" sz="1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393300" y="3164504"/>
            <a:ext cx="3898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veh</a:t>
            </a:r>
            <a:endParaRPr lang="ko-KR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20"/>
          <p:cNvSpPr txBox="1"/>
          <p:nvPr/>
        </p:nvSpPr>
        <p:spPr>
          <a:xfrm>
            <a:off x="10356381" y="1654541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latin typeface="+mj-lt"/>
                <a:cs typeface="Arial" panose="020B0604020202020204" pitchFamily="34" charset="0"/>
              </a:rPr>
              <a:t>***</a:t>
            </a:r>
            <a:endParaRPr lang="en-US" sz="16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707183" y="1927714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latin typeface="+mj-lt"/>
                <a:cs typeface="Arial" panose="020B0604020202020204" pitchFamily="34" charset="0"/>
              </a:rPr>
              <a:t>***</a:t>
            </a:r>
            <a:endParaRPr lang="en-US" sz="16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5" name="TextBox 20"/>
          <p:cNvSpPr txBox="1"/>
          <p:nvPr/>
        </p:nvSpPr>
        <p:spPr>
          <a:xfrm>
            <a:off x="11080720" y="2546157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+mj-lt"/>
                <a:cs typeface="Arial" panose="020B0604020202020204" pitchFamily="34" charset="0"/>
              </a:rPr>
              <a:t>###</a:t>
            </a:r>
          </a:p>
        </p:txBody>
      </p:sp>
      <p:sp>
        <p:nvSpPr>
          <p:cNvPr id="46" name="TextBox 45"/>
          <p:cNvSpPr txBox="1"/>
          <p:nvPr/>
        </p:nvSpPr>
        <p:spPr>
          <a:xfrm rot="16200000">
            <a:off x="8950425" y="2325108"/>
            <a:ext cx="16770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Ratio </a:t>
            </a:r>
            <a:r>
              <a:rPr lang="en-US" altLang="ko-K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(amoeboid/ramified)</a:t>
            </a:r>
            <a:endParaRPr lang="ko-KR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Isosceles Triangle 46"/>
          <p:cNvSpPr/>
          <p:nvPr/>
        </p:nvSpPr>
        <p:spPr>
          <a:xfrm>
            <a:off x="2244377" y="4353585"/>
            <a:ext cx="57528" cy="5882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sosceles Triangle 47"/>
          <p:cNvSpPr/>
          <p:nvPr/>
        </p:nvSpPr>
        <p:spPr>
          <a:xfrm>
            <a:off x="3687182" y="4388165"/>
            <a:ext cx="57528" cy="5882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Isosceles Triangle 48"/>
          <p:cNvSpPr/>
          <p:nvPr/>
        </p:nvSpPr>
        <p:spPr>
          <a:xfrm>
            <a:off x="2144132" y="4639625"/>
            <a:ext cx="57528" cy="5882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Isosceles Triangle 49"/>
          <p:cNvSpPr/>
          <p:nvPr/>
        </p:nvSpPr>
        <p:spPr>
          <a:xfrm>
            <a:off x="3312047" y="4469994"/>
            <a:ext cx="57528" cy="5882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Isosceles Triangle 50"/>
          <p:cNvSpPr/>
          <p:nvPr/>
        </p:nvSpPr>
        <p:spPr>
          <a:xfrm>
            <a:off x="4665643" y="4265983"/>
            <a:ext cx="57528" cy="58826"/>
          </a:xfrm>
          <a:prstGeom prst="triangl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Isosceles Triangle 51"/>
          <p:cNvSpPr/>
          <p:nvPr/>
        </p:nvSpPr>
        <p:spPr>
          <a:xfrm>
            <a:off x="4563301" y="4042754"/>
            <a:ext cx="57528" cy="58826"/>
          </a:xfrm>
          <a:prstGeom prst="triangl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9439909" y="141875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ko-KR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 rot="16200000">
            <a:off x="6969446" y="3264577"/>
            <a:ext cx="11464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Soma</a:t>
            </a:r>
            <a:r>
              <a:rPr lang="en-US" altLang="ko-K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size (µm</a:t>
            </a:r>
            <a:r>
              <a:rPr lang="en-US" altLang="ko-KR" sz="1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ko-K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ko-KR" altLang="en-US" sz="10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 rot="16200000">
            <a:off x="7269321" y="2355961"/>
            <a:ext cx="9108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00" dirty="0">
                <a:latin typeface="Arial" panose="020B0604020202020204" pitchFamily="34" charset="0"/>
                <a:cs typeface="Arial" panose="020B0604020202020204" pitchFamily="34" charset="0"/>
              </a:rPr>
              <a:t>Periischemic</a:t>
            </a:r>
            <a:endParaRPr lang="ko-KR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 rot="16200000">
            <a:off x="7238063" y="4086185"/>
            <a:ext cx="9733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00" dirty="0">
                <a:latin typeface="Arial" panose="020B0604020202020204" pitchFamily="34" charset="0"/>
                <a:cs typeface="Arial" panose="020B0604020202020204" pitchFamily="34" charset="0"/>
              </a:rPr>
              <a:t>Ischemic core</a:t>
            </a:r>
            <a:endParaRPr lang="ko-KR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067633" y="4961530"/>
            <a:ext cx="5180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Sham</a:t>
            </a:r>
            <a:endParaRPr lang="ko-KR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732892" y="5203204"/>
            <a:ext cx="6799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tMCAO</a:t>
            </a:r>
            <a:r>
              <a:rPr lang="en-US" altLang="ko-K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ko-KR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738627" y="4961530"/>
            <a:ext cx="5052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shNC</a:t>
            </a:r>
            <a:endParaRPr lang="ko-KR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>
            <a:off x="8530137" y="5201122"/>
            <a:ext cx="100584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9095541" y="4961530"/>
            <a:ext cx="63190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shLPA</a:t>
            </a:r>
            <a:r>
              <a:rPr lang="en-US" altLang="ko-KR" sz="1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ko-KR" altLang="en-US" sz="1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478282" y="4967428"/>
            <a:ext cx="3898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veh</a:t>
            </a:r>
            <a:endParaRPr lang="ko-KR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20"/>
          <p:cNvSpPr txBox="1"/>
          <p:nvPr/>
        </p:nvSpPr>
        <p:spPr>
          <a:xfrm>
            <a:off x="8386691" y="1755185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latin typeface="+mj-lt"/>
                <a:cs typeface="Arial" panose="020B0604020202020204" pitchFamily="34" charset="0"/>
              </a:rPr>
              <a:t>***</a:t>
            </a:r>
            <a:endParaRPr lang="en-US" sz="16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746119" y="1838573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latin typeface="+mj-lt"/>
                <a:cs typeface="Arial" panose="020B0604020202020204" pitchFamily="34" charset="0"/>
              </a:rPr>
              <a:t>***</a:t>
            </a:r>
            <a:endParaRPr lang="en-US" sz="16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69" name="TextBox 20"/>
          <p:cNvSpPr txBox="1"/>
          <p:nvPr/>
        </p:nvSpPr>
        <p:spPr>
          <a:xfrm>
            <a:off x="9154160" y="2215483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+mj-lt"/>
                <a:cs typeface="Arial" panose="020B0604020202020204" pitchFamily="34" charset="0"/>
              </a:rPr>
              <a:t>##</a:t>
            </a:r>
            <a:endParaRPr lang="en-US" sz="12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70" name="TextBox 20"/>
          <p:cNvSpPr txBox="1"/>
          <p:nvPr/>
        </p:nvSpPr>
        <p:spPr>
          <a:xfrm>
            <a:off x="8418327" y="3356823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latin typeface="+mj-lt"/>
                <a:cs typeface="Arial" panose="020B0604020202020204" pitchFamily="34" charset="0"/>
              </a:rPr>
              <a:t>***</a:t>
            </a:r>
            <a:endParaRPr lang="en-US" sz="16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769129" y="3595488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latin typeface="+mj-lt"/>
                <a:cs typeface="Arial" panose="020B0604020202020204" pitchFamily="34" charset="0"/>
              </a:rPr>
              <a:t>***</a:t>
            </a:r>
            <a:endParaRPr lang="en-US" sz="16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72" name="TextBox 20"/>
          <p:cNvSpPr txBox="1"/>
          <p:nvPr/>
        </p:nvSpPr>
        <p:spPr>
          <a:xfrm>
            <a:off x="9142666" y="4050037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+mj-lt"/>
                <a:cs typeface="Arial" panose="020B0604020202020204" pitchFamily="34" charset="0"/>
              </a:rPr>
              <a:t>###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254558" y="142450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ko-KR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169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2053</TotalTime>
  <Words>73</Words>
  <Application>Microsoft Office PowerPoint</Application>
  <PresentationFormat>Widescreen</PresentationFormat>
  <Paragraphs>55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 Unicode MS</vt:lpstr>
      <vt:lpstr>맑은 고딕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사용자</dc:creator>
  <cp:lastModifiedBy>Windows 사용자</cp:lastModifiedBy>
  <cp:revision>92</cp:revision>
  <dcterms:created xsi:type="dcterms:W3CDTF">2019-06-25T05:43:47Z</dcterms:created>
  <dcterms:modified xsi:type="dcterms:W3CDTF">2019-07-14T13:24:39Z</dcterms:modified>
</cp:coreProperties>
</file>