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98C3"/>
    <a:srgbClr val="ECECEC"/>
    <a:srgbClr val="0D8CED"/>
    <a:srgbClr val="336699"/>
    <a:srgbClr val="FAFAFA"/>
    <a:srgbClr val="E2F0D9"/>
    <a:srgbClr val="7F7F7F"/>
    <a:srgbClr val="2A88B4"/>
    <a:srgbClr val="7594C1"/>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p:scale>
          <a:sx n="100" d="100"/>
          <a:sy n="100" d="100"/>
        </p:scale>
        <p:origin x="-1616" y="-80"/>
      </p:cViewPr>
      <p:guideLst>
        <p:guide orient="horz" pos="3367"/>
        <p:guide pos="23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1/11/19</a:t>
            </a:fld>
            <a:endParaRPr lang="zh-CN" altLang="en-US"/>
          </a:p>
        </p:txBody>
      </p:sp>
      <p:sp>
        <p:nvSpPr>
          <p:cNvPr id="4" name="幻灯片图像占位符 3"/>
          <p:cNvSpPr>
            <a:spLocks noGrp="1" noRot="1" noChangeAspect="1"/>
          </p:cNvSpPr>
          <p:nvPr>
            <p:ph type="sldImg" idx="2"/>
          </p:nvPr>
        </p:nvSpPr>
        <p:spPr>
          <a:xfrm>
            <a:off x="2337955" y="1143000"/>
            <a:ext cx="2182091"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764409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338388" y="1143000"/>
            <a:ext cx="2181225"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25298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49908"/>
            <a:ext cx="6426276" cy="3722576"/>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945041" y="5616041"/>
            <a:ext cx="5670244" cy="2581546"/>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F247648E-F1C2-4323-A2D7-E119988ABC11}"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247648E-F1C2-4323-A2D7-E119988ABC11}"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277"/>
            <a:ext cx="1630195" cy="9061403"/>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519773" y="569277"/>
            <a:ext cx="4796081" cy="906140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247648E-F1C2-4323-A2D7-E119988ABC11}"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247648E-F1C2-4323-A2D7-E119988ABC11}"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5704"/>
            <a:ext cx="6520780" cy="4447784"/>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515835" y="7155565"/>
            <a:ext cx="6520780" cy="2338985"/>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247648E-F1C2-4323-A2D7-E119988ABC11}"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519773" y="2846384"/>
            <a:ext cx="3213138" cy="678429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3827415" y="2846384"/>
            <a:ext cx="3213138" cy="678429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F247648E-F1C2-4323-A2D7-E119988ABC11}"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279"/>
            <a:ext cx="6520780" cy="206672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520757" y="2621150"/>
            <a:ext cx="3198371" cy="1284585"/>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编辑母版文本样式</a:t>
            </a:r>
          </a:p>
        </p:txBody>
      </p:sp>
      <p:sp>
        <p:nvSpPr>
          <p:cNvPr id="4" name="Content Placeholder 3"/>
          <p:cNvSpPr>
            <a:spLocks noGrp="1"/>
          </p:cNvSpPr>
          <p:nvPr>
            <p:ph sz="half" idx="2" hasCustomPrompt="1"/>
          </p:nvPr>
        </p:nvSpPr>
        <p:spPr>
          <a:xfrm>
            <a:off x="520757" y="3905735"/>
            <a:ext cx="3198371" cy="574474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3827415" y="2621150"/>
            <a:ext cx="3214123" cy="1284585"/>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编辑母版文本样式</a:t>
            </a:r>
          </a:p>
        </p:txBody>
      </p:sp>
      <p:sp>
        <p:nvSpPr>
          <p:cNvPr id="6" name="Content Placeholder 5"/>
          <p:cNvSpPr>
            <a:spLocks noGrp="1"/>
          </p:cNvSpPr>
          <p:nvPr>
            <p:ph sz="quarter" idx="4" hasCustomPrompt="1"/>
          </p:nvPr>
        </p:nvSpPr>
        <p:spPr>
          <a:xfrm>
            <a:off x="3827415" y="3905735"/>
            <a:ext cx="3214123" cy="574474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247648E-F1C2-4323-A2D7-E119988ABC11}" type="datetimeFigureOut">
              <a:rPr lang="en-US" smtClean="0"/>
              <a:t>1/11/19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247648E-F1C2-4323-A2D7-E119988ABC11}" type="datetimeFigureOut">
              <a:rPr lang="en-US" smtClean="0"/>
              <a:t>1/11/19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7648E-F1C2-4323-A2D7-E119988ABC11}" type="datetimeFigureOut">
              <a:rPr lang="en-US" smtClean="0"/>
              <a:t>1/11/19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834"/>
            <a:ext cx="2438402" cy="2494918"/>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214123" y="1539525"/>
            <a:ext cx="3827415" cy="759860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520757" y="3207751"/>
            <a:ext cx="2438402" cy="5942756"/>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编辑母版文本样式</a:t>
            </a:r>
          </a:p>
        </p:txBody>
      </p:sp>
      <p:sp>
        <p:nvSpPr>
          <p:cNvPr id="5" name="Date Placeholder 4"/>
          <p:cNvSpPr>
            <a:spLocks noGrp="1"/>
          </p:cNvSpPr>
          <p:nvPr>
            <p:ph type="dt" sz="half" idx="10"/>
          </p:nvPr>
        </p:nvSpPr>
        <p:spPr/>
        <p:txBody>
          <a:bodyPr/>
          <a:lstStyle/>
          <a:p>
            <a:fld id="{F247648E-F1C2-4323-A2D7-E119988ABC11}"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834"/>
            <a:ext cx="2438402" cy="2494918"/>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525"/>
            <a:ext cx="3827415" cy="759860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520757" y="3207751"/>
            <a:ext cx="2438402" cy="5942756"/>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编辑母版文本样式</a:t>
            </a:r>
          </a:p>
        </p:txBody>
      </p:sp>
      <p:sp>
        <p:nvSpPr>
          <p:cNvPr id="5" name="Date Placeholder 4"/>
          <p:cNvSpPr>
            <a:spLocks noGrp="1"/>
          </p:cNvSpPr>
          <p:nvPr>
            <p:ph type="dt" sz="half" idx="10"/>
          </p:nvPr>
        </p:nvSpPr>
        <p:spPr/>
        <p:txBody>
          <a:bodyPr/>
          <a:lstStyle/>
          <a:p>
            <a:fld id="{F247648E-F1C2-4323-A2D7-E119988ABC11}"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C434E-B2B8-4108-B9C8-09BDCD38C9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279"/>
            <a:ext cx="6520780" cy="206672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384"/>
            <a:ext cx="6520780" cy="6784296"/>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519773" y="9910370"/>
            <a:ext cx="1701073" cy="569277"/>
          </a:xfrm>
          <a:prstGeom prst="rect">
            <a:avLst/>
          </a:prstGeom>
        </p:spPr>
        <p:txBody>
          <a:bodyPr vert="horz" lIns="91440" tIns="45720" rIns="91440" bIns="45720" rtlCol="0" anchor="ctr"/>
          <a:lstStyle>
            <a:lvl1pPr algn="l">
              <a:defRPr sz="990">
                <a:solidFill>
                  <a:schemeClr val="tx1">
                    <a:tint val="75000"/>
                  </a:schemeClr>
                </a:solidFill>
              </a:defRPr>
            </a:lvl1pPr>
          </a:lstStyle>
          <a:p>
            <a:fld id="{F247648E-F1C2-4323-A2D7-E119988ABC11}" type="datetimeFigureOut">
              <a:rPr lang="en-US" smtClean="0"/>
              <a:t>1/11/19</a:t>
            </a:fld>
            <a:endParaRPr lang="en-US"/>
          </a:p>
        </p:txBody>
      </p:sp>
      <p:sp>
        <p:nvSpPr>
          <p:cNvPr id="5" name="Footer Placeholder 4"/>
          <p:cNvSpPr>
            <a:spLocks noGrp="1"/>
          </p:cNvSpPr>
          <p:nvPr>
            <p:ph type="ftr" sz="quarter" idx="3"/>
          </p:nvPr>
        </p:nvSpPr>
        <p:spPr>
          <a:xfrm>
            <a:off x="2504358" y="9910370"/>
            <a:ext cx="2551610" cy="569277"/>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480" y="9910370"/>
            <a:ext cx="1701073" cy="569277"/>
          </a:xfrm>
          <a:prstGeom prst="rect">
            <a:avLst/>
          </a:prstGeom>
        </p:spPr>
        <p:txBody>
          <a:bodyPr vert="horz" lIns="91440" tIns="45720" rIns="91440" bIns="45720" rtlCol="0" anchor="ctr"/>
          <a:lstStyle>
            <a:lvl1pPr algn="r">
              <a:defRPr sz="990">
                <a:solidFill>
                  <a:schemeClr val="tx1">
                    <a:tint val="75000"/>
                  </a:schemeClr>
                </a:solidFill>
              </a:defRPr>
            </a:lvl1pPr>
          </a:lstStyle>
          <a:p>
            <a:fld id="{BF1C434E-B2B8-4108-B9C8-09BDCD38C9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oleObject" Target="../embeddings/oleObject1.bin"/><Relationship Id="rId20" Type="http://schemas.openxmlformats.org/officeDocument/2006/relationships/image" Target="../media/image16.png"/><Relationship Id="rId21" Type="http://schemas.openxmlformats.org/officeDocument/2006/relationships/image" Target="../media/image17.png"/><Relationship Id="rId22" Type="http://schemas.openxmlformats.org/officeDocument/2006/relationships/image" Target="../media/image18.png"/><Relationship Id="rId23" Type="http://schemas.openxmlformats.org/officeDocument/2006/relationships/image" Target="../media/image19.png"/><Relationship Id="rId10" Type="http://schemas.openxmlformats.org/officeDocument/2006/relationships/image" Target="../media/image1.wmf"/><Relationship Id="rId11" Type="http://schemas.openxmlformats.org/officeDocument/2006/relationships/image" Target="../media/image7.jpeg"/><Relationship Id="rId12" Type="http://schemas.openxmlformats.org/officeDocument/2006/relationships/image" Target="../media/image8.png"/><Relationship Id="rId13" Type="http://schemas.openxmlformats.org/officeDocument/2006/relationships/image" Target="../media/image9.png"/><Relationship Id="rId14" Type="http://schemas.openxmlformats.org/officeDocument/2006/relationships/image" Target="../media/image10.png"/><Relationship Id="rId15" Type="http://schemas.openxmlformats.org/officeDocument/2006/relationships/image" Target="../media/image11.png"/><Relationship Id="rId16" Type="http://schemas.openxmlformats.org/officeDocument/2006/relationships/image" Target="../media/image12.png"/><Relationship Id="rId17" Type="http://schemas.openxmlformats.org/officeDocument/2006/relationships/image" Target="../media/image13.png"/><Relationship Id="rId18" Type="http://schemas.openxmlformats.org/officeDocument/2006/relationships/image" Target="../media/image14.png"/><Relationship Id="rId19" Type="http://schemas.openxmlformats.org/officeDocument/2006/relationships/image" Target="../media/image15.png"/><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080" y="9673393"/>
            <a:ext cx="7571430" cy="1014139"/>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45" dirty="0">
              <a:latin typeface="新宋体" panose="02010609030101010101" charset="-122"/>
              <a:ea typeface="新宋体" panose="02010609030101010101" charset="-122"/>
            </a:endParaRPr>
          </a:p>
        </p:txBody>
      </p:sp>
      <p:pic>
        <p:nvPicPr>
          <p:cNvPr id="11" name="图片 10"/>
          <p:cNvPicPr>
            <a:picLocks noChangeAspect="1"/>
          </p:cNvPicPr>
          <p:nvPr/>
        </p:nvPicPr>
        <p:blipFill rotWithShape="1">
          <a:blip r:embed="rId4"/>
          <a:srcRect t="51395"/>
          <a:stretch>
            <a:fillRect/>
          </a:stretch>
        </p:blipFill>
        <p:spPr>
          <a:xfrm>
            <a:off x="-9525" y="23"/>
            <a:ext cx="7580321" cy="709325"/>
          </a:xfrm>
          <a:prstGeom prst="rect">
            <a:avLst/>
          </a:prstGeom>
        </p:spPr>
      </p:pic>
      <p:pic>
        <p:nvPicPr>
          <p:cNvPr id="6" name="图片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27" y="9674047"/>
            <a:ext cx="706662" cy="1000019"/>
          </a:xfrm>
          <a:prstGeom prst="rect">
            <a:avLst/>
          </a:prstGeom>
        </p:spPr>
      </p:pic>
      <p:sp>
        <p:nvSpPr>
          <p:cNvPr id="17" name="矩形: 圆角 16"/>
          <p:cNvSpPr/>
          <p:nvPr/>
        </p:nvSpPr>
        <p:spPr>
          <a:xfrm>
            <a:off x="1113902" y="9898087"/>
            <a:ext cx="5089199" cy="5743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45">
              <a:latin typeface="新宋体" panose="02010609030101010101" charset="-122"/>
              <a:ea typeface="新宋体" panose="02010609030101010101" charset="-122"/>
            </a:endParaRPr>
          </a:p>
        </p:txBody>
      </p:sp>
      <p:sp>
        <p:nvSpPr>
          <p:cNvPr id="19" name="矩形: 圆角 18"/>
          <p:cNvSpPr/>
          <p:nvPr/>
        </p:nvSpPr>
        <p:spPr>
          <a:xfrm>
            <a:off x="6471540" y="9898087"/>
            <a:ext cx="818384" cy="574377"/>
          </a:xfrm>
          <a:prstGeom prst="roundRect">
            <a:avLst/>
          </a:prstGeom>
          <a:solidFill>
            <a:srgbClr val="32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bg1"/>
                </a:solidFill>
                <a:ea typeface="Microsoft YaHei" panose="020B0503020204020204" pitchFamily="34" charset="-122"/>
              </a:rPr>
              <a:t>Send</a:t>
            </a:r>
            <a:endParaRPr lang="zh-CN" altLang="en-US" sz="2000" dirty="0">
              <a:solidFill>
                <a:schemeClr val="bg1"/>
              </a:solidFill>
              <a:ea typeface="Microsoft YaHei" panose="020B0503020204020204" pitchFamily="34" charset="-122"/>
            </a:endParaRPr>
          </a:p>
        </p:txBody>
      </p:sp>
      <p:sp>
        <p:nvSpPr>
          <p:cNvPr id="9" name="文本框 8"/>
          <p:cNvSpPr txBox="1"/>
          <p:nvPr/>
        </p:nvSpPr>
        <p:spPr>
          <a:xfrm>
            <a:off x="1356865" y="9987023"/>
            <a:ext cx="4846593" cy="400110"/>
          </a:xfrm>
          <a:prstGeom prst="rect">
            <a:avLst/>
          </a:prstGeom>
          <a:noFill/>
        </p:spPr>
        <p:txBody>
          <a:bodyPr wrap="square" rtlCol="0">
            <a:spAutoFit/>
          </a:bodyPr>
          <a:lstStyle/>
          <a:p>
            <a:pPr algn="l"/>
            <a:r>
              <a:rPr lang="en-US" altLang="zh-CN" sz="2000" dirty="0" smtClean="0">
                <a:solidFill>
                  <a:schemeClr val="tx1">
                    <a:lumMod val="50000"/>
                    <a:lumOff val="50000"/>
                  </a:schemeClr>
                </a:solidFill>
              </a:rPr>
              <a:t>Ok, let’s go get tested!</a:t>
            </a:r>
            <a:endParaRPr lang="zh-CN" altLang="en-US" sz="2000" dirty="0">
              <a:solidFill>
                <a:schemeClr val="tx1">
                  <a:lumMod val="50000"/>
                  <a:lumOff val="50000"/>
                </a:schemeClr>
              </a:solidFill>
            </a:endParaRPr>
          </a:p>
        </p:txBody>
      </p:sp>
      <p:pic>
        <p:nvPicPr>
          <p:cNvPr id="12" name="图片 11" descr="支原体"/>
          <p:cNvPicPr>
            <a:picLocks noChangeAspect="1"/>
          </p:cNvPicPr>
          <p:nvPr/>
        </p:nvPicPr>
        <p:blipFill>
          <a:blip r:embed="rId6"/>
          <a:stretch>
            <a:fillRect/>
          </a:stretch>
        </p:blipFill>
        <p:spPr>
          <a:xfrm>
            <a:off x="125372" y="1782120"/>
            <a:ext cx="536246" cy="536246"/>
          </a:xfrm>
          <a:prstGeom prst="rect">
            <a:avLst/>
          </a:prstGeom>
          <a:solidFill>
            <a:srgbClr val="3298C3"/>
          </a:solidFill>
          <a:ln>
            <a:noFill/>
          </a:ln>
        </p:spPr>
      </p:pic>
      <p:pic>
        <p:nvPicPr>
          <p:cNvPr id="15" name="图片 14" descr="微信图片_20171220161556"/>
          <p:cNvPicPr>
            <a:picLocks noChangeAspect="1"/>
          </p:cNvPicPr>
          <p:nvPr/>
        </p:nvPicPr>
        <p:blipFill>
          <a:blip r:embed="rId7"/>
          <a:stretch>
            <a:fillRect/>
          </a:stretch>
        </p:blipFill>
        <p:spPr>
          <a:xfrm>
            <a:off x="6894894" y="828773"/>
            <a:ext cx="511760" cy="777168"/>
          </a:xfrm>
          <a:prstGeom prst="rect">
            <a:avLst/>
          </a:prstGeom>
          <a:solidFill>
            <a:schemeClr val="accent6">
              <a:lumMod val="20000"/>
              <a:lumOff val="80000"/>
            </a:schemeClr>
          </a:solidFill>
        </p:spPr>
      </p:pic>
      <p:pic>
        <p:nvPicPr>
          <p:cNvPr id="18" name="图片 17" descr="支原体"/>
          <p:cNvPicPr>
            <a:picLocks noChangeAspect="1"/>
          </p:cNvPicPr>
          <p:nvPr/>
        </p:nvPicPr>
        <p:blipFill>
          <a:blip r:embed="rId6"/>
          <a:stretch>
            <a:fillRect/>
          </a:stretch>
        </p:blipFill>
        <p:spPr>
          <a:xfrm>
            <a:off x="125372" y="4375064"/>
            <a:ext cx="536246" cy="536246"/>
          </a:xfrm>
          <a:prstGeom prst="rect">
            <a:avLst/>
          </a:prstGeom>
          <a:solidFill>
            <a:srgbClr val="3298C3"/>
          </a:solidFill>
          <a:ln>
            <a:noFill/>
          </a:ln>
        </p:spPr>
      </p:pic>
      <p:pic>
        <p:nvPicPr>
          <p:cNvPr id="21" name="图片 20" descr="微信图片_20171220161556"/>
          <p:cNvPicPr>
            <a:picLocks noChangeAspect="1"/>
          </p:cNvPicPr>
          <p:nvPr/>
        </p:nvPicPr>
        <p:blipFill>
          <a:blip r:embed="rId7"/>
          <a:stretch>
            <a:fillRect/>
          </a:stretch>
        </p:blipFill>
        <p:spPr>
          <a:xfrm>
            <a:off x="6894894" y="2357591"/>
            <a:ext cx="511760" cy="777168"/>
          </a:xfrm>
          <a:prstGeom prst="rect">
            <a:avLst/>
          </a:prstGeom>
          <a:solidFill>
            <a:schemeClr val="accent6">
              <a:lumMod val="20000"/>
              <a:lumOff val="80000"/>
            </a:schemeClr>
          </a:solidFill>
        </p:spPr>
      </p:pic>
      <p:pic>
        <p:nvPicPr>
          <p:cNvPr id="22" name="图片 21" descr="微信图片_20171220161556"/>
          <p:cNvPicPr>
            <a:picLocks noChangeAspect="1"/>
          </p:cNvPicPr>
          <p:nvPr/>
        </p:nvPicPr>
        <p:blipFill>
          <a:blip r:embed="rId7"/>
          <a:stretch>
            <a:fillRect/>
          </a:stretch>
        </p:blipFill>
        <p:spPr>
          <a:xfrm>
            <a:off x="6894894" y="3616090"/>
            <a:ext cx="511760" cy="777168"/>
          </a:xfrm>
          <a:prstGeom prst="rect">
            <a:avLst/>
          </a:prstGeom>
          <a:solidFill>
            <a:schemeClr val="accent6">
              <a:lumMod val="20000"/>
              <a:lumOff val="80000"/>
            </a:schemeClr>
          </a:solidFill>
        </p:spPr>
      </p:pic>
      <p:pic>
        <p:nvPicPr>
          <p:cNvPr id="23" name="图片 22" descr="微信图片_20171220161556"/>
          <p:cNvPicPr>
            <a:picLocks noChangeAspect="1"/>
          </p:cNvPicPr>
          <p:nvPr/>
        </p:nvPicPr>
        <p:blipFill>
          <a:blip r:embed="rId7"/>
          <a:stretch>
            <a:fillRect/>
          </a:stretch>
        </p:blipFill>
        <p:spPr>
          <a:xfrm>
            <a:off x="6894894" y="4945082"/>
            <a:ext cx="511760" cy="777168"/>
          </a:xfrm>
          <a:prstGeom prst="rect">
            <a:avLst/>
          </a:prstGeom>
          <a:solidFill>
            <a:schemeClr val="accent6">
              <a:lumMod val="20000"/>
              <a:lumOff val="80000"/>
            </a:schemeClr>
          </a:solidFill>
        </p:spPr>
      </p:pic>
      <p:sp>
        <p:nvSpPr>
          <p:cNvPr id="42" name="文本框 41"/>
          <p:cNvSpPr txBox="1"/>
          <p:nvPr/>
        </p:nvSpPr>
        <p:spPr>
          <a:xfrm>
            <a:off x="1959017" y="142589"/>
            <a:ext cx="3765665" cy="391160"/>
          </a:xfrm>
          <a:prstGeom prst="rect">
            <a:avLst/>
          </a:prstGeom>
          <a:noFill/>
        </p:spPr>
        <p:txBody>
          <a:bodyPr wrap="square" rtlCol="0">
            <a:spAutoFit/>
          </a:bodyPr>
          <a:lstStyle/>
          <a:p>
            <a:pPr algn="ctr"/>
            <a:r>
              <a:rPr lang="en-US" altLang="zh-CN" sz="1945" dirty="0" smtClean="0">
                <a:solidFill>
                  <a:schemeClr val="tx1">
                    <a:lumMod val="50000"/>
                    <a:lumOff val="50000"/>
                  </a:schemeClr>
                </a:solidFill>
                <a:ea typeface="Microsoft YaHei" panose="020B0503020204020204" pitchFamily="34" charset="-122"/>
              </a:rPr>
              <a:t>Gonorrhea, Chlamydia, Dr. </a:t>
            </a:r>
            <a:r>
              <a:rPr lang="en-US" altLang="zh-CN" sz="1945" dirty="0" err="1" smtClean="0">
                <a:solidFill>
                  <a:schemeClr val="tx1">
                    <a:lumMod val="50000"/>
                    <a:lumOff val="50000"/>
                  </a:schemeClr>
                </a:solidFill>
                <a:ea typeface="Microsoft YaHei" panose="020B0503020204020204" pitchFamily="34" charset="-122"/>
              </a:rPr>
              <a:t>Cai</a:t>
            </a:r>
            <a:r>
              <a:rPr lang="en-US" altLang="zh-CN" sz="1945" dirty="0" smtClean="0">
                <a:solidFill>
                  <a:schemeClr val="tx1">
                    <a:lumMod val="50000"/>
                    <a:lumOff val="50000"/>
                  </a:schemeClr>
                </a:solidFill>
                <a:ea typeface="Microsoft YaHei" panose="020B0503020204020204" pitchFamily="34" charset="-122"/>
              </a:rPr>
              <a:t>, Me</a:t>
            </a:r>
            <a:endParaRPr lang="en-US" altLang="zh-CN" sz="1945" dirty="0">
              <a:solidFill>
                <a:schemeClr val="tx1">
                  <a:lumMod val="50000"/>
                  <a:lumOff val="50000"/>
                </a:schemeClr>
              </a:solidFill>
              <a:ea typeface="Microsoft YaHei" panose="020B0503020204020204" pitchFamily="34" charset="-122"/>
            </a:endParaRPr>
          </a:p>
        </p:txBody>
      </p:sp>
      <p:pic>
        <p:nvPicPr>
          <p:cNvPr id="43" name="图片 42" descr="微信图片_20171220161556"/>
          <p:cNvPicPr>
            <a:picLocks noChangeAspect="1"/>
          </p:cNvPicPr>
          <p:nvPr/>
        </p:nvPicPr>
        <p:blipFill>
          <a:blip r:embed="rId7"/>
          <a:stretch>
            <a:fillRect/>
          </a:stretch>
        </p:blipFill>
        <p:spPr>
          <a:xfrm>
            <a:off x="6894894" y="6571403"/>
            <a:ext cx="511760" cy="777168"/>
          </a:xfrm>
          <a:prstGeom prst="rect">
            <a:avLst/>
          </a:prstGeom>
          <a:solidFill>
            <a:schemeClr val="accent6">
              <a:lumMod val="20000"/>
              <a:lumOff val="80000"/>
            </a:schemeClr>
          </a:solidFill>
        </p:spPr>
      </p:pic>
      <p:pic>
        <p:nvPicPr>
          <p:cNvPr id="44" name="图片 43" descr="微信图片_20171220161556"/>
          <p:cNvPicPr>
            <a:picLocks noChangeAspect="1"/>
          </p:cNvPicPr>
          <p:nvPr/>
        </p:nvPicPr>
        <p:blipFill>
          <a:blip r:embed="rId7"/>
          <a:stretch>
            <a:fillRect/>
          </a:stretch>
        </p:blipFill>
        <p:spPr>
          <a:xfrm>
            <a:off x="6894894" y="8013961"/>
            <a:ext cx="511760" cy="777168"/>
          </a:xfrm>
          <a:prstGeom prst="rect">
            <a:avLst/>
          </a:prstGeom>
          <a:solidFill>
            <a:schemeClr val="accent6">
              <a:lumMod val="20000"/>
              <a:lumOff val="80000"/>
            </a:schemeClr>
          </a:solidFill>
        </p:spPr>
      </p:pic>
      <p:pic>
        <p:nvPicPr>
          <p:cNvPr id="46" name="图片 45" descr="淋球菌"/>
          <p:cNvPicPr>
            <a:picLocks noChangeAspect="1"/>
          </p:cNvPicPr>
          <p:nvPr/>
        </p:nvPicPr>
        <p:blipFill>
          <a:blip r:embed="rId8"/>
          <a:stretch>
            <a:fillRect/>
          </a:stretch>
        </p:blipFill>
        <p:spPr>
          <a:xfrm>
            <a:off x="125372" y="1225141"/>
            <a:ext cx="536246" cy="536246"/>
          </a:xfrm>
          <a:prstGeom prst="rect">
            <a:avLst/>
          </a:prstGeom>
          <a:solidFill>
            <a:srgbClr val="3298C3"/>
          </a:solidFill>
          <a:ln>
            <a:noFill/>
          </a:ln>
        </p:spPr>
      </p:pic>
      <p:pic>
        <p:nvPicPr>
          <p:cNvPr id="47" name="图片 46" descr="淋球菌"/>
          <p:cNvPicPr>
            <a:picLocks noChangeAspect="1"/>
          </p:cNvPicPr>
          <p:nvPr/>
        </p:nvPicPr>
        <p:blipFill>
          <a:blip r:embed="rId8"/>
          <a:stretch>
            <a:fillRect/>
          </a:stretch>
        </p:blipFill>
        <p:spPr>
          <a:xfrm>
            <a:off x="125372" y="3029003"/>
            <a:ext cx="536246" cy="536246"/>
          </a:xfrm>
          <a:prstGeom prst="rect">
            <a:avLst/>
          </a:prstGeom>
          <a:solidFill>
            <a:srgbClr val="3298C3"/>
          </a:solidFill>
          <a:ln>
            <a:noFill/>
          </a:ln>
        </p:spPr>
      </p:pic>
      <p:pic>
        <p:nvPicPr>
          <p:cNvPr id="50" name="图片 49" descr="淋球菌"/>
          <p:cNvPicPr>
            <a:picLocks noChangeAspect="1"/>
          </p:cNvPicPr>
          <p:nvPr/>
        </p:nvPicPr>
        <p:blipFill>
          <a:blip r:embed="rId8"/>
          <a:stretch>
            <a:fillRect/>
          </a:stretch>
        </p:blipFill>
        <p:spPr>
          <a:xfrm>
            <a:off x="125372" y="5837400"/>
            <a:ext cx="536246" cy="536246"/>
          </a:xfrm>
          <a:prstGeom prst="rect">
            <a:avLst/>
          </a:prstGeom>
          <a:solidFill>
            <a:srgbClr val="3298C3"/>
          </a:solidFill>
          <a:ln>
            <a:noFill/>
          </a:ln>
        </p:spPr>
      </p:pic>
      <p:graphicFrame>
        <p:nvGraphicFramePr>
          <p:cNvPr id="10" name="对象 9">
            <a:hlinkClick r:id="" action="ppaction://ole?verb=0"/>
          </p:cNvPr>
          <p:cNvGraphicFramePr>
            <a:graphicFrameLocks noChangeAspect="1"/>
          </p:cNvGraphicFramePr>
          <p:nvPr>
            <p:extLst>
              <p:ext uri="{D42A27DB-BD31-4B8C-83A1-F6EECF244321}">
                <p14:modId xmlns:p14="http://schemas.microsoft.com/office/powerpoint/2010/main" val="574032357"/>
              </p:ext>
            </p:extLst>
          </p:nvPr>
        </p:nvGraphicFramePr>
        <p:xfrm>
          <a:off x="3382622" y="5272596"/>
          <a:ext cx="986996" cy="233041"/>
        </p:xfrm>
        <a:graphic>
          <a:graphicData uri="http://schemas.openxmlformats.org/presentationml/2006/ole">
            <mc:AlternateContent xmlns:mc="http://schemas.openxmlformats.org/markup-compatibility/2006">
              <mc:Choice xmlns:v="urn:schemas-microsoft-com:vml" Requires="v">
                <p:oleObj spid="_x0000_s1101" r:id="rId9" imgW="914400" imgH="215900" progId="Equation.KSEE3">
                  <p:embed/>
                </p:oleObj>
              </mc:Choice>
              <mc:Fallback>
                <p:oleObj r:id="rId9" imgW="914400" imgH="215900" progId="Equation.KSEE3">
                  <p:embed/>
                  <p:pic>
                    <p:nvPicPr>
                      <p:cNvPr id="0" name="图片 1024"/>
                      <p:cNvPicPr/>
                      <p:nvPr/>
                    </p:nvPicPr>
                    <p:blipFill>
                      <a:blip r:embed="rId10"/>
                      <a:stretch>
                        <a:fillRect/>
                      </a:stretch>
                    </p:blipFill>
                    <p:spPr>
                      <a:xfrm>
                        <a:off x="3382622" y="5272596"/>
                        <a:ext cx="986996" cy="233041"/>
                      </a:xfrm>
                      <a:prstGeom prst="rect">
                        <a:avLst/>
                      </a:prstGeom>
                    </p:spPr>
                  </p:pic>
                </p:oleObj>
              </mc:Fallback>
            </mc:AlternateContent>
          </a:graphicData>
        </a:graphic>
      </p:graphicFrame>
      <p:sp>
        <p:nvSpPr>
          <p:cNvPr id="41" name="圆角矩形标注 40"/>
          <p:cNvSpPr/>
          <p:nvPr/>
        </p:nvSpPr>
        <p:spPr>
          <a:xfrm>
            <a:off x="955053" y="7281694"/>
            <a:ext cx="4147998" cy="691380"/>
          </a:xfrm>
          <a:prstGeom prst="wedgeRoundRectCallout">
            <a:avLst>
              <a:gd name="adj1" fmla="val -54522"/>
              <a:gd name="adj2" fmla="val -10922"/>
              <a:gd name="adj3" fmla="val 16667"/>
            </a:avLst>
          </a:prstGeom>
          <a:solidFill>
            <a:srgbClr val="32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200" dirty="0" smtClean="0">
                <a:solidFill>
                  <a:schemeClr val="bg1"/>
                </a:solidFill>
                <a:sym typeface="+mn-ea"/>
              </a:rPr>
              <a:t>Get tested!   </a:t>
            </a:r>
            <a:r>
              <a:rPr lang="en-US" altLang="zh-CN" sz="1200" dirty="0">
                <a:solidFill>
                  <a:schemeClr val="bg1"/>
                </a:solidFill>
                <a:sym typeface="+mn-ea"/>
              </a:rPr>
              <a:t> </a:t>
            </a:r>
            <a:r>
              <a:rPr lang="en-US" altLang="zh-CN" sz="1200" dirty="0" smtClean="0">
                <a:solidFill>
                  <a:schemeClr val="bg1"/>
                </a:solidFill>
                <a:sym typeface="+mn-ea"/>
              </a:rPr>
              <a:t>     It’s quick and easy, with results after a week!</a:t>
            </a:r>
          </a:p>
          <a:p>
            <a:pPr algn="l"/>
            <a:r>
              <a:rPr lang="en-US" altLang="zh-CN" sz="1200" dirty="0" smtClean="0">
                <a:solidFill>
                  <a:schemeClr val="bg1"/>
                </a:solidFill>
                <a:sym typeface="+mn-ea"/>
              </a:rPr>
              <a:t>Urethral testing: just a urine sample will do</a:t>
            </a:r>
          </a:p>
          <a:p>
            <a:pPr algn="l"/>
            <a:r>
              <a:rPr lang="en-US" altLang="zh-CN" sz="1200" dirty="0" smtClean="0">
                <a:solidFill>
                  <a:schemeClr val="bg1"/>
                </a:solidFill>
                <a:sym typeface="+mn-ea"/>
              </a:rPr>
              <a:t>Rectal testing: a cotton swab sample</a:t>
            </a:r>
            <a:endParaRPr lang="zh-CN" altLang="en-US" sz="1200" dirty="0">
              <a:solidFill>
                <a:schemeClr val="bg1"/>
              </a:solidFill>
            </a:endParaRPr>
          </a:p>
        </p:txBody>
      </p:sp>
      <p:sp>
        <p:nvSpPr>
          <p:cNvPr id="24" name="圆角矩形标注 23"/>
          <p:cNvSpPr/>
          <p:nvPr/>
        </p:nvSpPr>
        <p:spPr>
          <a:xfrm>
            <a:off x="925842" y="1274197"/>
            <a:ext cx="1487158" cy="365760"/>
          </a:xfrm>
          <a:prstGeom prst="wedgeRoundRectCallout">
            <a:avLst>
              <a:gd name="adj1" fmla="val -69635"/>
              <a:gd name="adj2" fmla="val -7512"/>
              <a:gd name="adj3" fmla="val 16667"/>
            </a:avLst>
          </a:prstGeom>
          <a:solidFill>
            <a:srgbClr val="32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smtClean="0">
                <a:solidFill>
                  <a:schemeClr val="bg1"/>
                </a:solidFill>
                <a:sym typeface="+mn-ea"/>
              </a:rPr>
              <a:t>I’m gonorrhea!</a:t>
            </a:r>
            <a:endParaRPr lang="zh-CN" altLang="en-US" sz="1200" dirty="0">
              <a:solidFill>
                <a:schemeClr val="bg1"/>
              </a:solidFill>
              <a:sym typeface="+mn-ea"/>
            </a:endParaRPr>
          </a:p>
        </p:txBody>
      </p:sp>
      <p:sp>
        <p:nvSpPr>
          <p:cNvPr id="26" name="圆角矩形标注 25"/>
          <p:cNvSpPr/>
          <p:nvPr/>
        </p:nvSpPr>
        <p:spPr>
          <a:xfrm>
            <a:off x="925843" y="1846356"/>
            <a:ext cx="3798558" cy="465044"/>
          </a:xfrm>
          <a:prstGeom prst="wedgeRoundRectCallout">
            <a:avLst>
              <a:gd name="adj1" fmla="val -56955"/>
              <a:gd name="adj2" fmla="val -9889"/>
              <a:gd name="adj3" fmla="val 16667"/>
            </a:avLst>
          </a:prstGeom>
          <a:solidFill>
            <a:srgbClr val="32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smtClean="0">
                <a:solidFill>
                  <a:schemeClr val="bg1"/>
                </a:solidFill>
                <a:sym typeface="+mn-ea"/>
              </a:rPr>
              <a:t>I’m chlamydia! We’re both common sexually transmitted diseases!</a:t>
            </a:r>
            <a:endParaRPr lang="zh-CN" altLang="en-US" sz="1200" dirty="0">
              <a:solidFill>
                <a:schemeClr val="bg1"/>
              </a:solidFill>
              <a:sym typeface="+mn-ea"/>
            </a:endParaRPr>
          </a:p>
        </p:txBody>
      </p:sp>
      <p:sp>
        <p:nvSpPr>
          <p:cNvPr id="38" name="圆角矩形标注 37"/>
          <p:cNvSpPr/>
          <p:nvPr/>
        </p:nvSpPr>
        <p:spPr>
          <a:xfrm>
            <a:off x="885835" y="2997649"/>
            <a:ext cx="3567632" cy="594360"/>
          </a:xfrm>
          <a:prstGeom prst="wedgeRoundRectCallout">
            <a:avLst>
              <a:gd name="adj1" fmla="val -56200"/>
              <a:gd name="adj2" fmla="val -6754"/>
              <a:gd name="adj3" fmla="val 16667"/>
            </a:avLst>
          </a:prstGeom>
          <a:solidFill>
            <a:srgbClr val="32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200" dirty="0" smtClean="0">
                <a:solidFill>
                  <a:schemeClr val="bg1"/>
                </a:solidFill>
                <a:sym typeface="+mn-ea"/>
              </a:rPr>
              <a:t>We’re super sneaky! We can infect anyone’s urethra, throat, or rectum through any kind of </a:t>
            </a:r>
            <a:r>
              <a:rPr lang="en-US" altLang="zh-CN" sz="1200" dirty="0" err="1" smtClean="0">
                <a:solidFill>
                  <a:schemeClr val="bg1"/>
                </a:solidFill>
                <a:sym typeface="+mn-ea"/>
              </a:rPr>
              <a:t>condomless</a:t>
            </a:r>
            <a:r>
              <a:rPr lang="en-US" altLang="zh-CN" sz="1200" dirty="0" smtClean="0">
                <a:solidFill>
                  <a:schemeClr val="bg1"/>
                </a:solidFill>
                <a:sym typeface="+mn-ea"/>
              </a:rPr>
              <a:t> sexual contact, including oral and anal sex!</a:t>
            </a:r>
            <a:endParaRPr lang="zh-CN" altLang="en-US" sz="1200" dirty="0">
              <a:solidFill>
                <a:schemeClr val="bg1"/>
              </a:solidFill>
              <a:sym typeface="+mn-ea"/>
            </a:endParaRPr>
          </a:p>
        </p:txBody>
      </p:sp>
      <p:sp>
        <p:nvSpPr>
          <p:cNvPr id="39" name="圆角矩形标注 38"/>
          <p:cNvSpPr/>
          <p:nvPr/>
        </p:nvSpPr>
        <p:spPr>
          <a:xfrm>
            <a:off x="925843" y="4266989"/>
            <a:ext cx="5093957" cy="770428"/>
          </a:xfrm>
          <a:prstGeom prst="wedgeRoundRectCallout">
            <a:avLst>
              <a:gd name="adj1" fmla="val -54902"/>
              <a:gd name="adj2" fmla="val -8926"/>
              <a:gd name="adj3" fmla="val 16667"/>
            </a:avLst>
          </a:prstGeom>
          <a:solidFill>
            <a:srgbClr val="32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200" kern="0" spc="100" dirty="0" smtClean="0">
                <a:solidFill>
                  <a:schemeClr val="bg1"/>
                </a:solidFill>
                <a:uFillTx/>
                <a:sym typeface="+mn-ea"/>
              </a:rPr>
              <a:t>Of course! We’ve already conquered 12-18% of your friends who have gotten tested previously! We can cause pain, itching, discharge, and bleeding at the site we infect! But 60% of infected people don’t even notice that we’re there!</a:t>
            </a:r>
            <a:endParaRPr lang="zh-CN" altLang="en-US" sz="1200" kern="0" spc="100" dirty="0">
              <a:solidFill>
                <a:schemeClr val="bg1"/>
              </a:solidFill>
              <a:uFillTx/>
              <a:sym typeface="+mn-ea"/>
            </a:endParaRPr>
          </a:p>
        </p:txBody>
      </p:sp>
      <p:sp>
        <p:nvSpPr>
          <p:cNvPr id="40" name="圆角矩形标注 39"/>
          <p:cNvSpPr/>
          <p:nvPr/>
        </p:nvSpPr>
        <p:spPr>
          <a:xfrm>
            <a:off x="925842" y="5797173"/>
            <a:ext cx="5226909" cy="662573"/>
          </a:xfrm>
          <a:prstGeom prst="wedgeRoundRectCallout">
            <a:avLst>
              <a:gd name="adj1" fmla="val -55786"/>
              <a:gd name="adj2" fmla="val -5613"/>
              <a:gd name="adj3" fmla="val 16667"/>
            </a:avLst>
          </a:prstGeom>
          <a:solidFill>
            <a:srgbClr val="32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200" dirty="0" smtClean="0">
                <a:solidFill>
                  <a:schemeClr val="bg1"/>
                </a:solidFill>
                <a:sym typeface="+mn-ea"/>
              </a:rPr>
              <a:t>You might not notice our presence, but if we’re there long enough, we can still cause urethral infection, prostate infection, or scrotal infections. We also increase the risk of getting HIV! We’re super dangerous </a:t>
            </a:r>
            <a:endParaRPr lang="zh-CN" altLang="en-US" sz="1200" dirty="0"/>
          </a:p>
        </p:txBody>
      </p:sp>
      <p:sp>
        <p:nvSpPr>
          <p:cNvPr id="45" name="圆角矩形标注 44"/>
          <p:cNvSpPr/>
          <p:nvPr/>
        </p:nvSpPr>
        <p:spPr>
          <a:xfrm>
            <a:off x="955053" y="8775699"/>
            <a:ext cx="4147998" cy="727155"/>
          </a:xfrm>
          <a:prstGeom prst="wedgeRoundRectCallout">
            <a:avLst>
              <a:gd name="adj1" fmla="val -54177"/>
              <a:gd name="adj2" fmla="val -12936"/>
              <a:gd name="adj3" fmla="val 16667"/>
            </a:avLst>
          </a:prstGeom>
          <a:solidFill>
            <a:srgbClr val="329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200" dirty="0" smtClean="0">
                <a:solidFill>
                  <a:schemeClr val="bg1"/>
                </a:solidFill>
                <a:sym typeface="+mn-ea"/>
              </a:rPr>
              <a:t>No worries, they may be sneaky but they’re easy to treat</a:t>
            </a:r>
          </a:p>
          <a:p>
            <a:pPr algn="l"/>
            <a:r>
              <a:rPr lang="en-US" altLang="zh-CN" sz="1200" dirty="0" smtClean="0">
                <a:solidFill>
                  <a:schemeClr val="bg1"/>
                </a:solidFill>
                <a:sym typeface="+mn-ea"/>
              </a:rPr>
              <a:t>Gonorrhea: one shot in the arm</a:t>
            </a:r>
          </a:p>
          <a:p>
            <a:pPr algn="l"/>
            <a:r>
              <a:rPr lang="en-US" altLang="zh-CN" sz="1200" dirty="0" smtClean="0">
                <a:solidFill>
                  <a:schemeClr val="bg1"/>
                </a:solidFill>
                <a:sym typeface="+mn-ea"/>
              </a:rPr>
              <a:t>Chlamydia: one pill a day for a week</a:t>
            </a:r>
            <a:endParaRPr lang="zh-CN" altLang="en-US" sz="1200" dirty="0"/>
          </a:p>
        </p:txBody>
      </p:sp>
      <p:pic>
        <p:nvPicPr>
          <p:cNvPr id="13" name="图片 12" descr="微信图片_20171221144800"/>
          <p:cNvPicPr>
            <a:picLocks noChangeAspect="1"/>
          </p:cNvPicPr>
          <p:nvPr/>
        </p:nvPicPr>
        <p:blipFill rotWithShape="1">
          <a:blip r:embed="rId11"/>
          <a:srcRect l="28339" r="1750"/>
          <a:stretch/>
        </p:blipFill>
        <p:spPr>
          <a:xfrm>
            <a:off x="125372" y="7179406"/>
            <a:ext cx="635950" cy="990890"/>
          </a:xfrm>
          <a:prstGeom prst="rect">
            <a:avLst/>
          </a:prstGeom>
          <a:solidFill>
            <a:srgbClr val="3298C3"/>
          </a:solidFill>
          <a:ln>
            <a:noFill/>
          </a:ln>
        </p:spPr>
      </p:pic>
      <p:pic>
        <p:nvPicPr>
          <p:cNvPr id="20" name="图片 19" descr="微信图片_20171221144800"/>
          <p:cNvPicPr>
            <a:picLocks noChangeAspect="1"/>
          </p:cNvPicPr>
          <p:nvPr/>
        </p:nvPicPr>
        <p:blipFill rotWithShape="1">
          <a:blip r:embed="rId11"/>
          <a:srcRect l="28844" r="1819"/>
          <a:stretch/>
        </p:blipFill>
        <p:spPr>
          <a:xfrm>
            <a:off x="125372" y="8633968"/>
            <a:ext cx="619695" cy="990890"/>
          </a:xfrm>
          <a:prstGeom prst="rect">
            <a:avLst/>
          </a:prstGeom>
          <a:solidFill>
            <a:srgbClr val="3298C3"/>
          </a:solidFill>
          <a:ln>
            <a:noFill/>
          </a:ln>
        </p:spPr>
      </p:pic>
      <p:sp>
        <p:nvSpPr>
          <p:cNvPr id="25" name="圆角矩形标注 24"/>
          <p:cNvSpPr/>
          <p:nvPr/>
        </p:nvSpPr>
        <p:spPr>
          <a:xfrm>
            <a:off x="5096220" y="863643"/>
            <a:ext cx="1671187" cy="383667"/>
          </a:xfrm>
          <a:prstGeom prst="wedgeRoundRectCallout">
            <a:avLst>
              <a:gd name="adj1" fmla="val 61380"/>
              <a:gd name="adj2" fmla="val -12550"/>
              <a:gd name="adj3" fmla="val 16667"/>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smtClean="0">
                <a:solidFill>
                  <a:schemeClr val="tx1"/>
                </a:solidFill>
                <a:sym typeface="+mn-ea"/>
              </a:rPr>
              <a:t>Who are you guys???</a:t>
            </a:r>
            <a:endParaRPr lang="zh-CN" altLang="en-US" sz="1200" dirty="0">
              <a:solidFill>
                <a:schemeClr val="tx1"/>
              </a:solidFill>
              <a:sym typeface="+mn-ea"/>
            </a:endParaRPr>
          </a:p>
        </p:txBody>
      </p:sp>
      <p:sp>
        <p:nvSpPr>
          <p:cNvPr id="27" name="圆角矩形标注 26"/>
          <p:cNvSpPr/>
          <p:nvPr/>
        </p:nvSpPr>
        <p:spPr>
          <a:xfrm>
            <a:off x="4555067" y="2435043"/>
            <a:ext cx="2212339" cy="365760"/>
          </a:xfrm>
          <a:prstGeom prst="wedgeRoundRectCallout">
            <a:avLst>
              <a:gd name="adj1" fmla="val 58806"/>
              <a:gd name="adj2" fmla="val -2755"/>
              <a:gd name="adj3" fmla="val 16667"/>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smtClean="0">
                <a:solidFill>
                  <a:srgbClr val="000000"/>
                </a:solidFill>
                <a:sym typeface="+mn-ea"/>
              </a:rPr>
              <a:t>How did you guys get in here??</a:t>
            </a:r>
            <a:endParaRPr lang="zh-CN" altLang="en-US" sz="1200" dirty="0">
              <a:solidFill>
                <a:srgbClr val="000000"/>
              </a:solidFill>
              <a:sym typeface="+mn-ea"/>
            </a:endParaRPr>
          </a:p>
        </p:txBody>
      </p:sp>
      <p:sp>
        <p:nvSpPr>
          <p:cNvPr id="29" name="圆角矩形标注 28"/>
          <p:cNvSpPr/>
          <p:nvPr/>
        </p:nvSpPr>
        <p:spPr>
          <a:xfrm>
            <a:off x="4428067" y="6633089"/>
            <a:ext cx="2339339" cy="382573"/>
          </a:xfrm>
          <a:prstGeom prst="wedgeRoundRectCallout">
            <a:avLst>
              <a:gd name="adj1" fmla="val 58063"/>
              <a:gd name="adj2" fmla="val -4341"/>
              <a:gd name="adj3" fmla="val 16667"/>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200" dirty="0" smtClean="0">
                <a:solidFill>
                  <a:schemeClr val="tx1"/>
                </a:solidFill>
                <a:sym typeface="+mn-ea"/>
              </a:rPr>
              <a:t>Heavens, what should I do??!</a:t>
            </a:r>
            <a:endParaRPr lang="zh-CN" altLang="en-US" sz="1200" dirty="0">
              <a:solidFill>
                <a:schemeClr val="bg1"/>
              </a:solidFill>
              <a:sym typeface="+mn-ea"/>
            </a:endParaRPr>
          </a:p>
        </p:txBody>
      </p:sp>
      <p:sp>
        <p:nvSpPr>
          <p:cNvPr id="30" name="圆角矩形标注 29"/>
          <p:cNvSpPr/>
          <p:nvPr/>
        </p:nvSpPr>
        <p:spPr>
          <a:xfrm>
            <a:off x="2523067" y="5274472"/>
            <a:ext cx="4244339" cy="272227"/>
          </a:xfrm>
          <a:prstGeom prst="wedgeRoundRectCallout">
            <a:avLst>
              <a:gd name="adj1" fmla="val 54463"/>
              <a:gd name="adj2" fmla="val -14503"/>
              <a:gd name="adj3" fmla="val 16667"/>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smtClean="0">
                <a:solidFill>
                  <a:srgbClr val="000000"/>
                </a:solidFill>
                <a:sym typeface="+mn-ea"/>
              </a:rPr>
              <a:t>Uh so I can’t really feel you guys? Does that mean I’m good?</a:t>
            </a:r>
            <a:endParaRPr lang="zh-CN" altLang="en-US" sz="1200" dirty="0">
              <a:solidFill>
                <a:srgbClr val="000000"/>
              </a:solidFill>
              <a:sym typeface="+mn-ea"/>
            </a:endParaRPr>
          </a:p>
        </p:txBody>
      </p:sp>
      <p:sp>
        <p:nvSpPr>
          <p:cNvPr id="31" name="圆角矩形标注 30"/>
          <p:cNvSpPr/>
          <p:nvPr/>
        </p:nvSpPr>
        <p:spPr>
          <a:xfrm>
            <a:off x="4682067" y="3803894"/>
            <a:ext cx="2085340" cy="330764"/>
          </a:xfrm>
          <a:prstGeom prst="wedgeRoundRectCallout">
            <a:avLst>
              <a:gd name="adj1" fmla="val 56874"/>
              <a:gd name="adj2" fmla="val -6239"/>
              <a:gd name="adj3" fmla="val 16667"/>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200" dirty="0" smtClean="0">
                <a:solidFill>
                  <a:schemeClr val="tx1"/>
                </a:solidFill>
                <a:sym typeface="+mn-ea"/>
              </a:rPr>
              <a:t>Can you infect me too??</a:t>
            </a:r>
            <a:endParaRPr lang="zh-CN" altLang="en-US" sz="1200" dirty="0">
              <a:solidFill>
                <a:schemeClr val="bg1"/>
              </a:solidFill>
              <a:sym typeface="+mn-ea"/>
            </a:endParaRPr>
          </a:p>
        </p:txBody>
      </p:sp>
      <p:sp>
        <p:nvSpPr>
          <p:cNvPr id="32" name="圆角矩形标注 31"/>
          <p:cNvSpPr/>
          <p:nvPr/>
        </p:nvSpPr>
        <p:spPr>
          <a:xfrm>
            <a:off x="4783667" y="8174348"/>
            <a:ext cx="1983740" cy="357111"/>
          </a:xfrm>
          <a:prstGeom prst="wedgeRoundRectCallout">
            <a:avLst>
              <a:gd name="adj1" fmla="val 57328"/>
              <a:gd name="adj2" fmla="val -9186"/>
              <a:gd name="adj3" fmla="val 16667"/>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smtClean="0">
                <a:solidFill>
                  <a:schemeClr val="tx1"/>
                </a:solidFill>
                <a:sym typeface="+mn-ea"/>
              </a:rPr>
              <a:t>What if I test positive??</a:t>
            </a:r>
            <a:endParaRPr lang="zh-CN" altLang="en-US" sz="1200" dirty="0">
              <a:solidFill>
                <a:schemeClr val="bg1"/>
              </a:solidFill>
              <a:sym typeface="+mn-ea"/>
            </a:endParaRPr>
          </a:p>
        </p:txBody>
      </p:sp>
      <p:sp>
        <p:nvSpPr>
          <p:cNvPr id="33" name="矩形 32"/>
          <p:cNvSpPr/>
          <p:nvPr/>
        </p:nvSpPr>
        <p:spPr>
          <a:xfrm>
            <a:off x="16608" y="164759"/>
            <a:ext cx="1055538" cy="346820"/>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b="1" dirty="0">
                <a:solidFill>
                  <a:schemeClr val="bg2">
                    <a:lumMod val="75000"/>
                  </a:schemeClr>
                </a:solidFill>
                <a:ea typeface="Microsoft YaHei" panose="020B0503020204020204" pitchFamily="34" charset="-122"/>
              </a:rPr>
              <a:t>&lt;</a:t>
            </a:r>
            <a:r>
              <a:rPr lang="en-US" altLang="zh-CN" sz="2200" dirty="0">
                <a:solidFill>
                  <a:schemeClr val="bg2">
                    <a:lumMod val="75000"/>
                  </a:schemeClr>
                </a:solidFill>
                <a:ea typeface="Microsoft YaHei" panose="020B0503020204020204" pitchFamily="34" charset="-122"/>
              </a:rPr>
              <a:t> </a:t>
            </a:r>
            <a:r>
              <a:rPr lang="en-US" altLang="zh-CN" sz="2200" dirty="0" smtClean="0">
                <a:solidFill>
                  <a:schemeClr val="bg2">
                    <a:lumMod val="75000"/>
                  </a:schemeClr>
                </a:solidFill>
                <a:ea typeface="Microsoft YaHei" panose="020B0503020204020204" pitchFamily="34" charset="-122"/>
              </a:rPr>
              <a:t>Back</a:t>
            </a:r>
            <a:endParaRPr lang="zh-CN" altLang="en-US" sz="2200" dirty="0">
              <a:solidFill>
                <a:schemeClr val="bg2">
                  <a:lumMod val="75000"/>
                </a:schemeClr>
              </a:solidFill>
              <a:ea typeface="Microsoft YaHei" panose="020B0503020204020204" pitchFamily="34" charset="-122"/>
            </a:endParaRPr>
          </a:p>
        </p:txBody>
      </p:sp>
      <p:sp>
        <p:nvSpPr>
          <p:cNvPr id="34" name="矩形 33"/>
          <p:cNvSpPr/>
          <p:nvPr/>
        </p:nvSpPr>
        <p:spPr>
          <a:xfrm>
            <a:off x="6529844" y="94973"/>
            <a:ext cx="898578" cy="346820"/>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45">
              <a:solidFill>
                <a:schemeClr val="bg2">
                  <a:lumMod val="75000"/>
                </a:schemeClr>
              </a:solidFill>
              <a:latin typeface="华文细黑" panose="02010600040101010101" charset="-122"/>
              <a:ea typeface="华文细黑" panose="02010600040101010101" charset="-122"/>
            </a:endParaRPr>
          </a:p>
        </p:txBody>
      </p:sp>
      <p:pic>
        <p:nvPicPr>
          <p:cNvPr id="1027" name="Picture 3" descr="C:\Users\KL\AppData\Local\Temp\SGPicFaceTpBq\13912\2DCE09E7.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2927" y="6198080"/>
            <a:ext cx="232488" cy="23248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L\AppData\Local\Temp\SGPicFaceTpBq\13912\2DCFDB6B.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7745" y="3840622"/>
            <a:ext cx="258077" cy="25807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KL\AppData\Local\Temp\SGPicFaceTpBq\13912\2DD1EE4E.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99909" y="5279829"/>
            <a:ext cx="258077" cy="2580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KL\AppData\Local\Temp\SGPicFaceTpBq\13912\2DD284D1.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45063" y="6708445"/>
            <a:ext cx="234615" cy="23461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6" descr="C:\Users\KL\AppData\Local\Temp\SGPicFaceTpBq\13912\2DD3368D.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99685" y="7313186"/>
            <a:ext cx="234615" cy="23461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Users\KL\AppData\Local\Temp\SGPicFaceTpBq\13912\2DD5F985.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75543" y="1345106"/>
            <a:ext cx="234615" cy="23461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C:\Users\KL\AppData\Local\Temp\SGPicFaceTpBq\13912\2DD837DC.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55174" y="8814907"/>
            <a:ext cx="234615" cy="234615"/>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C:\Users\KL\AppData\Local\Temp\SGPicFaceTpBq\13912\2DDA8AB6.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425426" y="8230127"/>
            <a:ext cx="234615" cy="234615"/>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C:\Users\KL\AppData\Local\Temp\SGPicFaceTpBq\13912\2DDC852E.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371035" y="9216945"/>
            <a:ext cx="193896" cy="193896"/>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C:\Users\KL\AppData\Local\Temp\SGPicFaceTpBq\13912\2DDCEC06.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32806" y="10036140"/>
            <a:ext cx="312274" cy="312274"/>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C:\Users\KL\AppData\Local\Temp\SGPicFaceTpBq\13912\2DDD8354.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57631" y="2056056"/>
            <a:ext cx="234615" cy="234615"/>
          </a:xfrm>
          <a:prstGeom prst="rect">
            <a:avLst/>
          </a:prstGeom>
          <a:noFill/>
          <a:extLst>
            <a:ext uri="{909E8E84-426E-40dd-AFC4-6F175D3DCCD1}">
              <a14:hiddenFill xmlns:a14="http://schemas.microsoft.com/office/drawing/2010/main">
                <a:solidFill>
                  <a:srgbClr val="FFFFFF"/>
                </a:solidFill>
              </a14:hiddenFill>
            </a:ext>
          </a:extLst>
        </p:spPr>
      </p:pic>
      <p:pic>
        <p:nvPicPr>
          <p:cNvPr id="1070" name="Picture 46" descr="C:\Users\KL\AppData\Local\Temp\SGPicFaceTpBq\13912\2E58FFA2.png"/>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098713" y="9031086"/>
            <a:ext cx="213286" cy="21328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707881" y="1862759"/>
            <a:ext cx="184666" cy="369332"/>
          </a:xfrm>
          <a:prstGeom prst="rect">
            <a:avLst/>
          </a:prstGeom>
          <a:noFill/>
        </p:spPr>
        <p:txBody>
          <a:bodyPr wrap="none" rtlCol="0">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TotalTime>
  <Words>261</Words>
  <Application>Microsoft Macintosh PowerPoint</Application>
  <PresentationFormat>Custom</PresentationFormat>
  <Paragraphs>21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主题​​</vt:lpstr>
      <vt:lpstr>Equation.KSEE3</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
  <cp:keywords/>
  <dc:description/>
  <cp:lastModifiedBy>Tiange Zhang</cp:lastModifiedBy>
  <cp:revision>53</cp:revision>
  <dcterms:created xsi:type="dcterms:W3CDTF">2017-12-20T03:32:00Z</dcterms:created>
  <dcterms:modified xsi:type="dcterms:W3CDTF">2019-01-11T15:38:23Z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