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8" r:id="rId2"/>
    <p:sldId id="27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5"/>
    <p:restoredTop sz="94668"/>
  </p:normalViewPr>
  <p:slideViewPr>
    <p:cSldViewPr snapToGrid="0" snapToObjects="1">
      <p:cViewPr varScale="1">
        <p:scale>
          <a:sx n="79" d="100"/>
          <a:sy n="79" d="100"/>
        </p:scale>
        <p:origin x="-36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017D6-D6CA-5B48-B1EE-88E7955C61FF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E5440-8D7C-9247-BEBE-658542B55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19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01D1-650D-1242-9B22-C08EE22C9B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17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DE48F-EFB3-AC4C-AD0A-970F007B9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779FD2-D7C0-E148-8347-FE2415B15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2231F2-EFA8-4E4C-90B1-2D02E353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A927-7EE4-CC46-A9C0-6B37DC85F702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EFBFBC-7D0C-894D-B5ED-9EC3780C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A2F70-2727-1146-8689-B1166A46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C39F-AC9D-D84A-AA10-8AA63327E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9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073EA-9571-B34F-822D-AC0E0903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9028CE-BEFB-2342-8683-19676F95C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D3FDD-0553-9A47-A297-61D1B736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A927-7EE4-CC46-A9C0-6B37DC85F702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36DB5D-2A59-8F47-A5DE-6AA78A2F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703D19-96B1-E14B-9A90-B28B7354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C39F-AC9D-D84A-AA10-8AA63327E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7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8FF4DD-A88A-0E4A-AFAE-561962E85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1AB6EA-88F0-D748-9955-578C39C21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D8893C-184F-3E4A-8613-AA976C5D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A927-7EE4-CC46-A9C0-6B37DC85F702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6B32-83E3-674A-82A5-EFD7C90E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04F155-CDC1-D442-9CA6-41798A05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C39F-AC9D-D84A-AA10-8AA63327E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16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5DB82-8A34-B140-A714-9F673242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5FD140-5DA7-1E4C-B133-0ADAE42FB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3B6EB7-3A83-9246-BE12-005548AE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A927-7EE4-CC46-A9C0-6B37DC85F702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415F93-AAFA-5A44-A6EF-BD992EB8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9E3926-BA1E-3B4E-A2AD-9149CE85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C39F-AC9D-D84A-AA10-8AA63327E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62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AF09E9-7475-7E4D-8DDD-1293B184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E9B92C-1587-F349-BDD0-65E0112CD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F18CD0-9512-3547-86AF-8F467367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A927-7EE4-CC46-A9C0-6B37DC85F702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53599C-4425-9D4D-BFEF-9D3847D5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3F2E74-DEFA-8143-B489-E6C0A497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C39F-AC9D-D84A-AA10-8AA63327E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83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02402-F63E-194E-91ED-126F17A1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AAB38-9398-F543-A2EF-8C5897BDF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B4E0BF-6279-264C-A74D-50D3AF31E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21FB52-D939-154B-B9EE-020C3E8E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A927-7EE4-CC46-A9C0-6B37DC85F702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21909C-E8EA-7041-825C-F054B3A1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FA0AA6-7EE6-9246-A8BE-404EB3E8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C39F-AC9D-D84A-AA10-8AA63327E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78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3CFEB5-96F3-0947-995E-C06E1EF9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AC37F6-F043-1C44-AD04-5E5A845AE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56431F-A0BE-5449-83E5-296803B43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E6CFC6-B6F4-714F-A75C-FDE5C97C4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5248129-C348-734E-B2C4-C1A9B130D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BBED66A-ECBB-DA48-BA14-61BFF448B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A927-7EE4-CC46-A9C0-6B37DC85F702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AA76C9-1620-C44E-B79D-81C33971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857058-278E-4E41-8C07-2E7E586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C39F-AC9D-D84A-AA10-8AA63327E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43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9C02C-C9FA-2345-98F2-5CD64EDC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B12B5A-5F51-9042-B9F5-3AEE59A6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A927-7EE4-CC46-A9C0-6B37DC85F702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544DA2-0CB3-2A48-9294-0785BD8A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61149A-060C-9D43-AA25-E249DB96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C39F-AC9D-D84A-AA10-8AA63327E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89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0F94CEB-1044-2547-9C14-03E6DECD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A927-7EE4-CC46-A9C0-6B37DC85F702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9110BB-3484-8945-A4FE-C05D7FD3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ACEB4-FB72-7147-935F-2403E98C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C39F-AC9D-D84A-AA10-8AA63327E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35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1C617-B405-B048-A168-2209422B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935D93-AD2D-A042-9507-F330E4C6A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7E7569-9936-1C48-893B-F9413290F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926E0D-7A50-D14C-A4CC-DC81BEB4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A927-7EE4-CC46-A9C0-6B37DC85F702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61A680-343D-F747-ABE4-1B03EA25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B56762-E9A4-7A49-B802-42DC5E5B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C39F-AC9D-D84A-AA10-8AA63327E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2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3C441-4E2E-0043-AD8F-7D2144AC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6811E75-0AE1-6D46-8388-0B5FC1A66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67573B-CEDC-3649-975B-AB7B04D50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F0866B-05B0-C54D-A51B-6219A0D2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A927-7EE4-CC46-A9C0-6B37DC85F702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C8751B-DF84-014E-B0EC-09B565A6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512DD3-60D0-DC49-8376-66067EF5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C39F-AC9D-D84A-AA10-8AA63327E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57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86C5844-5046-054E-984C-57B03390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60E627-1BE9-7A40-BBA6-97A4B74D0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F4893B-A2AE-8B4B-AF54-BDC8EE010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5A927-7EE4-CC46-A9C0-6B37DC85F702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DCFFF4-2E47-4E41-A2E6-D648B9934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1C03EC-EFFD-BC4B-87B2-099C4A6F0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C39F-AC9D-D84A-AA10-8AA63327E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4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CEA8CA-1F35-D549-BA0D-F0A3295B4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03" b="14654"/>
          <a:stretch/>
        </p:blipFill>
        <p:spPr>
          <a:xfrm rot="5400000">
            <a:off x="3665651" y="-96731"/>
            <a:ext cx="5504952" cy="6894359"/>
          </a:xfrm>
          <a:prstGeom prst="rect">
            <a:avLst/>
          </a:prstGeom>
          <a:noFill/>
          <a:ln w="38100">
            <a:noFill/>
            <a:prstDash val="sysDash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001AE9-86A7-774F-8F78-B91EC5367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545" y="2948675"/>
            <a:ext cx="493482" cy="9376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D498899-815A-C84E-9309-9AF6A400DB42}"/>
              </a:ext>
            </a:extLst>
          </p:cNvPr>
          <p:cNvSpPr/>
          <p:nvPr/>
        </p:nvSpPr>
        <p:spPr>
          <a:xfrm>
            <a:off x="2970948" y="990548"/>
            <a:ext cx="2173184" cy="50588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53DE104-EF57-F549-B37C-3F5974FAE4F3}"/>
              </a:ext>
            </a:extLst>
          </p:cNvPr>
          <p:cNvSpPr/>
          <p:nvPr/>
        </p:nvSpPr>
        <p:spPr>
          <a:xfrm>
            <a:off x="5156007" y="990547"/>
            <a:ext cx="2173184" cy="50588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8A2C63-A28E-5445-8DBC-D43B9E92EFEE}"/>
              </a:ext>
            </a:extLst>
          </p:cNvPr>
          <p:cNvSpPr/>
          <p:nvPr/>
        </p:nvSpPr>
        <p:spPr>
          <a:xfrm>
            <a:off x="7341066" y="990547"/>
            <a:ext cx="2173184" cy="50588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502852-B666-DC49-8833-BFA3F4406FB5}"/>
              </a:ext>
            </a:extLst>
          </p:cNvPr>
          <p:cNvSpPr txBox="1"/>
          <p:nvPr/>
        </p:nvSpPr>
        <p:spPr>
          <a:xfrm>
            <a:off x="1120754" y="6319107"/>
            <a:ext cx="8127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Fig.S1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Heat map of clinical and nutritional readouts of the cohort before, during and after the fasting period.</a:t>
            </a:r>
            <a:endParaRPr lang="en-SG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455DC3-3F88-2D46-AD9E-3C7DFA7CF8DC}"/>
              </a:ext>
            </a:extLst>
          </p:cNvPr>
          <p:cNvSpPr txBox="1"/>
          <p:nvPr/>
        </p:nvSpPr>
        <p:spPr>
          <a:xfrm>
            <a:off x="3031414" y="205929"/>
            <a:ext cx="2185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Pre-RCF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AE016B2-70B4-2840-B923-9E20B813ACA0}"/>
              </a:ext>
            </a:extLst>
          </p:cNvPr>
          <p:cNvSpPr txBox="1"/>
          <p:nvPr/>
        </p:nvSpPr>
        <p:spPr>
          <a:xfrm>
            <a:off x="5167527" y="203954"/>
            <a:ext cx="2185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RCF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BCF401D-9FF7-6C4B-B13F-EDD4D975645D}"/>
              </a:ext>
            </a:extLst>
          </p:cNvPr>
          <p:cNvSpPr txBox="1"/>
          <p:nvPr/>
        </p:nvSpPr>
        <p:spPr>
          <a:xfrm>
            <a:off x="7439085" y="205879"/>
            <a:ext cx="2185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Post-RCF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39B4BD7-2028-DE4C-89FF-FE00A15F80C2}"/>
              </a:ext>
            </a:extLst>
          </p:cNvPr>
          <p:cNvCxnSpPr>
            <a:cxnSpLocks/>
          </p:cNvCxnSpPr>
          <p:nvPr/>
        </p:nvCxnSpPr>
        <p:spPr>
          <a:xfrm>
            <a:off x="3317433" y="531961"/>
            <a:ext cx="15537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F6BCE99-FFBF-3F4D-95AA-EDAD59D45C96}"/>
              </a:ext>
            </a:extLst>
          </p:cNvPr>
          <p:cNvCxnSpPr>
            <a:cxnSpLocks/>
          </p:cNvCxnSpPr>
          <p:nvPr/>
        </p:nvCxnSpPr>
        <p:spPr>
          <a:xfrm>
            <a:off x="5462607" y="531961"/>
            <a:ext cx="15537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F30DA8E-C980-A74B-B342-F2F889F73B2B}"/>
              </a:ext>
            </a:extLst>
          </p:cNvPr>
          <p:cNvCxnSpPr>
            <a:cxnSpLocks/>
          </p:cNvCxnSpPr>
          <p:nvPr/>
        </p:nvCxnSpPr>
        <p:spPr>
          <a:xfrm>
            <a:off x="7774331" y="538738"/>
            <a:ext cx="15537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508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7AA014-E682-6E45-90EC-D60F1C76A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23" y="299811"/>
            <a:ext cx="3479430" cy="2585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A31414-16B5-494C-9C1B-A1AC1DB9D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00" y="3681818"/>
            <a:ext cx="3503593" cy="2585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F8E773-F7E7-DF4A-9DE3-C05B6D67A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659" y="3681818"/>
            <a:ext cx="3471376" cy="2585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C390D3-50F3-0744-ABF8-134E881E1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595" y="299811"/>
            <a:ext cx="3551918" cy="25854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5C7AA0-7229-E742-B315-FF5416109F9F}"/>
              </a:ext>
            </a:extLst>
          </p:cNvPr>
          <p:cNvSpPr txBox="1"/>
          <p:nvPr/>
        </p:nvSpPr>
        <p:spPr>
          <a:xfrm rot="16200000">
            <a:off x="4137071" y="1394799"/>
            <a:ext cx="13500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Galectin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/ml)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656ACD-55BA-564B-AB38-AB482AF19EFB}"/>
              </a:ext>
            </a:extLst>
          </p:cNvPr>
          <p:cNvSpPr txBox="1"/>
          <p:nvPr/>
        </p:nvSpPr>
        <p:spPr>
          <a:xfrm rot="16200000">
            <a:off x="1734796" y="4836023"/>
            <a:ext cx="14943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Creatinine (mg/dl)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822171-01F4-7948-8843-665885596B1A}"/>
              </a:ext>
            </a:extLst>
          </p:cNvPr>
          <p:cNvSpPr txBox="1"/>
          <p:nvPr/>
        </p:nvSpPr>
        <p:spPr>
          <a:xfrm rot="16200000">
            <a:off x="7905545" y="1454015"/>
            <a:ext cx="12186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sCD14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/ml)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963C68-4ACA-B840-A7FC-D744CBFA31E5}"/>
              </a:ext>
            </a:extLst>
          </p:cNvPr>
          <p:cNvSpPr txBox="1"/>
          <p:nvPr/>
        </p:nvSpPr>
        <p:spPr>
          <a:xfrm rot="16200000">
            <a:off x="6158436" y="4799401"/>
            <a:ext cx="115929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BUN (mmol/l)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9A4B2A5-ED4B-884C-844D-687D70C90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146" y="320692"/>
            <a:ext cx="3495539" cy="2585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2145AA-71FA-8741-BF44-A2DEC4552B17}"/>
              </a:ext>
            </a:extLst>
          </p:cNvPr>
          <p:cNvSpPr txBox="1"/>
          <p:nvPr/>
        </p:nvSpPr>
        <p:spPr>
          <a:xfrm rot="16200000">
            <a:off x="433858" y="1392837"/>
            <a:ext cx="12218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G-CSF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/ml)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E11777-6192-4D4E-9ED0-9F7CCFBDF60D}"/>
              </a:ext>
            </a:extLst>
          </p:cNvPr>
          <p:cNvSpPr txBox="1"/>
          <p:nvPr/>
        </p:nvSpPr>
        <p:spPr>
          <a:xfrm>
            <a:off x="2821558" y="6411236"/>
            <a:ext cx="5775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 A)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Serum l</a:t>
            </a: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evels of G-CSF, Galectin, sCD14 measured by Multiplex. </a:t>
            </a:r>
          </a:p>
          <a:p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Creatinine and BUN in plasma were measured by clinical laboratory tests.</a:t>
            </a:r>
            <a:endParaRPr lang="en-SG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9FCDAA-3B06-CA43-A44A-5A0A62716CD6}"/>
              </a:ext>
            </a:extLst>
          </p:cNvPr>
          <p:cNvSpPr txBox="1"/>
          <p:nvPr/>
        </p:nvSpPr>
        <p:spPr>
          <a:xfrm>
            <a:off x="270678" y="421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0D4F11-5AB6-1943-A196-A4542EB0269F}"/>
              </a:ext>
            </a:extLst>
          </p:cNvPr>
          <p:cNvSpPr txBox="1"/>
          <p:nvPr/>
        </p:nvSpPr>
        <p:spPr>
          <a:xfrm>
            <a:off x="1798168" y="340481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6D0AC6D-66CD-8140-B0AA-E5B4AA190CE7}"/>
              </a:ext>
            </a:extLst>
          </p:cNvPr>
          <p:cNvSpPr txBox="1"/>
          <p:nvPr/>
        </p:nvSpPr>
        <p:spPr>
          <a:xfrm>
            <a:off x="1582539" y="2720773"/>
            <a:ext cx="8248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Pre-RCF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0808D2-FFD7-9E4D-ABBD-58E54D6C505D}"/>
              </a:ext>
            </a:extLst>
          </p:cNvPr>
          <p:cNvSpPr txBox="1"/>
          <p:nvPr/>
        </p:nvSpPr>
        <p:spPr>
          <a:xfrm>
            <a:off x="2521001" y="2720516"/>
            <a:ext cx="5004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RCF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8DE4D49-7318-0D46-B5E2-8EF1139E8C3F}"/>
              </a:ext>
            </a:extLst>
          </p:cNvPr>
          <p:cNvSpPr txBox="1"/>
          <p:nvPr/>
        </p:nvSpPr>
        <p:spPr>
          <a:xfrm>
            <a:off x="3150861" y="2718230"/>
            <a:ext cx="8851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Post-RCF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3B6E1C2-89E9-D546-A810-386D729C3413}"/>
              </a:ext>
            </a:extLst>
          </p:cNvPr>
          <p:cNvSpPr txBox="1"/>
          <p:nvPr/>
        </p:nvSpPr>
        <p:spPr>
          <a:xfrm>
            <a:off x="5332974" y="2711632"/>
            <a:ext cx="8248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Pre-RCF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696F6A1-4AF7-AB49-A447-AADB7B3C34AA}"/>
              </a:ext>
            </a:extLst>
          </p:cNvPr>
          <p:cNvSpPr txBox="1"/>
          <p:nvPr/>
        </p:nvSpPr>
        <p:spPr>
          <a:xfrm>
            <a:off x="6271436" y="2711375"/>
            <a:ext cx="5004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RCF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497F18C-43CF-7F46-9B26-B9A6D3B2E6E2}"/>
              </a:ext>
            </a:extLst>
          </p:cNvPr>
          <p:cNvSpPr txBox="1"/>
          <p:nvPr/>
        </p:nvSpPr>
        <p:spPr>
          <a:xfrm>
            <a:off x="6901296" y="2709089"/>
            <a:ext cx="8851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Post-RCF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22E439A-17E1-8F47-9640-3EAF999D98D0}"/>
              </a:ext>
            </a:extLst>
          </p:cNvPr>
          <p:cNvGrpSpPr/>
          <p:nvPr/>
        </p:nvGrpSpPr>
        <p:grpSpPr>
          <a:xfrm>
            <a:off x="9004416" y="2706546"/>
            <a:ext cx="2453501" cy="279542"/>
            <a:chOff x="5485374" y="2861489"/>
            <a:chExt cx="2453501" cy="27954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BD60D36-E91C-994A-AA07-6EB65ABDB725}"/>
                </a:ext>
              </a:extLst>
            </p:cNvPr>
            <p:cNvSpPr txBox="1"/>
            <p:nvPr/>
          </p:nvSpPr>
          <p:spPr>
            <a:xfrm>
              <a:off x="5485374" y="2864032"/>
              <a:ext cx="8248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Pre-RCF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9280595-1087-4A43-9224-679998EE1BF0}"/>
                </a:ext>
              </a:extLst>
            </p:cNvPr>
            <p:cNvSpPr txBox="1"/>
            <p:nvPr/>
          </p:nvSpPr>
          <p:spPr>
            <a:xfrm>
              <a:off x="6423836" y="2863775"/>
              <a:ext cx="50045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RCF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CEFB8A5-664F-8444-87CF-2F6FC6F1A451}"/>
                </a:ext>
              </a:extLst>
            </p:cNvPr>
            <p:cNvSpPr txBox="1"/>
            <p:nvPr/>
          </p:nvSpPr>
          <p:spPr>
            <a:xfrm>
              <a:off x="7053696" y="2861489"/>
              <a:ext cx="8851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Post-RCF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9418454-78F5-C74E-8256-340BE1296E8D}"/>
              </a:ext>
            </a:extLst>
          </p:cNvPr>
          <p:cNvSpPr txBox="1"/>
          <p:nvPr/>
        </p:nvSpPr>
        <p:spPr>
          <a:xfrm>
            <a:off x="2997375" y="6063504"/>
            <a:ext cx="8248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Pre-RCF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EDFB40C-5F38-D849-917A-23BB2E00B9C0}"/>
              </a:ext>
            </a:extLst>
          </p:cNvPr>
          <p:cNvSpPr txBox="1"/>
          <p:nvPr/>
        </p:nvSpPr>
        <p:spPr>
          <a:xfrm>
            <a:off x="3935837" y="6063247"/>
            <a:ext cx="5004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RCF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AD8F740-1FAB-F04A-8F5C-19441DA11824}"/>
              </a:ext>
            </a:extLst>
          </p:cNvPr>
          <p:cNvSpPr txBox="1"/>
          <p:nvPr/>
        </p:nvSpPr>
        <p:spPr>
          <a:xfrm>
            <a:off x="4565697" y="6060961"/>
            <a:ext cx="8851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Post-RCF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585689F-AC63-2A4B-B97B-0B34F4B0B3D5}"/>
              </a:ext>
            </a:extLst>
          </p:cNvPr>
          <p:cNvSpPr txBox="1"/>
          <p:nvPr/>
        </p:nvSpPr>
        <p:spPr>
          <a:xfrm>
            <a:off x="7215148" y="6063504"/>
            <a:ext cx="8248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Pre-RCF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8E790D4-D226-A241-B300-E8481EED879D}"/>
              </a:ext>
            </a:extLst>
          </p:cNvPr>
          <p:cNvSpPr txBox="1"/>
          <p:nvPr/>
        </p:nvSpPr>
        <p:spPr>
          <a:xfrm>
            <a:off x="8153610" y="6063247"/>
            <a:ext cx="5004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RCF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0DD3893-8303-4240-A517-4B1F49CB5426}"/>
              </a:ext>
            </a:extLst>
          </p:cNvPr>
          <p:cNvSpPr txBox="1"/>
          <p:nvPr/>
        </p:nvSpPr>
        <p:spPr>
          <a:xfrm>
            <a:off x="8783470" y="6060961"/>
            <a:ext cx="8851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Post-RCF</a:t>
            </a:r>
          </a:p>
        </p:txBody>
      </p:sp>
    </p:spTree>
    <p:extLst>
      <p:ext uri="{BB962C8B-B14F-4D97-AF65-F5344CB8AC3E}">
        <p14:creationId xmlns:p14="http://schemas.microsoft.com/office/powerpoint/2010/main" xmlns="" val="210932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94</Words>
  <Application>Microsoft Office PowerPoint</Application>
  <PresentationFormat>Custom</PresentationFormat>
  <Paragraphs>29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 Larbi</dc:creator>
  <cp:lastModifiedBy>0013357</cp:lastModifiedBy>
  <cp:revision>8</cp:revision>
  <dcterms:created xsi:type="dcterms:W3CDTF">2019-03-25T04:09:40Z</dcterms:created>
  <dcterms:modified xsi:type="dcterms:W3CDTF">2019-08-01T07:16:21Z</dcterms:modified>
</cp:coreProperties>
</file>