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6858000" cy="9144000" type="screen4x3"/>
  <p:notesSz cx="6858000" cy="9144000"/>
  <p:defaultTextStyle>
    <a:defPPr>
      <a:defRPr lang="fr-FR"/>
    </a:defPPr>
    <a:lvl1pPr marL="0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39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66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92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05" algn="l" defTabSz="9142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EB6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3" autoAdjust="0"/>
    <p:restoredTop sz="99874" autoAdjust="0"/>
  </p:normalViewPr>
  <p:slideViewPr>
    <p:cSldViewPr>
      <p:cViewPr>
        <p:scale>
          <a:sx n="100" d="100"/>
          <a:sy n="100" d="100"/>
        </p:scale>
        <p:origin x="-4024" y="-2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A31F5-0CE8-5243-9D96-2C4EE419CA18}" type="datetimeFigureOut">
              <a:rPr lang="fr-FR" smtClean="0"/>
              <a:t>15/07/19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6AB49-88C0-B343-8F02-16458F7C191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55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4571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4571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39" algn="l" defTabSz="4571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4571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66" algn="l" defTabSz="4571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4571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2" algn="l" defTabSz="4571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05" algn="l" defTabSz="4571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B457-86DE-46A4-8323-ACB40910B360}" type="datetimeFigureOut">
              <a:rPr lang="fr-FR" smtClean="0"/>
              <a:t>15/07/19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DB-E797-47E9-AD55-94ACAFB77A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29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B457-86DE-46A4-8323-ACB40910B360}" type="datetimeFigureOut">
              <a:rPr lang="fr-FR" smtClean="0"/>
              <a:t>15/07/19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DB-E797-47E9-AD55-94ACAFB77A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25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B457-86DE-46A4-8323-ACB40910B360}" type="datetimeFigureOut">
              <a:rPr lang="fr-FR" smtClean="0"/>
              <a:t>15/07/19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DB-E797-47E9-AD55-94ACAFB77A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21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B457-86DE-46A4-8323-ACB40910B360}" type="datetimeFigureOut">
              <a:rPr lang="fr-FR" smtClean="0"/>
              <a:t>15/07/19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DB-E797-47E9-AD55-94ACAFB77A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24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B457-86DE-46A4-8323-ACB40910B360}" type="datetimeFigureOut">
              <a:rPr lang="fr-FR" smtClean="0"/>
              <a:t>15/07/19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DB-E797-47E9-AD55-94ACAFB77A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96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B457-86DE-46A4-8323-ACB40910B360}" type="datetimeFigureOut">
              <a:rPr lang="fr-FR" smtClean="0"/>
              <a:t>15/07/19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DB-E797-47E9-AD55-94ACAFB77A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76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3" indent="0">
              <a:buNone/>
              <a:defRPr sz="2000" b="1"/>
            </a:lvl2pPr>
            <a:lvl3pPr marL="914226" indent="0">
              <a:buNone/>
              <a:defRPr sz="1800" b="1"/>
            </a:lvl3pPr>
            <a:lvl4pPr marL="1371339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2" indent="0">
              <a:buNone/>
              <a:defRPr sz="1600" b="1"/>
            </a:lvl8pPr>
            <a:lvl9pPr marL="3656905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3" indent="0">
              <a:buNone/>
              <a:defRPr sz="2000" b="1"/>
            </a:lvl2pPr>
            <a:lvl3pPr marL="914226" indent="0">
              <a:buNone/>
              <a:defRPr sz="1800" b="1"/>
            </a:lvl3pPr>
            <a:lvl4pPr marL="1371339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2" indent="0">
              <a:buNone/>
              <a:defRPr sz="1600" b="1"/>
            </a:lvl8pPr>
            <a:lvl9pPr marL="3656905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B457-86DE-46A4-8323-ACB40910B360}" type="datetimeFigureOut">
              <a:rPr lang="fr-FR" smtClean="0"/>
              <a:t>15/07/19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DB-E797-47E9-AD55-94ACAFB77A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18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B457-86DE-46A4-8323-ACB40910B360}" type="datetimeFigureOut">
              <a:rPr lang="fr-FR" smtClean="0"/>
              <a:t>15/07/19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DB-E797-47E9-AD55-94ACAFB77A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83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B457-86DE-46A4-8323-ACB40910B360}" type="datetimeFigureOut">
              <a:rPr lang="fr-FR" smtClean="0"/>
              <a:t>15/07/19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DB-E797-47E9-AD55-94ACAFB77A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03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39" indent="0">
              <a:buNone/>
              <a:defRPr sz="900"/>
            </a:lvl4pPr>
            <a:lvl5pPr marL="1828453" indent="0">
              <a:buNone/>
              <a:defRPr sz="900"/>
            </a:lvl5pPr>
            <a:lvl6pPr marL="2285566" indent="0">
              <a:buNone/>
              <a:defRPr sz="900"/>
            </a:lvl6pPr>
            <a:lvl7pPr marL="2742679" indent="0">
              <a:buNone/>
              <a:defRPr sz="900"/>
            </a:lvl7pPr>
            <a:lvl8pPr marL="3199792" indent="0">
              <a:buNone/>
              <a:defRPr sz="900"/>
            </a:lvl8pPr>
            <a:lvl9pPr marL="3656905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B457-86DE-46A4-8323-ACB40910B360}" type="datetimeFigureOut">
              <a:rPr lang="fr-FR" smtClean="0"/>
              <a:t>15/07/19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DB-E797-47E9-AD55-94ACAFB77A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58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13" indent="0">
              <a:buNone/>
              <a:defRPr sz="2800"/>
            </a:lvl2pPr>
            <a:lvl3pPr marL="914226" indent="0">
              <a:buNone/>
              <a:defRPr sz="2400"/>
            </a:lvl3pPr>
            <a:lvl4pPr marL="1371339" indent="0">
              <a:buNone/>
              <a:defRPr sz="2000"/>
            </a:lvl4pPr>
            <a:lvl5pPr marL="1828453" indent="0">
              <a:buNone/>
              <a:defRPr sz="2000"/>
            </a:lvl5pPr>
            <a:lvl6pPr marL="2285566" indent="0">
              <a:buNone/>
              <a:defRPr sz="2000"/>
            </a:lvl6pPr>
            <a:lvl7pPr marL="2742679" indent="0">
              <a:buNone/>
              <a:defRPr sz="2000"/>
            </a:lvl7pPr>
            <a:lvl8pPr marL="3199792" indent="0">
              <a:buNone/>
              <a:defRPr sz="2000"/>
            </a:lvl8pPr>
            <a:lvl9pPr marL="3656905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39" indent="0">
              <a:buNone/>
              <a:defRPr sz="900"/>
            </a:lvl4pPr>
            <a:lvl5pPr marL="1828453" indent="0">
              <a:buNone/>
              <a:defRPr sz="900"/>
            </a:lvl5pPr>
            <a:lvl6pPr marL="2285566" indent="0">
              <a:buNone/>
              <a:defRPr sz="900"/>
            </a:lvl6pPr>
            <a:lvl7pPr marL="2742679" indent="0">
              <a:buNone/>
              <a:defRPr sz="900"/>
            </a:lvl7pPr>
            <a:lvl8pPr marL="3199792" indent="0">
              <a:buNone/>
              <a:defRPr sz="900"/>
            </a:lvl8pPr>
            <a:lvl9pPr marL="3656905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B457-86DE-46A4-8323-ACB40910B360}" type="datetimeFigureOut">
              <a:rPr lang="fr-FR" smtClean="0"/>
              <a:t>15/07/19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3FDB-E797-47E9-AD55-94ACAFB77A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10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23" tIns="45711" rIns="91423" bIns="45711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23" tIns="45711" rIns="91423" bIns="45711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FB457-86DE-46A4-8323-ACB40910B360}" type="datetimeFigureOut">
              <a:rPr lang="fr-FR" smtClean="0"/>
              <a:t>15/07/19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53FDB-E797-47E9-AD55-94ACAFB77A4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7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2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5" indent="-342835" algn="l" defTabSz="91422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9" indent="-285696" algn="l" defTabSz="91422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83" indent="-228557" algn="l" defTabSz="9142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96" indent="-228557" algn="l" defTabSz="91422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09" indent="-228557" algn="l" defTabSz="91422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2" indent="-228557" algn="l" defTabSz="9142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5" indent="-228557" algn="l" defTabSz="9142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48" indent="-228557" algn="l" defTabSz="9142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2" indent="-228557" algn="l" defTabSz="9142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9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2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5" algn="l" defTabSz="9142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23751"/>
              </p:ext>
            </p:extLst>
          </p:nvPr>
        </p:nvGraphicFramePr>
        <p:xfrm>
          <a:off x="476673" y="395530"/>
          <a:ext cx="5688630" cy="7287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75"/>
                <a:gridCol w="2690971"/>
                <a:gridCol w="593596"/>
                <a:gridCol w="593596"/>
                <a:gridCol w="593596"/>
                <a:gridCol w="593596"/>
              </a:tblGrid>
              <a:tr h="2636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fr-FR" sz="8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fr-FR" sz="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 </a:t>
                      </a:r>
                      <a:r>
                        <a:rPr lang="fr-FR" sz="8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terms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Males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Females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0630">
                <a:tc vMerge="1">
                  <a:txBody>
                    <a:bodyPr/>
                    <a:lstStyle/>
                    <a:p>
                      <a:pPr algn="ctr" rtl="0" fontAlgn="ctr"/>
                      <a:endParaRPr lang="fr-FR" sz="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350" marR="7350" marT="735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50" marR="7350" marT="7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N. of </a:t>
                      </a:r>
                      <a:r>
                        <a:rPr lang="fr-FR" sz="8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Benjamini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N. of </a:t>
                      </a:r>
                      <a:r>
                        <a:rPr lang="fr-FR" sz="8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Benjamini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5489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Up-</a:t>
                      </a:r>
                      <a:r>
                        <a:rPr lang="fr-FR" sz="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regulated</a:t>
                      </a:r>
                      <a:r>
                        <a:rPr lang="fr-FR" sz="8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genes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GO:0006954~inflammatory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1,97E-12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4,33</a:t>
                      </a:r>
                      <a:r>
                        <a:rPr lang="fr-FR" sz="800" u="none" strike="noStrike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E-05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063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GO:0050729~positive regulation of inflammatory response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6,29E-04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GO:0002526~acute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inflammatory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2,44E-06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7,20E-03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GO:0002544~chronic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inflammatory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7,45 E 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b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GO:0032496~response to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lipopolysaccharide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9,54E-09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2,83E-03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GO:0009617~response to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bacterium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6,35E-08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5,80E-03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GO:0034097~response to cytokine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1,81E-07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1,10E-03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GO:0034612~response to tumor necrosis factor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2,22E-03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5,50E-03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GO:0046651~lymphocyte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proliferation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3,94E-05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GO:0006955~immune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9,55E-07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GO:0045087~innate immune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7,47E-04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GO:0006915~apoptotic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1,14E-06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8,11E-05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GO:0043065~positive regulation of apoptotic process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2,34E-04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GO:0043066~negative regulation of apoptotic process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1,63E-03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5,70E-03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GO:0033002~muscle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cell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proliferation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5,47E-05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GO:0051246~regulation of protein metabolic process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4,06E-07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1,60E-03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25063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GO:0051248~negative regulation of protein metabolic process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4,32E-04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063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GO:0051247~positive regulation of protein metabolic process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7,73E-05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GO:0045859~regulation of protein kinase activity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4,43 E-03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1,76E-03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GO:0034599~cellular </a:t>
                      </a:r>
                      <a:r>
                        <a:rPr lang="fr-FR" sz="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response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oxidative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stress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25063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GO:0045137~development of primary sexual characteristics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5,74E-04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GO:0008406~gonad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development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9,54E-04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87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Down-</a:t>
                      </a:r>
                      <a:r>
                        <a:rPr lang="fr-FR" sz="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regulated</a:t>
                      </a:r>
                      <a:r>
                        <a:rPr lang="fr-FR" sz="8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genes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CC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GO:0005739~mitochondrion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1,64E-05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3,33E-13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GO:0030198~extracellular matrix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7,65E-06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GO:0042692~muscle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cell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differentiation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1,32 E-02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GO:0060537~muscle tissue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development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1,65 E-02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GO:0061061~muscle structure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development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1,25 E-03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CC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GO:0042383~sarcolemma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1,92E-04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CC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GO:0030315~T-tubule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1,20 E-02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GO:0060047~heart contraction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1,42 E-02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GO:0006936~muscle contraction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1,96 E-02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GO:0008015~blood circulation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2,38 E-02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GO:0060048~cardiac muscle contraction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2,71 E-02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CC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GO:0043292~contractile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fiber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5,00E-03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CC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GO:0030016~myofibril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5,77E-03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CC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GO:0030017~sarcomere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4,46 E-02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GO:0006811~ion transport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 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E-03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GO:0071805~potassium ion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transmembrane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transport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8,50E-04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BP</a:t>
                      </a: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is-I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:0090279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</a:t>
                      </a:r>
                      <a:r>
                        <a:rPr lang="fr-FR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regulation</a:t>
                      </a:r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of calcium ion import</a:t>
                      </a:r>
                    </a:p>
                  </a:txBody>
                  <a:tcPr marL="12700" marR="12700" marT="1270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063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GO:0051928~positive regulation of calcium ion transport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1,49 E-02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KEGG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rno04510:Focal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adhesion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9,42E-04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KEGG</a:t>
                      </a:r>
                      <a:endParaRPr lang="fr-FR" sz="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rno04151:PI3K-Akt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signaling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pathway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8,00E-03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50" marR="7350" marT="735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320368" y="8460432"/>
            <a:ext cx="2217264" cy="369314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fr-FR" dirty="0" err="1" smtClean="0"/>
              <a:t>Supplemental</a:t>
            </a:r>
            <a:r>
              <a:rPr lang="fr-FR" dirty="0" smtClean="0"/>
              <a:t> Table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1299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712117"/>
              </p:ext>
            </p:extLst>
          </p:nvPr>
        </p:nvGraphicFramePr>
        <p:xfrm>
          <a:off x="542997" y="395539"/>
          <a:ext cx="5766323" cy="416181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96799"/>
                <a:gridCol w="2656000"/>
                <a:gridCol w="713325"/>
                <a:gridCol w="648072"/>
                <a:gridCol w="576064"/>
                <a:gridCol w="576063"/>
              </a:tblGrid>
              <a:tr h="14191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 </a:t>
                      </a:r>
                      <a:r>
                        <a:rPr lang="fr-FR" sz="8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Terms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Males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Females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78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N. of </a:t>
                      </a:r>
                      <a:r>
                        <a:rPr lang="fr-FR" sz="8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Benjamini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N. of </a:t>
                      </a:r>
                      <a:r>
                        <a:rPr lang="fr-FR" sz="8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Benjamini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91">
                <a:tc gridSpan="6"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Up-</a:t>
                      </a:r>
                      <a:r>
                        <a:rPr lang="fr-FR" sz="8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regulated</a:t>
                      </a:r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1078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GO:0006955~immune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2,24E-04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GO:0046651~lymphocyte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proliferation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1,16 E-02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</a:tr>
              <a:tr h="156162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GO:0030036~actin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cytoskeleton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9,36 E-03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GO:0007010~cytoskeleton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1,54 E-02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GO:0045595~regulation of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cell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differentiation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1,18 E-05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GO:0016310~phosphorylation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5,47E-04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GO:0016311~dephosphorylation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4,25 E-05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GO:0060402~calcium ion transport into cytosol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1,27E-02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</a:p>
                  </a:txBody>
                  <a:tcPr marL="8598" marR="8598" marT="859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29">
                <a:tc gridSpan="6"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Down-</a:t>
                      </a:r>
                      <a:r>
                        <a:rPr lang="fr-FR" sz="8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regulated</a:t>
                      </a:r>
                      <a:r>
                        <a:rPr lang="fr-FR" sz="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genes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624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GO:0070887~cellular response to chemical stimulus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5,78E-05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8680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GO:0006954~inflammatory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response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4,05 E-02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GO:0008219~cell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death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5,40 E-07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GO:0006915~apoptotic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9,86E-06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</a:tr>
              <a:tr h="159986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GO:0043065~positive regulation of apoptotic process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2 ,00 E-03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GO:0008283~cell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proliferation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7,88 E-03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GO:0007155~cell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adhesion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9,24E-05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GO:0006979~response to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oxidative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stress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2,90 E-02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</a:p>
                  </a:txBody>
                  <a:tcPr marL="8598" marR="8598" marT="859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</a:tr>
              <a:tr h="17829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GO:0051246~regulation of protein metabolic process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4,45 E-05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1885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en-US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GO:0051247~positive regulation of protein metabolic process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5,04 E-05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GO:0033993~response to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lipid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1,10  E-02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GO:0040008~regulation of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growth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3,38 E-02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/>
                </a:tc>
              </a:tr>
              <a:tr h="156591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KEGG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rno04010:MAPK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signaling</a:t>
                      </a: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pathway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fr-FR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3,04 E-05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ø</a:t>
                      </a:r>
                      <a:endParaRPr lang="fr-F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8" marR="8598" marT="85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320368" y="8460432"/>
            <a:ext cx="2217264" cy="369314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fr-FR" dirty="0" err="1" smtClean="0"/>
              <a:t>Supplemental</a:t>
            </a:r>
            <a:r>
              <a:rPr lang="fr-FR" dirty="0" smtClean="0"/>
              <a:t> Table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72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4648</TotalTime>
  <Words>946</Words>
  <Application>Microsoft Macintosh PowerPoint</Application>
  <PresentationFormat>Présentation à l'écran (4:3)</PresentationFormat>
  <Paragraphs>402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Tran Thi Thom</dc:creator>
  <cp:lastModifiedBy>lalevee</cp:lastModifiedBy>
  <cp:revision>261</cp:revision>
  <cp:lastPrinted>2019-04-09T13:50:35Z</cp:lastPrinted>
  <dcterms:created xsi:type="dcterms:W3CDTF">2018-02-08T13:38:38Z</dcterms:created>
  <dcterms:modified xsi:type="dcterms:W3CDTF">2019-07-15T14:07:01Z</dcterms:modified>
</cp:coreProperties>
</file>