
<file path=[Content_Types].xml><?xml version="1.0" encoding="utf-8"?>
<Types xmlns="http://schemas.openxmlformats.org/package/2006/content-types">
  <Default Extension="emf" ContentType="image/x-emf"/>
  <Default Extension="jpeg" ContentType="image/jpeg"/>
  <Default Extension="jp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62" r:id="rId2"/>
    <p:sldId id="260" r:id="rId3"/>
    <p:sldId id="261" r:id="rId4"/>
    <p:sldId id="264" r:id="rId5"/>
    <p:sldId id="263" r:id="rId6"/>
    <p:sldId id="265" r:id="rId7"/>
    <p:sldId id="266"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47"/>
    <p:restoredTop sz="92961"/>
  </p:normalViewPr>
  <p:slideViewPr>
    <p:cSldViewPr snapToGrid="0" snapToObjects="1">
      <p:cViewPr>
        <p:scale>
          <a:sx n="100" d="100"/>
          <a:sy n="100" d="100"/>
        </p:scale>
        <p:origin x="456" y="-7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E36ED-8FC4-1F48-924C-36E7A002B9E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F7545E0-8EF6-6847-BBA3-3FE735546A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A4026B3-B8BA-2547-B4D6-D9659D084CCC}"/>
              </a:ext>
            </a:extLst>
          </p:cNvPr>
          <p:cNvSpPr>
            <a:spLocks noGrp="1"/>
          </p:cNvSpPr>
          <p:nvPr>
            <p:ph type="dt" sz="half" idx="10"/>
          </p:nvPr>
        </p:nvSpPr>
        <p:spPr/>
        <p:txBody>
          <a:bodyPr/>
          <a:lstStyle/>
          <a:p>
            <a:fld id="{A17B8C27-2BC7-3849-BD96-F317B0419E0C}" type="datetimeFigureOut">
              <a:rPr lang="en-US" smtClean="0"/>
              <a:t>7/13/19</a:t>
            </a:fld>
            <a:endParaRPr lang="en-US"/>
          </a:p>
        </p:txBody>
      </p:sp>
      <p:sp>
        <p:nvSpPr>
          <p:cNvPr id="5" name="Footer Placeholder 4">
            <a:extLst>
              <a:ext uri="{FF2B5EF4-FFF2-40B4-BE49-F238E27FC236}">
                <a16:creationId xmlns:a16="http://schemas.microsoft.com/office/drawing/2014/main" id="{C16E64A4-AF16-8744-B8AD-99AC0DC120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E8B438-1657-0C43-BBCE-15081AD710E2}"/>
              </a:ext>
            </a:extLst>
          </p:cNvPr>
          <p:cNvSpPr>
            <a:spLocks noGrp="1"/>
          </p:cNvSpPr>
          <p:nvPr>
            <p:ph type="sldNum" sz="quarter" idx="12"/>
          </p:nvPr>
        </p:nvSpPr>
        <p:spPr/>
        <p:txBody>
          <a:bodyPr/>
          <a:lstStyle/>
          <a:p>
            <a:fld id="{94B973FF-A102-B44B-A52F-7B7B60E8A26D}" type="slidenum">
              <a:rPr lang="en-US" smtClean="0"/>
              <a:t>‹#›</a:t>
            </a:fld>
            <a:endParaRPr lang="en-US"/>
          </a:p>
        </p:txBody>
      </p:sp>
    </p:spTree>
    <p:extLst>
      <p:ext uri="{BB962C8B-B14F-4D97-AF65-F5344CB8AC3E}">
        <p14:creationId xmlns:p14="http://schemas.microsoft.com/office/powerpoint/2010/main" val="19598784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4B416-046A-7147-9771-3E4BE327126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BCF2DB4-7777-4046-8D61-D81EE889279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9693A4-65E5-294D-8E3D-801A2A0362D2}"/>
              </a:ext>
            </a:extLst>
          </p:cNvPr>
          <p:cNvSpPr>
            <a:spLocks noGrp="1"/>
          </p:cNvSpPr>
          <p:nvPr>
            <p:ph type="dt" sz="half" idx="10"/>
          </p:nvPr>
        </p:nvSpPr>
        <p:spPr/>
        <p:txBody>
          <a:bodyPr/>
          <a:lstStyle/>
          <a:p>
            <a:fld id="{A17B8C27-2BC7-3849-BD96-F317B0419E0C}" type="datetimeFigureOut">
              <a:rPr lang="en-US" smtClean="0"/>
              <a:t>7/13/19</a:t>
            </a:fld>
            <a:endParaRPr lang="en-US"/>
          </a:p>
        </p:txBody>
      </p:sp>
      <p:sp>
        <p:nvSpPr>
          <p:cNvPr id="5" name="Footer Placeholder 4">
            <a:extLst>
              <a:ext uri="{FF2B5EF4-FFF2-40B4-BE49-F238E27FC236}">
                <a16:creationId xmlns:a16="http://schemas.microsoft.com/office/drawing/2014/main" id="{E47C9F18-D0AE-3F41-893F-5496F2EBBA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9AF6F1-73E7-7C40-B71C-A6AD68934065}"/>
              </a:ext>
            </a:extLst>
          </p:cNvPr>
          <p:cNvSpPr>
            <a:spLocks noGrp="1"/>
          </p:cNvSpPr>
          <p:nvPr>
            <p:ph type="sldNum" sz="quarter" idx="12"/>
          </p:nvPr>
        </p:nvSpPr>
        <p:spPr/>
        <p:txBody>
          <a:bodyPr/>
          <a:lstStyle/>
          <a:p>
            <a:fld id="{94B973FF-A102-B44B-A52F-7B7B60E8A26D}" type="slidenum">
              <a:rPr lang="en-US" smtClean="0"/>
              <a:t>‹#›</a:t>
            </a:fld>
            <a:endParaRPr lang="en-US"/>
          </a:p>
        </p:txBody>
      </p:sp>
    </p:spTree>
    <p:extLst>
      <p:ext uri="{BB962C8B-B14F-4D97-AF65-F5344CB8AC3E}">
        <p14:creationId xmlns:p14="http://schemas.microsoft.com/office/powerpoint/2010/main" val="24374024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E8EB1D-F6F5-9E49-80FD-AA2304C76E8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1815A38-AA17-F44C-B5C1-4DC1B267C6D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17FFAF-B594-1C44-BB37-57D16FF491B4}"/>
              </a:ext>
            </a:extLst>
          </p:cNvPr>
          <p:cNvSpPr>
            <a:spLocks noGrp="1"/>
          </p:cNvSpPr>
          <p:nvPr>
            <p:ph type="dt" sz="half" idx="10"/>
          </p:nvPr>
        </p:nvSpPr>
        <p:spPr/>
        <p:txBody>
          <a:bodyPr/>
          <a:lstStyle/>
          <a:p>
            <a:fld id="{A17B8C27-2BC7-3849-BD96-F317B0419E0C}" type="datetimeFigureOut">
              <a:rPr lang="en-US" smtClean="0"/>
              <a:t>7/13/19</a:t>
            </a:fld>
            <a:endParaRPr lang="en-US"/>
          </a:p>
        </p:txBody>
      </p:sp>
      <p:sp>
        <p:nvSpPr>
          <p:cNvPr id="5" name="Footer Placeholder 4">
            <a:extLst>
              <a:ext uri="{FF2B5EF4-FFF2-40B4-BE49-F238E27FC236}">
                <a16:creationId xmlns:a16="http://schemas.microsoft.com/office/drawing/2014/main" id="{3F7BD8CD-6B91-554A-8822-E725DCEECD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FEF46B-2179-FB47-8554-D778AAD77E28}"/>
              </a:ext>
            </a:extLst>
          </p:cNvPr>
          <p:cNvSpPr>
            <a:spLocks noGrp="1"/>
          </p:cNvSpPr>
          <p:nvPr>
            <p:ph type="sldNum" sz="quarter" idx="12"/>
          </p:nvPr>
        </p:nvSpPr>
        <p:spPr/>
        <p:txBody>
          <a:bodyPr/>
          <a:lstStyle/>
          <a:p>
            <a:fld id="{94B973FF-A102-B44B-A52F-7B7B60E8A26D}" type="slidenum">
              <a:rPr lang="en-US" smtClean="0"/>
              <a:t>‹#›</a:t>
            </a:fld>
            <a:endParaRPr lang="en-US"/>
          </a:p>
        </p:txBody>
      </p:sp>
    </p:spTree>
    <p:extLst>
      <p:ext uri="{BB962C8B-B14F-4D97-AF65-F5344CB8AC3E}">
        <p14:creationId xmlns:p14="http://schemas.microsoft.com/office/powerpoint/2010/main" val="13829610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A779C-5690-D946-AA55-938447A173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6E76B9-1112-F24C-BB6F-7EDFC8C2A34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777622-ECE5-5F40-9598-C66DE4E5CAF6}"/>
              </a:ext>
            </a:extLst>
          </p:cNvPr>
          <p:cNvSpPr>
            <a:spLocks noGrp="1"/>
          </p:cNvSpPr>
          <p:nvPr>
            <p:ph type="dt" sz="half" idx="10"/>
          </p:nvPr>
        </p:nvSpPr>
        <p:spPr/>
        <p:txBody>
          <a:bodyPr/>
          <a:lstStyle/>
          <a:p>
            <a:fld id="{A17B8C27-2BC7-3849-BD96-F317B0419E0C}" type="datetimeFigureOut">
              <a:rPr lang="en-US" smtClean="0"/>
              <a:t>7/13/19</a:t>
            </a:fld>
            <a:endParaRPr lang="en-US"/>
          </a:p>
        </p:txBody>
      </p:sp>
      <p:sp>
        <p:nvSpPr>
          <p:cNvPr id="5" name="Footer Placeholder 4">
            <a:extLst>
              <a:ext uri="{FF2B5EF4-FFF2-40B4-BE49-F238E27FC236}">
                <a16:creationId xmlns:a16="http://schemas.microsoft.com/office/drawing/2014/main" id="{95FF7AE8-4D6B-FA47-9314-F06B5A466E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730DFA-9AD9-4943-897A-0134B3733446}"/>
              </a:ext>
            </a:extLst>
          </p:cNvPr>
          <p:cNvSpPr>
            <a:spLocks noGrp="1"/>
          </p:cNvSpPr>
          <p:nvPr>
            <p:ph type="sldNum" sz="quarter" idx="12"/>
          </p:nvPr>
        </p:nvSpPr>
        <p:spPr/>
        <p:txBody>
          <a:bodyPr/>
          <a:lstStyle/>
          <a:p>
            <a:fld id="{94B973FF-A102-B44B-A52F-7B7B60E8A26D}" type="slidenum">
              <a:rPr lang="en-US" smtClean="0"/>
              <a:t>‹#›</a:t>
            </a:fld>
            <a:endParaRPr lang="en-US"/>
          </a:p>
        </p:txBody>
      </p:sp>
    </p:spTree>
    <p:extLst>
      <p:ext uri="{BB962C8B-B14F-4D97-AF65-F5344CB8AC3E}">
        <p14:creationId xmlns:p14="http://schemas.microsoft.com/office/powerpoint/2010/main" val="2155958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49BDC-E885-E84C-BD6A-3221BC5501B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BE42C51-9837-6642-A607-563E73A7703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837C197-5679-C343-904B-2DB86F609490}"/>
              </a:ext>
            </a:extLst>
          </p:cNvPr>
          <p:cNvSpPr>
            <a:spLocks noGrp="1"/>
          </p:cNvSpPr>
          <p:nvPr>
            <p:ph type="dt" sz="half" idx="10"/>
          </p:nvPr>
        </p:nvSpPr>
        <p:spPr/>
        <p:txBody>
          <a:bodyPr/>
          <a:lstStyle/>
          <a:p>
            <a:fld id="{A17B8C27-2BC7-3849-BD96-F317B0419E0C}" type="datetimeFigureOut">
              <a:rPr lang="en-US" smtClean="0"/>
              <a:t>7/13/19</a:t>
            </a:fld>
            <a:endParaRPr lang="en-US"/>
          </a:p>
        </p:txBody>
      </p:sp>
      <p:sp>
        <p:nvSpPr>
          <p:cNvPr id="5" name="Footer Placeholder 4">
            <a:extLst>
              <a:ext uri="{FF2B5EF4-FFF2-40B4-BE49-F238E27FC236}">
                <a16:creationId xmlns:a16="http://schemas.microsoft.com/office/drawing/2014/main" id="{28BF9BE0-403F-CC40-9F10-8D0D8284C5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248DF3-5FF8-4644-AF4A-B1103F978519}"/>
              </a:ext>
            </a:extLst>
          </p:cNvPr>
          <p:cNvSpPr>
            <a:spLocks noGrp="1"/>
          </p:cNvSpPr>
          <p:nvPr>
            <p:ph type="sldNum" sz="quarter" idx="12"/>
          </p:nvPr>
        </p:nvSpPr>
        <p:spPr/>
        <p:txBody>
          <a:bodyPr/>
          <a:lstStyle/>
          <a:p>
            <a:fld id="{94B973FF-A102-B44B-A52F-7B7B60E8A26D}" type="slidenum">
              <a:rPr lang="en-US" smtClean="0"/>
              <a:t>‹#›</a:t>
            </a:fld>
            <a:endParaRPr lang="en-US"/>
          </a:p>
        </p:txBody>
      </p:sp>
    </p:spTree>
    <p:extLst>
      <p:ext uri="{BB962C8B-B14F-4D97-AF65-F5344CB8AC3E}">
        <p14:creationId xmlns:p14="http://schemas.microsoft.com/office/powerpoint/2010/main" val="27677038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C20E2-27EB-FD4E-8803-91829FA026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C3BB59-7048-F949-93B8-E45F56BABF7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F23F443-C47F-FB4F-8D58-E5F046A94FA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408F63B-7023-D846-9FC7-A04F6E827263}"/>
              </a:ext>
            </a:extLst>
          </p:cNvPr>
          <p:cNvSpPr>
            <a:spLocks noGrp="1"/>
          </p:cNvSpPr>
          <p:nvPr>
            <p:ph type="dt" sz="half" idx="10"/>
          </p:nvPr>
        </p:nvSpPr>
        <p:spPr/>
        <p:txBody>
          <a:bodyPr/>
          <a:lstStyle/>
          <a:p>
            <a:fld id="{A17B8C27-2BC7-3849-BD96-F317B0419E0C}" type="datetimeFigureOut">
              <a:rPr lang="en-US" smtClean="0"/>
              <a:t>7/13/19</a:t>
            </a:fld>
            <a:endParaRPr lang="en-US"/>
          </a:p>
        </p:txBody>
      </p:sp>
      <p:sp>
        <p:nvSpPr>
          <p:cNvPr id="6" name="Footer Placeholder 5">
            <a:extLst>
              <a:ext uri="{FF2B5EF4-FFF2-40B4-BE49-F238E27FC236}">
                <a16:creationId xmlns:a16="http://schemas.microsoft.com/office/drawing/2014/main" id="{51C36695-2A7C-8647-B290-8E2BCFFB36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885324-1A0C-CC45-8530-9E88DDE85EB7}"/>
              </a:ext>
            </a:extLst>
          </p:cNvPr>
          <p:cNvSpPr>
            <a:spLocks noGrp="1"/>
          </p:cNvSpPr>
          <p:nvPr>
            <p:ph type="sldNum" sz="quarter" idx="12"/>
          </p:nvPr>
        </p:nvSpPr>
        <p:spPr/>
        <p:txBody>
          <a:bodyPr/>
          <a:lstStyle/>
          <a:p>
            <a:fld id="{94B973FF-A102-B44B-A52F-7B7B60E8A26D}" type="slidenum">
              <a:rPr lang="en-US" smtClean="0"/>
              <a:t>‹#›</a:t>
            </a:fld>
            <a:endParaRPr lang="en-US"/>
          </a:p>
        </p:txBody>
      </p:sp>
    </p:spTree>
    <p:extLst>
      <p:ext uri="{BB962C8B-B14F-4D97-AF65-F5344CB8AC3E}">
        <p14:creationId xmlns:p14="http://schemas.microsoft.com/office/powerpoint/2010/main" val="24352927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8A3D9-1C42-F84F-868E-D07D7000374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E902885-C762-D843-B488-DF4F5050460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9549198-4F2B-3D4B-9822-FAEEFD7E1DA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76B6316-F338-4048-AB65-FF17CD4837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55E8B5B-4CD1-224D-A2B1-2D5BF1C0171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7AD9A8-8081-DD4C-BEF6-87739F769574}"/>
              </a:ext>
            </a:extLst>
          </p:cNvPr>
          <p:cNvSpPr>
            <a:spLocks noGrp="1"/>
          </p:cNvSpPr>
          <p:nvPr>
            <p:ph type="dt" sz="half" idx="10"/>
          </p:nvPr>
        </p:nvSpPr>
        <p:spPr/>
        <p:txBody>
          <a:bodyPr/>
          <a:lstStyle/>
          <a:p>
            <a:fld id="{A17B8C27-2BC7-3849-BD96-F317B0419E0C}" type="datetimeFigureOut">
              <a:rPr lang="en-US" smtClean="0"/>
              <a:t>7/13/19</a:t>
            </a:fld>
            <a:endParaRPr lang="en-US"/>
          </a:p>
        </p:txBody>
      </p:sp>
      <p:sp>
        <p:nvSpPr>
          <p:cNvPr id="8" name="Footer Placeholder 7">
            <a:extLst>
              <a:ext uri="{FF2B5EF4-FFF2-40B4-BE49-F238E27FC236}">
                <a16:creationId xmlns:a16="http://schemas.microsoft.com/office/drawing/2014/main" id="{A945A342-8E8E-A948-8BA4-8965B6DA1A6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1388492-0580-3C42-86F9-C575ECA6CA2A}"/>
              </a:ext>
            </a:extLst>
          </p:cNvPr>
          <p:cNvSpPr>
            <a:spLocks noGrp="1"/>
          </p:cNvSpPr>
          <p:nvPr>
            <p:ph type="sldNum" sz="quarter" idx="12"/>
          </p:nvPr>
        </p:nvSpPr>
        <p:spPr/>
        <p:txBody>
          <a:bodyPr/>
          <a:lstStyle/>
          <a:p>
            <a:fld id="{94B973FF-A102-B44B-A52F-7B7B60E8A26D}" type="slidenum">
              <a:rPr lang="en-US" smtClean="0"/>
              <a:t>‹#›</a:t>
            </a:fld>
            <a:endParaRPr lang="en-US"/>
          </a:p>
        </p:txBody>
      </p:sp>
    </p:spTree>
    <p:extLst>
      <p:ext uri="{BB962C8B-B14F-4D97-AF65-F5344CB8AC3E}">
        <p14:creationId xmlns:p14="http://schemas.microsoft.com/office/powerpoint/2010/main" val="406851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E0837-25B7-164C-B73A-8CEE3020A1F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676C3B1-D342-B84D-A57C-CCFCE7DFF4A2}"/>
              </a:ext>
            </a:extLst>
          </p:cNvPr>
          <p:cNvSpPr>
            <a:spLocks noGrp="1"/>
          </p:cNvSpPr>
          <p:nvPr>
            <p:ph type="dt" sz="half" idx="10"/>
          </p:nvPr>
        </p:nvSpPr>
        <p:spPr/>
        <p:txBody>
          <a:bodyPr/>
          <a:lstStyle/>
          <a:p>
            <a:fld id="{A17B8C27-2BC7-3849-BD96-F317B0419E0C}" type="datetimeFigureOut">
              <a:rPr lang="en-US" smtClean="0"/>
              <a:t>7/13/19</a:t>
            </a:fld>
            <a:endParaRPr lang="en-US"/>
          </a:p>
        </p:txBody>
      </p:sp>
      <p:sp>
        <p:nvSpPr>
          <p:cNvPr id="4" name="Footer Placeholder 3">
            <a:extLst>
              <a:ext uri="{FF2B5EF4-FFF2-40B4-BE49-F238E27FC236}">
                <a16:creationId xmlns:a16="http://schemas.microsoft.com/office/drawing/2014/main" id="{AF714EBB-02E7-3B42-8D61-61279DAE705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E16C2AF-1FAD-8245-81DA-F137FA529B29}"/>
              </a:ext>
            </a:extLst>
          </p:cNvPr>
          <p:cNvSpPr>
            <a:spLocks noGrp="1"/>
          </p:cNvSpPr>
          <p:nvPr>
            <p:ph type="sldNum" sz="quarter" idx="12"/>
          </p:nvPr>
        </p:nvSpPr>
        <p:spPr/>
        <p:txBody>
          <a:bodyPr/>
          <a:lstStyle/>
          <a:p>
            <a:fld id="{94B973FF-A102-B44B-A52F-7B7B60E8A26D}" type="slidenum">
              <a:rPr lang="en-US" smtClean="0"/>
              <a:t>‹#›</a:t>
            </a:fld>
            <a:endParaRPr lang="en-US"/>
          </a:p>
        </p:txBody>
      </p:sp>
    </p:spTree>
    <p:extLst>
      <p:ext uri="{BB962C8B-B14F-4D97-AF65-F5344CB8AC3E}">
        <p14:creationId xmlns:p14="http://schemas.microsoft.com/office/powerpoint/2010/main" val="18770558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65F25F-824D-C440-B15C-EA3B3023E267}"/>
              </a:ext>
            </a:extLst>
          </p:cNvPr>
          <p:cNvSpPr>
            <a:spLocks noGrp="1"/>
          </p:cNvSpPr>
          <p:nvPr>
            <p:ph type="dt" sz="half" idx="10"/>
          </p:nvPr>
        </p:nvSpPr>
        <p:spPr/>
        <p:txBody>
          <a:bodyPr/>
          <a:lstStyle/>
          <a:p>
            <a:fld id="{A17B8C27-2BC7-3849-BD96-F317B0419E0C}" type="datetimeFigureOut">
              <a:rPr lang="en-US" smtClean="0"/>
              <a:t>7/13/19</a:t>
            </a:fld>
            <a:endParaRPr lang="en-US"/>
          </a:p>
        </p:txBody>
      </p:sp>
      <p:sp>
        <p:nvSpPr>
          <p:cNvPr id="3" name="Footer Placeholder 2">
            <a:extLst>
              <a:ext uri="{FF2B5EF4-FFF2-40B4-BE49-F238E27FC236}">
                <a16:creationId xmlns:a16="http://schemas.microsoft.com/office/drawing/2014/main" id="{2FF41DC4-2032-884F-A1BB-962611BCB5D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74AED70-7D83-AE49-9514-9B344F2A5BAD}"/>
              </a:ext>
            </a:extLst>
          </p:cNvPr>
          <p:cNvSpPr>
            <a:spLocks noGrp="1"/>
          </p:cNvSpPr>
          <p:nvPr>
            <p:ph type="sldNum" sz="quarter" idx="12"/>
          </p:nvPr>
        </p:nvSpPr>
        <p:spPr/>
        <p:txBody>
          <a:bodyPr/>
          <a:lstStyle/>
          <a:p>
            <a:fld id="{94B973FF-A102-B44B-A52F-7B7B60E8A26D}" type="slidenum">
              <a:rPr lang="en-US" smtClean="0"/>
              <a:t>‹#›</a:t>
            </a:fld>
            <a:endParaRPr lang="en-US"/>
          </a:p>
        </p:txBody>
      </p:sp>
    </p:spTree>
    <p:extLst>
      <p:ext uri="{BB962C8B-B14F-4D97-AF65-F5344CB8AC3E}">
        <p14:creationId xmlns:p14="http://schemas.microsoft.com/office/powerpoint/2010/main" val="2465927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E6380-92CF-CD49-B2F9-0D11EF9F3C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816493B-1AF4-3847-8CF1-344DB78CBFC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F6CDE15-1B76-1449-ABF0-FEC9488935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A934C2F-A813-DB40-A287-BE3B7F3293BA}"/>
              </a:ext>
            </a:extLst>
          </p:cNvPr>
          <p:cNvSpPr>
            <a:spLocks noGrp="1"/>
          </p:cNvSpPr>
          <p:nvPr>
            <p:ph type="dt" sz="half" idx="10"/>
          </p:nvPr>
        </p:nvSpPr>
        <p:spPr/>
        <p:txBody>
          <a:bodyPr/>
          <a:lstStyle/>
          <a:p>
            <a:fld id="{A17B8C27-2BC7-3849-BD96-F317B0419E0C}" type="datetimeFigureOut">
              <a:rPr lang="en-US" smtClean="0"/>
              <a:t>7/13/19</a:t>
            </a:fld>
            <a:endParaRPr lang="en-US"/>
          </a:p>
        </p:txBody>
      </p:sp>
      <p:sp>
        <p:nvSpPr>
          <p:cNvPr id="6" name="Footer Placeholder 5">
            <a:extLst>
              <a:ext uri="{FF2B5EF4-FFF2-40B4-BE49-F238E27FC236}">
                <a16:creationId xmlns:a16="http://schemas.microsoft.com/office/drawing/2014/main" id="{13D5558B-5A48-984E-813B-48F19A642D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9497FF-52E2-3C46-B961-E6725D3DD455}"/>
              </a:ext>
            </a:extLst>
          </p:cNvPr>
          <p:cNvSpPr>
            <a:spLocks noGrp="1"/>
          </p:cNvSpPr>
          <p:nvPr>
            <p:ph type="sldNum" sz="quarter" idx="12"/>
          </p:nvPr>
        </p:nvSpPr>
        <p:spPr/>
        <p:txBody>
          <a:bodyPr/>
          <a:lstStyle/>
          <a:p>
            <a:fld id="{94B973FF-A102-B44B-A52F-7B7B60E8A26D}" type="slidenum">
              <a:rPr lang="en-US" smtClean="0"/>
              <a:t>‹#›</a:t>
            </a:fld>
            <a:endParaRPr lang="en-US"/>
          </a:p>
        </p:txBody>
      </p:sp>
    </p:spTree>
    <p:extLst>
      <p:ext uri="{BB962C8B-B14F-4D97-AF65-F5344CB8AC3E}">
        <p14:creationId xmlns:p14="http://schemas.microsoft.com/office/powerpoint/2010/main" val="11519024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A9C8A-8C73-274B-A937-C450E5642C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05AB2A5-F833-044B-A33F-2818947BF8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50DC741-AF4B-7D42-9C52-EEA00FF1F3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D766FA0-7BC9-BD4C-B05C-05193B622BCE}"/>
              </a:ext>
            </a:extLst>
          </p:cNvPr>
          <p:cNvSpPr>
            <a:spLocks noGrp="1"/>
          </p:cNvSpPr>
          <p:nvPr>
            <p:ph type="dt" sz="half" idx="10"/>
          </p:nvPr>
        </p:nvSpPr>
        <p:spPr/>
        <p:txBody>
          <a:bodyPr/>
          <a:lstStyle/>
          <a:p>
            <a:fld id="{A17B8C27-2BC7-3849-BD96-F317B0419E0C}" type="datetimeFigureOut">
              <a:rPr lang="en-US" smtClean="0"/>
              <a:t>7/13/19</a:t>
            </a:fld>
            <a:endParaRPr lang="en-US"/>
          </a:p>
        </p:txBody>
      </p:sp>
      <p:sp>
        <p:nvSpPr>
          <p:cNvPr id="6" name="Footer Placeholder 5">
            <a:extLst>
              <a:ext uri="{FF2B5EF4-FFF2-40B4-BE49-F238E27FC236}">
                <a16:creationId xmlns:a16="http://schemas.microsoft.com/office/drawing/2014/main" id="{582F0185-DFC8-7B4B-A75F-11AA4B7929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B6F0F3-E681-4B4C-84D3-84C295EB2113}"/>
              </a:ext>
            </a:extLst>
          </p:cNvPr>
          <p:cNvSpPr>
            <a:spLocks noGrp="1"/>
          </p:cNvSpPr>
          <p:nvPr>
            <p:ph type="sldNum" sz="quarter" idx="12"/>
          </p:nvPr>
        </p:nvSpPr>
        <p:spPr/>
        <p:txBody>
          <a:bodyPr/>
          <a:lstStyle/>
          <a:p>
            <a:fld id="{94B973FF-A102-B44B-A52F-7B7B60E8A26D}" type="slidenum">
              <a:rPr lang="en-US" smtClean="0"/>
              <a:t>‹#›</a:t>
            </a:fld>
            <a:endParaRPr lang="en-US"/>
          </a:p>
        </p:txBody>
      </p:sp>
    </p:spTree>
    <p:extLst>
      <p:ext uri="{BB962C8B-B14F-4D97-AF65-F5344CB8AC3E}">
        <p14:creationId xmlns:p14="http://schemas.microsoft.com/office/powerpoint/2010/main" val="20592187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8560DE-8606-7647-9931-5ECA7690C9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F76E58-9B16-3742-93F6-63ACA349C5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5F8072-5461-7A44-B76D-681E9A4F98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7B8C27-2BC7-3849-BD96-F317B0419E0C}" type="datetimeFigureOut">
              <a:rPr lang="en-US" smtClean="0"/>
              <a:t>7/13/19</a:t>
            </a:fld>
            <a:endParaRPr lang="en-US"/>
          </a:p>
        </p:txBody>
      </p:sp>
      <p:sp>
        <p:nvSpPr>
          <p:cNvPr id="5" name="Footer Placeholder 4">
            <a:extLst>
              <a:ext uri="{FF2B5EF4-FFF2-40B4-BE49-F238E27FC236}">
                <a16:creationId xmlns:a16="http://schemas.microsoft.com/office/drawing/2014/main" id="{F1EBD8A8-3A46-DF4A-B778-FC97F0D1CD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6143674-0C7F-3148-85D8-B1666C7DE2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B973FF-A102-B44B-A52F-7B7B60E8A26D}" type="slidenum">
              <a:rPr lang="en-US" smtClean="0"/>
              <a:t>‹#›</a:t>
            </a:fld>
            <a:endParaRPr lang="en-US"/>
          </a:p>
        </p:txBody>
      </p:sp>
    </p:spTree>
    <p:extLst>
      <p:ext uri="{BB962C8B-B14F-4D97-AF65-F5344CB8AC3E}">
        <p14:creationId xmlns:p14="http://schemas.microsoft.com/office/powerpoint/2010/main" val="33260126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2016-04-27 12.20.22.jpg">
            <a:extLst>
              <a:ext uri="{FF2B5EF4-FFF2-40B4-BE49-F238E27FC236}">
                <a16:creationId xmlns:a16="http://schemas.microsoft.com/office/drawing/2014/main" id="{04120867-9410-3F4A-9541-925DB5ABFDDB}"/>
              </a:ext>
            </a:extLst>
          </p:cNvPr>
          <p:cNvPicPr>
            <a:picLocks noChangeAspect="1"/>
          </p:cNvPicPr>
          <p:nvPr/>
        </p:nvPicPr>
        <p:blipFill rotWithShape="1">
          <a:blip r:embed="rId2">
            <a:extLst>
              <a:ext uri="{28A0092B-C50C-407E-A947-70E740481C1C}">
                <a14:useLocalDpi xmlns:a14="http://schemas.microsoft.com/office/drawing/2010/main" val="0"/>
              </a:ext>
            </a:extLst>
          </a:blip>
          <a:srcRect t="16264" r="36163" b="37770"/>
          <a:stretch/>
        </p:blipFill>
        <p:spPr>
          <a:xfrm>
            <a:off x="3641014" y="770914"/>
            <a:ext cx="4985290" cy="2692295"/>
          </a:xfrm>
          <a:prstGeom prst="rect">
            <a:avLst/>
          </a:prstGeom>
        </p:spPr>
      </p:pic>
      <p:sp>
        <p:nvSpPr>
          <p:cNvPr id="7" name="TextBox 6">
            <a:extLst>
              <a:ext uri="{FF2B5EF4-FFF2-40B4-BE49-F238E27FC236}">
                <a16:creationId xmlns:a16="http://schemas.microsoft.com/office/drawing/2014/main" id="{455FAFBD-F2D9-544D-8189-B02F9E2080A2}"/>
              </a:ext>
            </a:extLst>
          </p:cNvPr>
          <p:cNvSpPr txBox="1"/>
          <p:nvPr/>
        </p:nvSpPr>
        <p:spPr>
          <a:xfrm>
            <a:off x="6832633" y="31126"/>
            <a:ext cx="941283" cy="523220"/>
          </a:xfrm>
          <a:prstGeom prst="rect">
            <a:avLst/>
          </a:prstGeom>
          <a:noFill/>
        </p:spPr>
        <p:txBody>
          <a:bodyPr wrap="none" rtlCol="0">
            <a:spAutoFit/>
          </a:bodyPr>
          <a:lstStyle/>
          <a:p>
            <a:r>
              <a:rPr lang="en-US" sz="2800" u="sng" dirty="0"/>
              <a:t>A375</a:t>
            </a:r>
          </a:p>
        </p:txBody>
      </p:sp>
      <p:sp>
        <p:nvSpPr>
          <p:cNvPr id="8" name="TextBox 7">
            <a:extLst>
              <a:ext uri="{FF2B5EF4-FFF2-40B4-BE49-F238E27FC236}">
                <a16:creationId xmlns:a16="http://schemas.microsoft.com/office/drawing/2014/main" id="{B2CA111F-F44C-4A47-AFC0-8AC5C0DA9D9E}"/>
              </a:ext>
            </a:extLst>
          </p:cNvPr>
          <p:cNvSpPr txBox="1"/>
          <p:nvPr/>
        </p:nvSpPr>
        <p:spPr>
          <a:xfrm>
            <a:off x="4168126" y="31126"/>
            <a:ext cx="1276311" cy="523220"/>
          </a:xfrm>
          <a:prstGeom prst="rect">
            <a:avLst/>
          </a:prstGeom>
          <a:noFill/>
        </p:spPr>
        <p:txBody>
          <a:bodyPr wrap="none" rtlCol="0">
            <a:spAutoFit/>
          </a:bodyPr>
          <a:lstStyle/>
          <a:p>
            <a:r>
              <a:rPr lang="en-US" sz="2800" u="sng" dirty="0"/>
              <a:t>B16F10</a:t>
            </a:r>
          </a:p>
        </p:txBody>
      </p:sp>
      <p:sp>
        <p:nvSpPr>
          <p:cNvPr id="9" name="TextBox 8">
            <a:extLst>
              <a:ext uri="{FF2B5EF4-FFF2-40B4-BE49-F238E27FC236}">
                <a16:creationId xmlns:a16="http://schemas.microsoft.com/office/drawing/2014/main" id="{3E7AECFA-09E1-2B49-B010-ECE7D7ACCE9F}"/>
              </a:ext>
            </a:extLst>
          </p:cNvPr>
          <p:cNvSpPr txBox="1"/>
          <p:nvPr/>
        </p:nvSpPr>
        <p:spPr>
          <a:xfrm>
            <a:off x="4068393" y="400317"/>
            <a:ext cx="279244" cy="461665"/>
          </a:xfrm>
          <a:prstGeom prst="rect">
            <a:avLst/>
          </a:prstGeom>
          <a:noFill/>
        </p:spPr>
        <p:txBody>
          <a:bodyPr wrap="none" rtlCol="0">
            <a:spAutoFit/>
          </a:bodyPr>
          <a:lstStyle/>
          <a:p>
            <a:r>
              <a:rPr lang="en-US" sz="2400" dirty="0"/>
              <a:t>-</a:t>
            </a:r>
          </a:p>
        </p:txBody>
      </p:sp>
      <p:sp>
        <p:nvSpPr>
          <p:cNvPr id="10" name="TextBox 9">
            <a:extLst>
              <a:ext uri="{FF2B5EF4-FFF2-40B4-BE49-F238E27FC236}">
                <a16:creationId xmlns:a16="http://schemas.microsoft.com/office/drawing/2014/main" id="{4D57BDC4-E80A-804E-98ED-BC58BA54644D}"/>
              </a:ext>
            </a:extLst>
          </p:cNvPr>
          <p:cNvSpPr txBox="1"/>
          <p:nvPr/>
        </p:nvSpPr>
        <p:spPr>
          <a:xfrm>
            <a:off x="5089667" y="400317"/>
            <a:ext cx="338554" cy="461665"/>
          </a:xfrm>
          <a:prstGeom prst="rect">
            <a:avLst/>
          </a:prstGeom>
          <a:noFill/>
        </p:spPr>
        <p:txBody>
          <a:bodyPr wrap="none" rtlCol="0">
            <a:spAutoFit/>
          </a:bodyPr>
          <a:lstStyle/>
          <a:p>
            <a:r>
              <a:rPr lang="en-US" sz="2400" dirty="0"/>
              <a:t>+</a:t>
            </a:r>
          </a:p>
        </p:txBody>
      </p:sp>
      <p:sp>
        <p:nvSpPr>
          <p:cNvPr id="11" name="TextBox 10">
            <a:extLst>
              <a:ext uri="{FF2B5EF4-FFF2-40B4-BE49-F238E27FC236}">
                <a16:creationId xmlns:a16="http://schemas.microsoft.com/office/drawing/2014/main" id="{A7D8D2B2-8A38-354C-AB9B-FEC7860D5346}"/>
              </a:ext>
            </a:extLst>
          </p:cNvPr>
          <p:cNvSpPr txBox="1"/>
          <p:nvPr/>
        </p:nvSpPr>
        <p:spPr>
          <a:xfrm>
            <a:off x="6471993" y="400317"/>
            <a:ext cx="279244" cy="461665"/>
          </a:xfrm>
          <a:prstGeom prst="rect">
            <a:avLst/>
          </a:prstGeom>
          <a:noFill/>
        </p:spPr>
        <p:txBody>
          <a:bodyPr wrap="none" rtlCol="0">
            <a:spAutoFit/>
          </a:bodyPr>
          <a:lstStyle/>
          <a:p>
            <a:r>
              <a:rPr lang="en-US" sz="2400" dirty="0"/>
              <a:t>-</a:t>
            </a:r>
          </a:p>
        </p:txBody>
      </p:sp>
      <p:sp>
        <p:nvSpPr>
          <p:cNvPr id="12" name="TextBox 11">
            <a:extLst>
              <a:ext uri="{FF2B5EF4-FFF2-40B4-BE49-F238E27FC236}">
                <a16:creationId xmlns:a16="http://schemas.microsoft.com/office/drawing/2014/main" id="{DF549C17-84CB-2D4D-A1FC-656FDD260A5F}"/>
              </a:ext>
            </a:extLst>
          </p:cNvPr>
          <p:cNvSpPr txBox="1"/>
          <p:nvPr/>
        </p:nvSpPr>
        <p:spPr>
          <a:xfrm>
            <a:off x="7784560" y="400317"/>
            <a:ext cx="338554" cy="461665"/>
          </a:xfrm>
          <a:prstGeom prst="rect">
            <a:avLst/>
          </a:prstGeom>
          <a:noFill/>
        </p:spPr>
        <p:txBody>
          <a:bodyPr wrap="none" rtlCol="0">
            <a:spAutoFit/>
          </a:bodyPr>
          <a:lstStyle/>
          <a:p>
            <a:r>
              <a:rPr lang="en-US" sz="2400" dirty="0"/>
              <a:t>+</a:t>
            </a:r>
          </a:p>
        </p:txBody>
      </p:sp>
      <p:pic>
        <p:nvPicPr>
          <p:cNvPr id="13" name="Picture 12">
            <a:extLst>
              <a:ext uri="{FF2B5EF4-FFF2-40B4-BE49-F238E27FC236}">
                <a16:creationId xmlns:a16="http://schemas.microsoft.com/office/drawing/2014/main" id="{583CFBA1-5EF8-BB43-B7AC-A3C0728F79A2}"/>
              </a:ext>
            </a:extLst>
          </p:cNvPr>
          <p:cNvPicPr>
            <a:picLocks noChangeAspect="1"/>
          </p:cNvPicPr>
          <p:nvPr/>
        </p:nvPicPr>
        <p:blipFill rotWithShape="1">
          <a:blip r:embed="rId3"/>
          <a:srcRect l="6215" t="8325" r="59968" b="46807"/>
          <a:stretch/>
        </p:blipFill>
        <p:spPr>
          <a:xfrm rot="5400000">
            <a:off x="3634911" y="3524525"/>
            <a:ext cx="2481085" cy="2468880"/>
          </a:xfrm>
          <a:prstGeom prst="rect">
            <a:avLst/>
          </a:prstGeom>
        </p:spPr>
      </p:pic>
      <p:pic>
        <p:nvPicPr>
          <p:cNvPr id="14" name="Picture 13">
            <a:extLst>
              <a:ext uri="{FF2B5EF4-FFF2-40B4-BE49-F238E27FC236}">
                <a16:creationId xmlns:a16="http://schemas.microsoft.com/office/drawing/2014/main" id="{6D99E6F9-A697-DC44-8341-2D465C4FB404}"/>
              </a:ext>
            </a:extLst>
          </p:cNvPr>
          <p:cNvPicPr>
            <a:picLocks noChangeAspect="1"/>
          </p:cNvPicPr>
          <p:nvPr/>
        </p:nvPicPr>
        <p:blipFill rotWithShape="1">
          <a:blip r:embed="rId4"/>
          <a:srcRect l="1" t="26777" r="63871" b="25221"/>
          <a:stretch/>
        </p:blipFill>
        <p:spPr>
          <a:xfrm rot="5400000">
            <a:off x="6153350" y="3526553"/>
            <a:ext cx="2477304" cy="2468603"/>
          </a:xfrm>
          <a:prstGeom prst="rect">
            <a:avLst/>
          </a:prstGeom>
        </p:spPr>
      </p:pic>
      <p:sp>
        <p:nvSpPr>
          <p:cNvPr id="15" name="TextBox 14">
            <a:extLst>
              <a:ext uri="{FF2B5EF4-FFF2-40B4-BE49-F238E27FC236}">
                <a16:creationId xmlns:a16="http://schemas.microsoft.com/office/drawing/2014/main" id="{D0CC6D32-0DD7-4645-84F1-97DC2BB3E85D}"/>
              </a:ext>
            </a:extLst>
          </p:cNvPr>
          <p:cNvSpPr txBox="1"/>
          <p:nvPr/>
        </p:nvSpPr>
        <p:spPr>
          <a:xfrm>
            <a:off x="2703419" y="469767"/>
            <a:ext cx="1098378" cy="369332"/>
          </a:xfrm>
          <a:prstGeom prst="rect">
            <a:avLst/>
          </a:prstGeom>
          <a:noFill/>
        </p:spPr>
        <p:txBody>
          <a:bodyPr wrap="none" rtlCol="0">
            <a:spAutoFit/>
          </a:bodyPr>
          <a:lstStyle/>
          <a:p>
            <a:r>
              <a:rPr lang="en-US" dirty="0"/>
              <a:t>AZD6244:</a:t>
            </a:r>
          </a:p>
        </p:txBody>
      </p:sp>
      <p:sp>
        <p:nvSpPr>
          <p:cNvPr id="2" name="TextBox 1">
            <a:extLst>
              <a:ext uri="{FF2B5EF4-FFF2-40B4-BE49-F238E27FC236}">
                <a16:creationId xmlns:a16="http://schemas.microsoft.com/office/drawing/2014/main" id="{F341FC74-C838-884D-A306-CEF0FC013E1F}"/>
              </a:ext>
            </a:extLst>
          </p:cNvPr>
          <p:cNvSpPr txBox="1"/>
          <p:nvPr/>
        </p:nvSpPr>
        <p:spPr>
          <a:xfrm>
            <a:off x="1749283" y="2080596"/>
            <a:ext cx="1718740" cy="2585323"/>
          </a:xfrm>
          <a:prstGeom prst="rect">
            <a:avLst/>
          </a:prstGeom>
          <a:noFill/>
        </p:spPr>
        <p:txBody>
          <a:bodyPr wrap="none" rtlCol="0">
            <a:spAutoFit/>
          </a:bodyPr>
          <a:lstStyle/>
          <a:p>
            <a:r>
              <a:rPr lang="en-US" dirty="0"/>
              <a:t>Cell suspensions</a:t>
            </a:r>
          </a:p>
          <a:p>
            <a:endParaRPr lang="en-US" dirty="0"/>
          </a:p>
          <a:p>
            <a:endParaRPr lang="en-US" dirty="0"/>
          </a:p>
          <a:p>
            <a:endParaRPr lang="en-US" dirty="0"/>
          </a:p>
          <a:p>
            <a:endParaRPr lang="en-US" dirty="0"/>
          </a:p>
          <a:p>
            <a:endParaRPr lang="en-US" dirty="0"/>
          </a:p>
          <a:p>
            <a:endParaRPr lang="en-US" dirty="0"/>
          </a:p>
          <a:p>
            <a:endParaRPr lang="en-US" dirty="0"/>
          </a:p>
          <a:p>
            <a:pPr algn="r"/>
            <a:r>
              <a:rPr lang="en-US" dirty="0"/>
              <a:t>Cell pellets</a:t>
            </a:r>
          </a:p>
        </p:txBody>
      </p:sp>
      <p:sp>
        <p:nvSpPr>
          <p:cNvPr id="3" name="TextBox 2">
            <a:extLst>
              <a:ext uri="{FF2B5EF4-FFF2-40B4-BE49-F238E27FC236}">
                <a16:creationId xmlns:a16="http://schemas.microsoft.com/office/drawing/2014/main" id="{5CC28675-CCD8-8E4A-8D80-5F89276474C7}"/>
              </a:ext>
            </a:extLst>
          </p:cNvPr>
          <p:cNvSpPr txBox="1"/>
          <p:nvPr/>
        </p:nvSpPr>
        <p:spPr>
          <a:xfrm>
            <a:off x="331308" y="6112690"/>
            <a:ext cx="11834190" cy="954107"/>
          </a:xfrm>
          <a:prstGeom prst="rect">
            <a:avLst/>
          </a:prstGeom>
          <a:noFill/>
        </p:spPr>
        <p:txBody>
          <a:bodyPr wrap="square" rtlCol="0">
            <a:spAutoFit/>
          </a:bodyPr>
          <a:lstStyle/>
          <a:p>
            <a:r>
              <a:rPr lang="en-US" sz="1400" b="1" dirty="0"/>
              <a:t>Figure S1. </a:t>
            </a:r>
            <a:r>
              <a:rPr lang="en-US" sz="1400" dirty="0"/>
              <a:t>MEK inhibition induces hyperpigmentation in mouse B16F10 and human A375 melanoma cell lines. Cells were treated with 200 </a:t>
            </a:r>
            <a:r>
              <a:rPr lang="en-US" sz="1400" dirty="0" err="1"/>
              <a:t>nM</a:t>
            </a:r>
            <a:r>
              <a:rPr lang="en-US" sz="1400" dirty="0"/>
              <a:t> AZD6244 for 72 hours. Cell suspensions are shown above cell pellets, with equal numbers of cells present in samples with and without AZD6244 treatment. Note that the B16F10 cells are pigmented initially, and then exhibited a further darkening of pigmentation under AZD6244 treatment.  </a:t>
            </a:r>
          </a:p>
          <a:p>
            <a:endParaRPr lang="en-US" sz="1400" dirty="0"/>
          </a:p>
        </p:txBody>
      </p:sp>
    </p:spTree>
    <p:extLst>
      <p:ext uri="{BB962C8B-B14F-4D97-AF65-F5344CB8AC3E}">
        <p14:creationId xmlns:p14="http://schemas.microsoft.com/office/powerpoint/2010/main" val="29346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7E08A1D-21D6-CF44-BA2F-2A4D36650E00}"/>
              </a:ext>
            </a:extLst>
          </p:cNvPr>
          <p:cNvPicPr>
            <a:picLocks noChangeAspect="1"/>
          </p:cNvPicPr>
          <p:nvPr/>
        </p:nvPicPr>
        <p:blipFill>
          <a:blip r:embed="rId2"/>
          <a:stretch>
            <a:fillRect/>
          </a:stretch>
        </p:blipFill>
        <p:spPr>
          <a:xfrm>
            <a:off x="2495550" y="16442"/>
            <a:ext cx="7138780" cy="6798838"/>
          </a:xfrm>
          <a:prstGeom prst="rect">
            <a:avLst/>
          </a:prstGeom>
        </p:spPr>
      </p:pic>
      <p:sp>
        <p:nvSpPr>
          <p:cNvPr id="2" name="TextBox 1">
            <a:extLst>
              <a:ext uri="{FF2B5EF4-FFF2-40B4-BE49-F238E27FC236}">
                <a16:creationId xmlns:a16="http://schemas.microsoft.com/office/drawing/2014/main" id="{B78AB9B9-D150-2441-A528-1083609A03A3}"/>
              </a:ext>
            </a:extLst>
          </p:cNvPr>
          <p:cNvSpPr txBox="1"/>
          <p:nvPr/>
        </p:nvSpPr>
        <p:spPr>
          <a:xfrm>
            <a:off x="304800" y="6347790"/>
            <a:ext cx="11516139" cy="738664"/>
          </a:xfrm>
          <a:prstGeom prst="rect">
            <a:avLst/>
          </a:prstGeom>
          <a:noFill/>
        </p:spPr>
        <p:txBody>
          <a:bodyPr wrap="square" rtlCol="0">
            <a:spAutoFit/>
          </a:bodyPr>
          <a:lstStyle/>
          <a:p>
            <a:r>
              <a:rPr lang="en-US" sz="1400" b="1" dirty="0"/>
              <a:t>Figure S2.</a:t>
            </a:r>
            <a:r>
              <a:rPr lang="en-US" sz="1400" dirty="0"/>
              <a:t> Enriched biological processes identified by GREAT analyses on the 16,476 regions that were losing H3K27ac and the 1,041 regions that were gaining H3K27ac under AZD6244 treatment.</a:t>
            </a:r>
          </a:p>
          <a:p>
            <a:endParaRPr lang="en-US" sz="1400" dirty="0"/>
          </a:p>
        </p:txBody>
      </p:sp>
    </p:spTree>
    <p:extLst>
      <p:ext uri="{BB962C8B-B14F-4D97-AF65-F5344CB8AC3E}">
        <p14:creationId xmlns:p14="http://schemas.microsoft.com/office/powerpoint/2010/main" val="34948239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791BFAA-4477-B549-B7CD-0C9255858803}"/>
              </a:ext>
            </a:extLst>
          </p:cNvPr>
          <p:cNvPicPr>
            <a:picLocks noChangeAspect="1"/>
          </p:cNvPicPr>
          <p:nvPr/>
        </p:nvPicPr>
        <p:blipFill>
          <a:blip r:embed="rId2"/>
          <a:stretch>
            <a:fillRect/>
          </a:stretch>
        </p:blipFill>
        <p:spPr>
          <a:xfrm>
            <a:off x="5074522" y="603803"/>
            <a:ext cx="6096000" cy="4572000"/>
          </a:xfrm>
          <a:prstGeom prst="rect">
            <a:avLst/>
          </a:prstGeom>
          <a:ln w="0">
            <a:solidFill>
              <a:schemeClr val="tx1"/>
            </a:solidFill>
          </a:ln>
        </p:spPr>
      </p:pic>
      <p:pic>
        <p:nvPicPr>
          <p:cNvPr id="3" name="Picture 2">
            <a:extLst>
              <a:ext uri="{FF2B5EF4-FFF2-40B4-BE49-F238E27FC236}">
                <a16:creationId xmlns:a16="http://schemas.microsoft.com/office/drawing/2014/main" id="{F9346460-08FB-F848-A941-00EBD8F91028}"/>
              </a:ext>
            </a:extLst>
          </p:cNvPr>
          <p:cNvPicPr>
            <a:picLocks noChangeAspect="1"/>
          </p:cNvPicPr>
          <p:nvPr/>
        </p:nvPicPr>
        <p:blipFill>
          <a:blip r:embed="rId3"/>
          <a:stretch>
            <a:fillRect/>
          </a:stretch>
        </p:blipFill>
        <p:spPr>
          <a:xfrm>
            <a:off x="400512" y="135740"/>
            <a:ext cx="4340981" cy="5212080"/>
          </a:xfrm>
          <a:prstGeom prst="rect">
            <a:avLst/>
          </a:prstGeom>
        </p:spPr>
      </p:pic>
      <p:sp>
        <p:nvSpPr>
          <p:cNvPr id="7" name="TextBox 6">
            <a:extLst>
              <a:ext uri="{FF2B5EF4-FFF2-40B4-BE49-F238E27FC236}">
                <a16:creationId xmlns:a16="http://schemas.microsoft.com/office/drawing/2014/main" id="{CDCFEAC4-D6EA-1541-AD01-91B3D21FB974}"/>
              </a:ext>
            </a:extLst>
          </p:cNvPr>
          <p:cNvSpPr txBox="1"/>
          <p:nvPr/>
        </p:nvSpPr>
        <p:spPr>
          <a:xfrm>
            <a:off x="306196" y="165588"/>
            <a:ext cx="441146" cy="369332"/>
          </a:xfrm>
          <a:prstGeom prst="rect">
            <a:avLst/>
          </a:prstGeom>
          <a:noFill/>
        </p:spPr>
        <p:txBody>
          <a:bodyPr wrap="none" rtlCol="0">
            <a:spAutoFit/>
          </a:bodyPr>
          <a:lstStyle/>
          <a:p>
            <a:r>
              <a:rPr lang="en-US" dirty="0"/>
              <a:t>A) </a:t>
            </a:r>
          </a:p>
        </p:txBody>
      </p:sp>
      <p:sp>
        <p:nvSpPr>
          <p:cNvPr id="8" name="TextBox 7">
            <a:extLst>
              <a:ext uri="{FF2B5EF4-FFF2-40B4-BE49-F238E27FC236}">
                <a16:creationId xmlns:a16="http://schemas.microsoft.com/office/drawing/2014/main" id="{09BDA974-E21A-C544-B59B-238495C66A1B}"/>
              </a:ext>
            </a:extLst>
          </p:cNvPr>
          <p:cNvSpPr txBox="1"/>
          <p:nvPr/>
        </p:nvSpPr>
        <p:spPr>
          <a:xfrm>
            <a:off x="4857956" y="165588"/>
            <a:ext cx="433132" cy="369332"/>
          </a:xfrm>
          <a:prstGeom prst="rect">
            <a:avLst/>
          </a:prstGeom>
          <a:noFill/>
        </p:spPr>
        <p:txBody>
          <a:bodyPr wrap="none" rtlCol="0">
            <a:spAutoFit/>
          </a:bodyPr>
          <a:lstStyle/>
          <a:p>
            <a:r>
              <a:rPr lang="en-US" dirty="0"/>
              <a:t>B) </a:t>
            </a:r>
          </a:p>
        </p:txBody>
      </p:sp>
      <p:sp>
        <p:nvSpPr>
          <p:cNvPr id="2" name="TextBox 1">
            <a:extLst>
              <a:ext uri="{FF2B5EF4-FFF2-40B4-BE49-F238E27FC236}">
                <a16:creationId xmlns:a16="http://schemas.microsoft.com/office/drawing/2014/main" id="{66EA8DCB-3036-D446-A4C8-139976CA8C2D}"/>
              </a:ext>
            </a:extLst>
          </p:cNvPr>
          <p:cNvSpPr txBox="1"/>
          <p:nvPr/>
        </p:nvSpPr>
        <p:spPr>
          <a:xfrm>
            <a:off x="6872296" y="270873"/>
            <a:ext cx="2787943" cy="307777"/>
          </a:xfrm>
          <a:prstGeom prst="rect">
            <a:avLst/>
          </a:prstGeom>
          <a:noFill/>
        </p:spPr>
        <p:txBody>
          <a:bodyPr wrap="none" rtlCol="0">
            <a:spAutoFit/>
          </a:bodyPr>
          <a:lstStyle/>
          <a:p>
            <a:r>
              <a:rPr lang="en-US" sz="1400" b="1" dirty="0">
                <a:latin typeface="Arial" panose="020B0604020202020204" pitchFamily="34" charset="0"/>
                <a:cs typeface="Arial" panose="020B0604020202020204" pitchFamily="34" charset="0"/>
              </a:rPr>
              <a:t>Super-enhancer signal density</a:t>
            </a:r>
          </a:p>
        </p:txBody>
      </p:sp>
      <p:sp>
        <p:nvSpPr>
          <p:cNvPr id="6" name="TextBox 5">
            <a:extLst>
              <a:ext uri="{FF2B5EF4-FFF2-40B4-BE49-F238E27FC236}">
                <a16:creationId xmlns:a16="http://schemas.microsoft.com/office/drawing/2014/main" id="{427118DC-D6A2-1D4C-9B89-3B79C064C88F}"/>
              </a:ext>
            </a:extLst>
          </p:cNvPr>
          <p:cNvSpPr txBox="1"/>
          <p:nvPr/>
        </p:nvSpPr>
        <p:spPr>
          <a:xfrm>
            <a:off x="97528" y="5405954"/>
            <a:ext cx="11988455" cy="1384995"/>
          </a:xfrm>
          <a:prstGeom prst="rect">
            <a:avLst/>
          </a:prstGeom>
          <a:noFill/>
        </p:spPr>
        <p:txBody>
          <a:bodyPr wrap="square" rtlCol="0">
            <a:spAutoFit/>
          </a:bodyPr>
          <a:lstStyle/>
          <a:p>
            <a:r>
              <a:rPr lang="en-US" sz="1400" b="1" dirty="0"/>
              <a:t>Figure S3</a:t>
            </a:r>
            <a:r>
              <a:rPr lang="en-US" sz="1400" dirty="0"/>
              <a:t>. Effect of MEK inhibition on super-enhancers in 501mel cells. A) Distribution of H3K27ac </a:t>
            </a:r>
            <a:r>
              <a:rPr lang="en-US" sz="1400" dirty="0" err="1"/>
              <a:t>ChIP-Seq</a:t>
            </a:r>
            <a:r>
              <a:rPr lang="en-US" sz="1400" dirty="0"/>
              <a:t> signal at enhancers (input subtracted reads per million per enhancer regions) in AZD6244-treated 501mel cells. Enhancers are ranked by decreasing H3K27ac </a:t>
            </a:r>
            <a:r>
              <a:rPr lang="en-US" sz="1400" dirty="0" err="1"/>
              <a:t>ChIP-Seq</a:t>
            </a:r>
            <a:r>
              <a:rPr lang="en-US" sz="1400" dirty="0"/>
              <a:t> signal; the gray dashed line demarcates the boundary between super-enhancers (red) and typical enhancers (gray). Of the six super-enhancer-associated transcription factors with motifs enriched in 501mel super-enhancer regions (Fig. 3B), four (</a:t>
            </a:r>
            <a:r>
              <a:rPr lang="en-US" sz="1400" i="1" dirty="0"/>
              <a:t>MITF</a:t>
            </a:r>
            <a:r>
              <a:rPr lang="en-US" sz="1400" dirty="0"/>
              <a:t>, </a:t>
            </a:r>
            <a:r>
              <a:rPr lang="en-US" sz="1400" i="1" dirty="0"/>
              <a:t>SOX10</a:t>
            </a:r>
            <a:r>
              <a:rPr lang="en-US" sz="1400" dirty="0"/>
              <a:t>, </a:t>
            </a:r>
            <a:r>
              <a:rPr lang="en-US" sz="1400" i="1" dirty="0"/>
              <a:t>ETS1</a:t>
            </a:r>
            <a:r>
              <a:rPr lang="en-US" sz="1400" dirty="0"/>
              <a:t> and </a:t>
            </a:r>
            <a:r>
              <a:rPr lang="en-US" sz="1400" i="1" dirty="0"/>
              <a:t>ETV5</a:t>
            </a:r>
            <a:r>
              <a:rPr lang="en-US" sz="1400" dirty="0"/>
              <a:t>) persisted as super-enhancer-associated under AZD6244 treatment. B) Box-and-scatter plots of super-enhancer signal density (rpm/</a:t>
            </a:r>
            <a:r>
              <a:rPr lang="en-US" sz="1400" dirty="0" err="1"/>
              <a:t>bp</a:t>
            </a:r>
            <a:r>
              <a:rPr lang="en-US" sz="1400" dirty="0"/>
              <a:t>) in control (SE_DMSO) and AZD6244 treated (SE_AZD) 501mel cells. Significance of the difference between distributions determined using a two-tailed t test. </a:t>
            </a:r>
            <a:r>
              <a:rPr lang="en-US" sz="1400" baseline="30000" dirty="0"/>
              <a:t>***</a:t>
            </a:r>
            <a:r>
              <a:rPr lang="en-US" sz="1400" dirty="0"/>
              <a:t>P-value ≤ 0.001.</a:t>
            </a:r>
          </a:p>
        </p:txBody>
      </p:sp>
    </p:spTree>
    <p:extLst>
      <p:ext uri="{BB962C8B-B14F-4D97-AF65-F5344CB8AC3E}">
        <p14:creationId xmlns:p14="http://schemas.microsoft.com/office/powerpoint/2010/main" val="11461577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CDE1861-6C3A-8C4E-A626-FFB6606CDD3C}"/>
              </a:ext>
            </a:extLst>
          </p:cNvPr>
          <p:cNvPicPr>
            <a:picLocks noChangeAspect="1"/>
          </p:cNvPicPr>
          <p:nvPr/>
        </p:nvPicPr>
        <p:blipFill>
          <a:blip r:embed="rId2"/>
          <a:stretch>
            <a:fillRect/>
          </a:stretch>
        </p:blipFill>
        <p:spPr>
          <a:xfrm>
            <a:off x="310292" y="1125449"/>
            <a:ext cx="11471202" cy="3960296"/>
          </a:xfrm>
          <a:prstGeom prst="rect">
            <a:avLst/>
          </a:prstGeom>
        </p:spPr>
      </p:pic>
      <p:sp>
        <p:nvSpPr>
          <p:cNvPr id="2" name="TextBox 1">
            <a:extLst>
              <a:ext uri="{FF2B5EF4-FFF2-40B4-BE49-F238E27FC236}">
                <a16:creationId xmlns:a16="http://schemas.microsoft.com/office/drawing/2014/main" id="{685D1AF1-B393-8F45-86F4-0CC97DFB3B11}"/>
              </a:ext>
            </a:extLst>
          </p:cNvPr>
          <p:cNvSpPr txBox="1"/>
          <p:nvPr/>
        </p:nvSpPr>
        <p:spPr>
          <a:xfrm>
            <a:off x="384314" y="5496562"/>
            <a:ext cx="11542643" cy="954107"/>
          </a:xfrm>
          <a:prstGeom prst="rect">
            <a:avLst/>
          </a:prstGeom>
          <a:noFill/>
        </p:spPr>
        <p:txBody>
          <a:bodyPr wrap="square" rtlCol="0">
            <a:spAutoFit/>
          </a:bodyPr>
          <a:lstStyle/>
          <a:p>
            <a:r>
              <a:rPr lang="en-US" sz="1400" b="1" dirty="0"/>
              <a:t>Figure S4</a:t>
            </a:r>
            <a:r>
              <a:rPr lang="en-US" sz="1400" dirty="0"/>
              <a:t>.  SOX10 shows increased genome-wide binding under AZD6244 treatment, including recruitment to H3K27ac-marked regions. The numbers of SOX10 binding sites from SOX10 </a:t>
            </a:r>
            <a:r>
              <a:rPr lang="en-US" sz="1400" dirty="0" err="1"/>
              <a:t>ChIP</a:t>
            </a:r>
            <a:r>
              <a:rPr lang="en-US" sz="1400" dirty="0"/>
              <a:t> analysis throughout the genome and in relation to H3K27ac-marked regions in 501mel cells are shown, both under control (DMSO-treated) and AZD6244-treated conditions.</a:t>
            </a:r>
          </a:p>
          <a:p>
            <a:endParaRPr lang="en-US" sz="1400" dirty="0"/>
          </a:p>
        </p:txBody>
      </p:sp>
    </p:spTree>
    <p:extLst>
      <p:ext uri="{BB962C8B-B14F-4D97-AF65-F5344CB8AC3E}">
        <p14:creationId xmlns:p14="http://schemas.microsoft.com/office/powerpoint/2010/main" val="22895738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2EF0776-DFC1-374B-992D-27422D705C14}"/>
              </a:ext>
            </a:extLst>
          </p:cNvPr>
          <p:cNvPicPr>
            <a:picLocks noChangeAspect="1"/>
          </p:cNvPicPr>
          <p:nvPr/>
        </p:nvPicPr>
        <p:blipFill rotWithShape="1">
          <a:blip r:embed="rId2"/>
          <a:srcRect l="16541" t="12910" r="11999" b="21753"/>
          <a:stretch/>
        </p:blipFill>
        <p:spPr>
          <a:xfrm>
            <a:off x="6690987" y="540223"/>
            <a:ext cx="4190887" cy="5422698"/>
          </a:xfrm>
          <a:prstGeom prst="rect">
            <a:avLst/>
          </a:prstGeom>
        </p:spPr>
      </p:pic>
      <p:sp>
        <p:nvSpPr>
          <p:cNvPr id="5" name="TextBox 4">
            <a:extLst>
              <a:ext uri="{FF2B5EF4-FFF2-40B4-BE49-F238E27FC236}">
                <a16:creationId xmlns:a16="http://schemas.microsoft.com/office/drawing/2014/main" id="{C355AC3E-7E1F-4844-B467-D5DBA3E7E7C6}"/>
              </a:ext>
            </a:extLst>
          </p:cNvPr>
          <p:cNvSpPr txBox="1"/>
          <p:nvPr/>
        </p:nvSpPr>
        <p:spPr>
          <a:xfrm>
            <a:off x="1295750" y="400310"/>
            <a:ext cx="441146" cy="369332"/>
          </a:xfrm>
          <a:prstGeom prst="rect">
            <a:avLst/>
          </a:prstGeom>
          <a:noFill/>
        </p:spPr>
        <p:txBody>
          <a:bodyPr wrap="none" rtlCol="0">
            <a:spAutoFit/>
          </a:bodyPr>
          <a:lstStyle/>
          <a:p>
            <a:r>
              <a:rPr lang="en-US" dirty="0"/>
              <a:t>A) </a:t>
            </a:r>
          </a:p>
        </p:txBody>
      </p:sp>
      <p:sp>
        <p:nvSpPr>
          <p:cNvPr id="6" name="TextBox 5">
            <a:extLst>
              <a:ext uri="{FF2B5EF4-FFF2-40B4-BE49-F238E27FC236}">
                <a16:creationId xmlns:a16="http://schemas.microsoft.com/office/drawing/2014/main" id="{FA8B4169-75D0-3F45-BAEF-9DEC5437D614}"/>
              </a:ext>
            </a:extLst>
          </p:cNvPr>
          <p:cNvSpPr txBox="1"/>
          <p:nvPr/>
        </p:nvSpPr>
        <p:spPr>
          <a:xfrm>
            <a:off x="6690988" y="400310"/>
            <a:ext cx="433132" cy="369332"/>
          </a:xfrm>
          <a:prstGeom prst="rect">
            <a:avLst/>
          </a:prstGeom>
          <a:noFill/>
        </p:spPr>
        <p:txBody>
          <a:bodyPr wrap="none" rtlCol="0">
            <a:spAutoFit/>
          </a:bodyPr>
          <a:lstStyle/>
          <a:p>
            <a:r>
              <a:rPr lang="en-US" dirty="0"/>
              <a:t>B) </a:t>
            </a:r>
          </a:p>
        </p:txBody>
      </p:sp>
      <p:pic>
        <p:nvPicPr>
          <p:cNvPr id="7" name="Picture 6">
            <a:extLst>
              <a:ext uri="{FF2B5EF4-FFF2-40B4-BE49-F238E27FC236}">
                <a16:creationId xmlns:a16="http://schemas.microsoft.com/office/drawing/2014/main" id="{2EC91844-6816-984D-8A53-CA8F0C02DC0C}"/>
              </a:ext>
            </a:extLst>
          </p:cNvPr>
          <p:cNvPicPr>
            <a:picLocks noChangeAspect="1"/>
          </p:cNvPicPr>
          <p:nvPr/>
        </p:nvPicPr>
        <p:blipFill rotWithShape="1">
          <a:blip r:embed="rId3"/>
          <a:srcRect l="13021" t="13699" r="15519" b="20527"/>
          <a:stretch/>
        </p:blipFill>
        <p:spPr>
          <a:xfrm>
            <a:off x="1330496" y="680220"/>
            <a:ext cx="4055697" cy="5282701"/>
          </a:xfrm>
          <a:prstGeom prst="rect">
            <a:avLst/>
          </a:prstGeom>
        </p:spPr>
      </p:pic>
      <p:sp>
        <p:nvSpPr>
          <p:cNvPr id="2" name="TextBox 1">
            <a:extLst>
              <a:ext uri="{FF2B5EF4-FFF2-40B4-BE49-F238E27FC236}">
                <a16:creationId xmlns:a16="http://schemas.microsoft.com/office/drawing/2014/main" id="{A8C46929-558C-614C-A7FB-A4F2E2E6752B}"/>
              </a:ext>
            </a:extLst>
          </p:cNvPr>
          <p:cNvSpPr txBox="1"/>
          <p:nvPr/>
        </p:nvSpPr>
        <p:spPr>
          <a:xfrm>
            <a:off x="437322" y="6082750"/>
            <a:ext cx="11502887" cy="738664"/>
          </a:xfrm>
          <a:prstGeom prst="rect">
            <a:avLst/>
          </a:prstGeom>
          <a:noFill/>
        </p:spPr>
        <p:txBody>
          <a:bodyPr wrap="square" rtlCol="0">
            <a:spAutoFit/>
          </a:bodyPr>
          <a:lstStyle/>
          <a:p>
            <a:r>
              <a:rPr lang="en-US" sz="1400" b="1" dirty="0"/>
              <a:t>Figure S5</a:t>
            </a:r>
            <a:r>
              <a:rPr lang="en-US" sz="1400" dirty="0"/>
              <a:t>. Significantly enriched transcription factor motifs identified under SOX10 </a:t>
            </a:r>
            <a:r>
              <a:rPr lang="en-US" sz="1400" dirty="0" err="1"/>
              <a:t>ChIP-Seq</a:t>
            </a:r>
            <a:r>
              <a:rPr lang="en-US" sz="1400" dirty="0"/>
              <a:t> peaks. Enriched motifs are shown for (A) control (DMSO-treated) conditions and (B) AZD6244-treated conditions.</a:t>
            </a:r>
          </a:p>
          <a:p>
            <a:endParaRPr lang="en-US" sz="1400" dirty="0"/>
          </a:p>
        </p:txBody>
      </p:sp>
      <p:sp>
        <p:nvSpPr>
          <p:cNvPr id="3" name="TextBox 2">
            <a:extLst>
              <a:ext uri="{FF2B5EF4-FFF2-40B4-BE49-F238E27FC236}">
                <a16:creationId xmlns:a16="http://schemas.microsoft.com/office/drawing/2014/main" id="{CCC068F9-7F7D-254A-A797-271398E58D13}"/>
              </a:ext>
            </a:extLst>
          </p:cNvPr>
          <p:cNvSpPr txBox="1"/>
          <p:nvPr/>
        </p:nvSpPr>
        <p:spPr>
          <a:xfrm>
            <a:off x="2769703" y="235426"/>
            <a:ext cx="1542795" cy="369332"/>
          </a:xfrm>
          <a:prstGeom prst="rect">
            <a:avLst/>
          </a:prstGeom>
          <a:noFill/>
        </p:spPr>
        <p:txBody>
          <a:bodyPr wrap="none" rtlCol="0">
            <a:spAutoFit/>
          </a:bodyPr>
          <a:lstStyle/>
          <a:p>
            <a:r>
              <a:rPr lang="en-US" dirty="0"/>
              <a:t>DMSO-treated</a:t>
            </a:r>
          </a:p>
        </p:txBody>
      </p:sp>
      <p:sp>
        <p:nvSpPr>
          <p:cNvPr id="10" name="TextBox 9">
            <a:extLst>
              <a:ext uri="{FF2B5EF4-FFF2-40B4-BE49-F238E27FC236}">
                <a16:creationId xmlns:a16="http://schemas.microsoft.com/office/drawing/2014/main" id="{F23D6010-68E2-5D43-BF17-3F81210EF9B3}"/>
              </a:ext>
            </a:extLst>
          </p:cNvPr>
          <p:cNvSpPr txBox="1"/>
          <p:nvPr/>
        </p:nvSpPr>
        <p:spPr>
          <a:xfrm>
            <a:off x="8057322" y="235426"/>
            <a:ext cx="1796069" cy="369332"/>
          </a:xfrm>
          <a:prstGeom prst="rect">
            <a:avLst/>
          </a:prstGeom>
          <a:noFill/>
        </p:spPr>
        <p:txBody>
          <a:bodyPr wrap="none" rtlCol="0">
            <a:spAutoFit/>
          </a:bodyPr>
          <a:lstStyle/>
          <a:p>
            <a:r>
              <a:rPr lang="en-US" dirty="0"/>
              <a:t>AZD6244-treated</a:t>
            </a:r>
          </a:p>
        </p:txBody>
      </p:sp>
    </p:spTree>
    <p:extLst>
      <p:ext uri="{BB962C8B-B14F-4D97-AF65-F5344CB8AC3E}">
        <p14:creationId xmlns:p14="http://schemas.microsoft.com/office/powerpoint/2010/main" val="8469410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639BC8A-29D9-CC4D-9725-CF37334D14F3}"/>
              </a:ext>
            </a:extLst>
          </p:cNvPr>
          <p:cNvSpPr txBox="1"/>
          <p:nvPr/>
        </p:nvSpPr>
        <p:spPr>
          <a:xfrm>
            <a:off x="97527" y="5493027"/>
            <a:ext cx="11922195" cy="1169551"/>
          </a:xfrm>
          <a:prstGeom prst="rect">
            <a:avLst/>
          </a:prstGeom>
          <a:noFill/>
        </p:spPr>
        <p:txBody>
          <a:bodyPr wrap="square" rtlCol="0">
            <a:spAutoFit/>
          </a:bodyPr>
          <a:lstStyle/>
          <a:p>
            <a:r>
              <a:rPr lang="en-US" sz="1400" b="1" dirty="0"/>
              <a:t>Figure S6</a:t>
            </a:r>
            <a:r>
              <a:rPr lang="en-US" sz="1400" dirty="0"/>
              <a:t>. Transcription factors that regulate melanocyte-lineage and pigmentation processes undergo significant expression changes under AZD6244 and are associated with SOX10-bound super-enhancers. UCSC genome browser tracks are shown for the transcription factors </a:t>
            </a:r>
            <a:r>
              <a:rPr lang="en-US" sz="1400" i="1" dirty="0"/>
              <a:t>MITF, ETS1, ZEB2, SNAI2,</a:t>
            </a:r>
            <a:r>
              <a:rPr lang="en-US" sz="1400" dirty="0"/>
              <a:t> and </a:t>
            </a:r>
            <a:r>
              <a:rPr lang="en-US" sz="1400" i="1" dirty="0"/>
              <a:t>TFAP2A</a:t>
            </a:r>
            <a:r>
              <a:rPr lang="en-US" sz="1400" dirty="0"/>
              <a:t>. Colored tracks indicate control and AZD6244-treated regions with H3K27ac binding (pink and gray), with differentially acetylated H3K27ac levels (orange and brown), super-enhancers (light and dark green), and SOX10-ChIP genomic binding (teal and blue). Note the novel recruitment of SOX10 to the super-enhancer regions associated with these genes resulting from AZD6244 treatment (teal sites that do not overlap blue sites).</a:t>
            </a:r>
          </a:p>
        </p:txBody>
      </p:sp>
      <p:pic>
        <p:nvPicPr>
          <p:cNvPr id="7" name="Picture 6">
            <a:extLst>
              <a:ext uri="{FF2B5EF4-FFF2-40B4-BE49-F238E27FC236}">
                <a16:creationId xmlns:a16="http://schemas.microsoft.com/office/drawing/2014/main" id="{D0BB2FDA-BCA4-A14D-A9E6-1DC26243CB5F}"/>
              </a:ext>
            </a:extLst>
          </p:cNvPr>
          <p:cNvPicPr>
            <a:picLocks noChangeAspect="1"/>
          </p:cNvPicPr>
          <p:nvPr/>
        </p:nvPicPr>
        <p:blipFill rotWithShape="1">
          <a:blip r:embed="rId2"/>
          <a:srcRect t="37754" b="19394"/>
          <a:stretch/>
        </p:blipFill>
        <p:spPr>
          <a:xfrm>
            <a:off x="6126356" y="514453"/>
            <a:ext cx="5675119" cy="4719621"/>
          </a:xfrm>
          <a:prstGeom prst="rect">
            <a:avLst/>
          </a:prstGeom>
        </p:spPr>
      </p:pic>
      <p:pic>
        <p:nvPicPr>
          <p:cNvPr id="8" name="Picture 7">
            <a:extLst>
              <a:ext uri="{FF2B5EF4-FFF2-40B4-BE49-F238E27FC236}">
                <a16:creationId xmlns:a16="http://schemas.microsoft.com/office/drawing/2014/main" id="{820514C1-3AB4-D347-94BC-35F8AA8DAEBD}"/>
              </a:ext>
            </a:extLst>
          </p:cNvPr>
          <p:cNvPicPr>
            <a:picLocks noChangeAspect="1"/>
          </p:cNvPicPr>
          <p:nvPr/>
        </p:nvPicPr>
        <p:blipFill rotWithShape="1">
          <a:blip r:embed="rId3"/>
          <a:srcRect b="61420"/>
          <a:stretch/>
        </p:blipFill>
        <p:spPr>
          <a:xfrm>
            <a:off x="300036" y="200129"/>
            <a:ext cx="5705564" cy="4271859"/>
          </a:xfrm>
          <a:prstGeom prst="rect">
            <a:avLst/>
          </a:prstGeom>
        </p:spPr>
      </p:pic>
    </p:spTree>
    <p:extLst>
      <p:ext uri="{BB962C8B-B14F-4D97-AF65-F5344CB8AC3E}">
        <p14:creationId xmlns:p14="http://schemas.microsoft.com/office/powerpoint/2010/main" val="2176421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D95EB7D-8775-5D4E-8C14-B786EDFA2F72}"/>
              </a:ext>
            </a:extLst>
          </p:cNvPr>
          <p:cNvSpPr txBox="1"/>
          <p:nvPr/>
        </p:nvSpPr>
        <p:spPr>
          <a:xfrm>
            <a:off x="7193932" y="4935004"/>
            <a:ext cx="2190151" cy="400110"/>
          </a:xfrm>
          <a:prstGeom prst="rect">
            <a:avLst/>
          </a:prstGeom>
          <a:noFill/>
        </p:spPr>
        <p:txBody>
          <a:bodyPr wrap="none" rtlCol="0">
            <a:spAutoFit/>
          </a:bodyPr>
          <a:lstStyle/>
          <a:p>
            <a:r>
              <a:rPr lang="en-US" sz="2000" dirty="0"/>
              <a:t>Pigmentation (n=3)</a:t>
            </a:r>
          </a:p>
        </p:txBody>
      </p:sp>
      <p:sp>
        <p:nvSpPr>
          <p:cNvPr id="6" name="TextBox 5">
            <a:extLst>
              <a:ext uri="{FF2B5EF4-FFF2-40B4-BE49-F238E27FC236}">
                <a16:creationId xmlns:a16="http://schemas.microsoft.com/office/drawing/2014/main" id="{73187D8B-E779-6A4B-AA16-5F0E06507936}"/>
              </a:ext>
            </a:extLst>
          </p:cNvPr>
          <p:cNvSpPr txBox="1"/>
          <p:nvPr/>
        </p:nvSpPr>
        <p:spPr>
          <a:xfrm rot="16200000">
            <a:off x="4347205" y="1466339"/>
            <a:ext cx="1117614" cy="369332"/>
          </a:xfrm>
          <a:prstGeom prst="rect">
            <a:avLst/>
          </a:prstGeom>
          <a:noFill/>
        </p:spPr>
        <p:txBody>
          <a:bodyPr wrap="none" rtlCol="0">
            <a:spAutoFit/>
          </a:bodyPr>
          <a:lstStyle/>
          <a:p>
            <a:r>
              <a:rPr lang="en-US" dirty="0"/>
              <a:t>NT shRNA</a:t>
            </a:r>
          </a:p>
        </p:txBody>
      </p:sp>
      <p:sp>
        <p:nvSpPr>
          <p:cNvPr id="7" name="TextBox 6">
            <a:extLst>
              <a:ext uri="{FF2B5EF4-FFF2-40B4-BE49-F238E27FC236}">
                <a16:creationId xmlns:a16="http://schemas.microsoft.com/office/drawing/2014/main" id="{AF97B317-5245-AF40-B07D-2532E452366C}"/>
              </a:ext>
            </a:extLst>
          </p:cNvPr>
          <p:cNvSpPr txBox="1"/>
          <p:nvPr/>
        </p:nvSpPr>
        <p:spPr>
          <a:xfrm rot="16200000">
            <a:off x="5601233" y="1466339"/>
            <a:ext cx="1117614" cy="369332"/>
          </a:xfrm>
          <a:prstGeom prst="rect">
            <a:avLst/>
          </a:prstGeom>
          <a:noFill/>
        </p:spPr>
        <p:txBody>
          <a:bodyPr wrap="none" rtlCol="0">
            <a:spAutoFit/>
          </a:bodyPr>
          <a:lstStyle/>
          <a:p>
            <a:r>
              <a:rPr lang="en-US" dirty="0"/>
              <a:t>NT shRNA</a:t>
            </a:r>
          </a:p>
        </p:txBody>
      </p:sp>
      <p:sp>
        <p:nvSpPr>
          <p:cNvPr id="8" name="TextBox 7">
            <a:extLst>
              <a:ext uri="{FF2B5EF4-FFF2-40B4-BE49-F238E27FC236}">
                <a16:creationId xmlns:a16="http://schemas.microsoft.com/office/drawing/2014/main" id="{61DB4612-82A2-944E-889C-3B294C5D0C19}"/>
              </a:ext>
            </a:extLst>
          </p:cNvPr>
          <p:cNvSpPr txBox="1"/>
          <p:nvPr/>
        </p:nvSpPr>
        <p:spPr>
          <a:xfrm rot="16200000">
            <a:off x="5911570" y="1381796"/>
            <a:ext cx="1286699" cy="369332"/>
          </a:xfrm>
          <a:prstGeom prst="rect">
            <a:avLst/>
          </a:prstGeom>
          <a:noFill/>
        </p:spPr>
        <p:txBody>
          <a:bodyPr wrap="none" rtlCol="0">
            <a:spAutoFit/>
          </a:bodyPr>
          <a:lstStyle/>
          <a:p>
            <a:r>
              <a:rPr lang="en-US" dirty="0"/>
              <a:t>shSOX10 #2</a:t>
            </a:r>
          </a:p>
        </p:txBody>
      </p:sp>
      <p:sp>
        <p:nvSpPr>
          <p:cNvPr id="9" name="TextBox 8">
            <a:extLst>
              <a:ext uri="{FF2B5EF4-FFF2-40B4-BE49-F238E27FC236}">
                <a16:creationId xmlns:a16="http://schemas.microsoft.com/office/drawing/2014/main" id="{FBA4FE2E-2ED8-AB44-A8C1-607BAF5E95D0}"/>
              </a:ext>
            </a:extLst>
          </p:cNvPr>
          <p:cNvSpPr txBox="1"/>
          <p:nvPr/>
        </p:nvSpPr>
        <p:spPr>
          <a:xfrm rot="16200000">
            <a:off x="6293135" y="1381796"/>
            <a:ext cx="1286699" cy="369332"/>
          </a:xfrm>
          <a:prstGeom prst="rect">
            <a:avLst/>
          </a:prstGeom>
          <a:noFill/>
        </p:spPr>
        <p:txBody>
          <a:bodyPr wrap="none" rtlCol="0">
            <a:spAutoFit/>
          </a:bodyPr>
          <a:lstStyle/>
          <a:p>
            <a:r>
              <a:rPr lang="en-US" dirty="0"/>
              <a:t>shSOX10 #5</a:t>
            </a:r>
          </a:p>
        </p:txBody>
      </p:sp>
      <p:sp>
        <p:nvSpPr>
          <p:cNvPr id="10" name="TextBox 9">
            <a:extLst>
              <a:ext uri="{FF2B5EF4-FFF2-40B4-BE49-F238E27FC236}">
                <a16:creationId xmlns:a16="http://schemas.microsoft.com/office/drawing/2014/main" id="{94F6B19C-C5C6-994F-A4BF-6F6321E4D848}"/>
              </a:ext>
            </a:extLst>
          </p:cNvPr>
          <p:cNvSpPr txBox="1"/>
          <p:nvPr/>
        </p:nvSpPr>
        <p:spPr>
          <a:xfrm rot="16200000">
            <a:off x="4706074" y="1381796"/>
            <a:ext cx="1286699" cy="369332"/>
          </a:xfrm>
          <a:prstGeom prst="rect">
            <a:avLst/>
          </a:prstGeom>
          <a:noFill/>
        </p:spPr>
        <p:txBody>
          <a:bodyPr wrap="none" rtlCol="0">
            <a:spAutoFit/>
          </a:bodyPr>
          <a:lstStyle/>
          <a:p>
            <a:r>
              <a:rPr lang="en-US" dirty="0"/>
              <a:t>shSOX10 #2</a:t>
            </a:r>
          </a:p>
        </p:txBody>
      </p:sp>
      <p:sp>
        <p:nvSpPr>
          <p:cNvPr id="11" name="TextBox 10">
            <a:extLst>
              <a:ext uri="{FF2B5EF4-FFF2-40B4-BE49-F238E27FC236}">
                <a16:creationId xmlns:a16="http://schemas.microsoft.com/office/drawing/2014/main" id="{E901C091-4187-EE49-B704-BA62A76D12BD}"/>
              </a:ext>
            </a:extLst>
          </p:cNvPr>
          <p:cNvSpPr txBox="1"/>
          <p:nvPr/>
        </p:nvSpPr>
        <p:spPr>
          <a:xfrm rot="16200000">
            <a:off x="5146107" y="1381796"/>
            <a:ext cx="1286699" cy="369332"/>
          </a:xfrm>
          <a:prstGeom prst="rect">
            <a:avLst/>
          </a:prstGeom>
          <a:noFill/>
        </p:spPr>
        <p:txBody>
          <a:bodyPr wrap="none" rtlCol="0">
            <a:spAutoFit/>
          </a:bodyPr>
          <a:lstStyle/>
          <a:p>
            <a:r>
              <a:rPr lang="en-US" dirty="0"/>
              <a:t>shSOX10 #5</a:t>
            </a:r>
          </a:p>
        </p:txBody>
      </p:sp>
      <p:sp>
        <p:nvSpPr>
          <p:cNvPr id="12" name="TextBox 11">
            <a:extLst>
              <a:ext uri="{FF2B5EF4-FFF2-40B4-BE49-F238E27FC236}">
                <a16:creationId xmlns:a16="http://schemas.microsoft.com/office/drawing/2014/main" id="{8C7B1358-6040-BB49-AD02-2B7F1E2F8848}"/>
              </a:ext>
            </a:extLst>
          </p:cNvPr>
          <p:cNvSpPr txBox="1"/>
          <p:nvPr/>
        </p:nvSpPr>
        <p:spPr>
          <a:xfrm>
            <a:off x="4955294" y="538138"/>
            <a:ext cx="782587" cy="369332"/>
          </a:xfrm>
          <a:prstGeom prst="rect">
            <a:avLst/>
          </a:prstGeom>
          <a:noFill/>
        </p:spPr>
        <p:txBody>
          <a:bodyPr wrap="none" rtlCol="0">
            <a:spAutoFit/>
          </a:bodyPr>
          <a:lstStyle/>
          <a:p>
            <a:r>
              <a:rPr lang="en-US" dirty="0"/>
              <a:t>DMSO</a:t>
            </a:r>
          </a:p>
        </p:txBody>
      </p:sp>
      <p:sp>
        <p:nvSpPr>
          <p:cNvPr id="13" name="TextBox 12">
            <a:extLst>
              <a:ext uri="{FF2B5EF4-FFF2-40B4-BE49-F238E27FC236}">
                <a16:creationId xmlns:a16="http://schemas.microsoft.com/office/drawing/2014/main" id="{3C5AB8DE-B87A-914C-BCC5-BE00A7CE3B33}"/>
              </a:ext>
            </a:extLst>
          </p:cNvPr>
          <p:cNvSpPr txBox="1"/>
          <p:nvPr/>
        </p:nvSpPr>
        <p:spPr>
          <a:xfrm>
            <a:off x="6034017" y="546843"/>
            <a:ext cx="1035861" cy="369332"/>
          </a:xfrm>
          <a:prstGeom prst="rect">
            <a:avLst/>
          </a:prstGeom>
          <a:noFill/>
        </p:spPr>
        <p:txBody>
          <a:bodyPr wrap="none" rtlCol="0">
            <a:spAutoFit/>
          </a:bodyPr>
          <a:lstStyle/>
          <a:p>
            <a:r>
              <a:rPr lang="en-US" dirty="0"/>
              <a:t>AZD6244</a:t>
            </a:r>
          </a:p>
        </p:txBody>
      </p:sp>
      <p:cxnSp>
        <p:nvCxnSpPr>
          <p:cNvPr id="14" name="Straight Connector 13">
            <a:extLst>
              <a:ext uri="{FF2B5EF4-FFF2-40B4-BE49-F238E27FC236}">
                <a16:creationId xmlns:a16="http://schemas.microsoft.com/office/drawing/2014/main" id="{7F0052A7-D3B6-C241-9377-98F61E8D83DA}"/>
              </a:ext>
            </a:extLst>
          </p:cNvPr>
          <p:cNvCxnSpPr/>
          <p:nvPr/>
        </p:nvCxnSpPr>
        <p:spPr>
          <a:xfrm>
            <a:off x="4697442" y="904608"/>
            <a:ext cx="1180842"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E5F07EE-AB81-4D4C-AE63-757D5AF8F211}"/>
              </a:ext>
            </a:extLst>
          </p:cNvPr>
          <p:cNvCxnSpPr/>
          <p:nvPr/>
        </p:nvCxnSpPr>
        <p:spPr>
          <a:xfrm>
            <a:off x="5961973" y="904608"/>
            <a:ext cx="1180842"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B5EE9CBD-BDE4-2C4A-8922-68D08D41F6C2}"/>
              </a:ext>
            </a:extLst>
          </p:cNvPr>
          <p:cNvSpPr txBox="1"/>
          <p:nvPr/>
        </p:nvSpPr>
        <p:spPr>
          <a:xfrm>
            <a:off x="97527" y="5493027"/>
            <a:ext cx="11922195" cy="1384995"/>
          </a:xfrm>
          <a:prstGeom prst="rect">
            <a:avLst/>
          </a:prstGeom>
          <a:noFill/>
        </p:spPr>
        <p:txBody>
          <a:bodyPr wrap="square" rtlCol="0">
            <a:spAutoFit/>
          </a:bodyPr>
          <a:lstStyle/>
          <a:p>
            <a:r>
              <a:rPr lang="en-US" sz="1400" b="1" dirty="0"/>
              <a:t>Figure S7</a:t>
            </a:r>
            <a:r>
              <a:rPr lang="en-US" sz="1400" dirty="0"/>
              <a:t>. Partial reduction of SOX10 </a:t>
            </a:r>
            <a:r>
              <a:rPr lang="en-US" sz="1400" dirty="0">
                <a:cs typeface="Arial" panose="020B0604020202020204" pitchFamily="34" charset="0"/>
              </a:rPr>
              <a:t>protein using shRNA knockdown in 501mel cells does not prevent the ability of AZD6244 to induce pigmentation. We performed stable knockdowns in triplicate experiments using two different shSOX10 constructs (shSOX10 #2 and shSOX10 #5), and these cells were then subjected to either DMSO or AZD6244 treatment for 72 hours. Western blotting for SOX10, phospho-ERK and GAPDH (loading control) showed that each shSOX10 induced a partial knockdown of SOX10 protein, and AZD6244 treatment reduced phosphorylated ERK levels. Visual inspection of the cells indicated that that while all cells under DMSO treatment remained unpigmented (indicated by “−” sign), pigmentation was induced under AZD6244 treatment for all cells (indicated by “+” sign), including in the context of shSOX10 treatment. NT= non-targeting.</a:t>
            </a:r>
          </a:p>
        </p:txBody>
      </p:sp>
      <p:grpSp>
        <p:nvGrpSpPr>
          <p:cNvPr id="31" name="Group 30">
            <a:extLst>
              <a:ext uri="{FF2B5EF4-FFF2-40B4-BE49-F238E27FC236}">
                <a16:creationId xmlns:a16="http://schemas.microsoft.com/office/drawing/2014/main" id="{D52A15B9-FF7A-374D-BFCA-361515FBF292}"/>
              </a:ext>
            </a:extLst>
          </p:cNvPr>
          <p:cNvGrpSpPr/>
          <p:nvPr/>
        </p:nvGrpSpPr>
        <p:grpSpPr>
          <a:xfrm>
            <a:off x="4515084" y="2138014"/>
            <a:ext cx="2643797" cy="3264533"/>
            <a:chOff x="4515084" y="2138014"/>
            <a:chExt cx="2643797" cy="3264533"/>
          </a:xfrm>
        </p:grpSpPr>
        <p:sp>
          <p:nvSpPr>
            <p:cNvPr id="4" name="Rectangle 3">
              <a:extLst>
                <a:ext uri="{FF2B5EF4-FFF2-40B4-BE49-F238E27FC236}">
                  <a16:creationId xmlns:a16="http://schemas.microsoft.com/office/drawing/2014/main" id="{9C8D3DBF-CCAF-3B41-84D3-3A5F19678877}"/>
                </a:ext>
              </a:extLst>
            </p:cNvPr>
            <p:cNvSpPr/>
            <p:nvPr/>
          </p:nvSpPr>
          <p:spPr>
            <a:xfrm>
              <a:off x="4515084" y="4874422"/>
              <a:ext cx="2643797" cy="528125"/>
            </a:xfrm>
            <a:prstGeom prst="rect">
              <a:avLst/>
            </a:prstGeom>
            <a:no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a:extLst>
                <a:ext uri="{FF2B5EF4-FFF2-40B4-BE49-F238E27FC236}">
                  <a16:creationId xmlns:a16="http://schemas.microsoft.com/office/drawing/2014/main" id="{3BD97617-4EB2-2C4C-9B50-6B1351023063}"/>
                </a:ext>
              </a:extLst>
            </p:cNvPr>
            <p:cNvPicPr>
              <a:picLocks noChangeAspect="1"/>
            </p:cNvPicPr>
            <p:nvPr/>
          </p:nvPicPr>
          <p:blipFill rotWithShape="1">
            <a:blip r:embed="rId2"/>
            <a:srcRect r="1367"/>
            <a:stretch/>
          </p:blipFill>
          <p:spPr>
            <a:xfrm>
              <a:off x="4515084" y="2138014"/>
              <a:ext cx="2643797" cy="2743200"/>
            </a:xfrm>
            <a:prstGeom prst="rect">
              <a:avLst/>
            </a:prstGeom>
            <a:ln w="6350">
              <a:solidFill>
                <a:schemeClr val="tx1">
                  <a:lumMod val="50000"/>
                  <a:lumOff val="50000"/>
                </a:schemeClr>
              </a:solidFill>
            </a:ln>
          </p:spPr>
        </p:pic>
      </p:grpSp>
      <p:sp>
        <p:nvSpPr>
          <p:cNvPr id="18" name="TextBox 17">
            <a:extLst>
              <a:ext uri="{FF2B5EF4-FFF2-40B4-BE49-F238E27FC236}">
                <a16:creationId xmlns:a16="http://schemas.microsoft.com/office/drawing/2014/main" id="{48CFA067-EC49-194B-B6DF-9422CA39E91C}"/>
              </a:ext>
            </a:extLst>
          </p:cNvPr>
          <p:cNvSpPr txBox="1"/>
          <p:nvPr/>
        </p:nvSpPr>
        <p:spPr>
          <a:xfrm flipH="1">
            <a:off x="7193932" y="2363669"/>
            <a:ext cx="1250185" cy="400110"/>
          </a:xfrm>
          <a:prstGeom prst="rect">
            <a:avLst/>
          </a:prstGeom>
          <a:noFill/>
        </p:spPr>
        <p:txBody>
          <a:bodyPr wrap="square" rtlCol="0">
            <a:spAutoFit/>
          </a:bodyPr>
          <a:lstStyle/>
          <a:p>
            <a:r>
              <a:rPr lang="en-US" sz="2000" dirty="0"/>
              <a:t>SOX10</a:t>
            </a:r>
          </a:p>
        </p:txBody>
      </p:sp>
      <p:sp>
        <p:nvSpPr>
          <p:cNvPr id="19" name="TextBox 18">
            <a:extLst>
              <a:ext uri="{FF2B5EF4-FFF2-40B4-BE49-F238E27FC236}">
                <a16:creationId xmlns:a16="http://schemas.microsoft.com/office/drawing/2014/main" id="{CDAC9A71-1810-7343-A198-2D90134BDB4A}"/>
              </a:ext>
            </a:extLst>
          </p:cNvPr>
          <p:cNvSpPr txBox="1"/>
          <p:nvPr/>
        </p:nvSpPr>
        <p:spPr>
          <a:xfrm>
            <a:off x="7193932" y="3331295"/>
            <a:ext cx="1628972" cy="400110"/>
          </a:xfrm>
          <a:prstGeom prst="rect">
            <a:avLst/>
          </a:prstGeom>
          <a:noFill/>
        </p:spPr>
        <p:txBody>
          <a:bodyPr wrap="none" rtlCol="0">
            <a:spAutoFit/>
          </a:bodyPr>
          <a:lstStyle/>
          <a:p>
            <a:r>
              <a:rPr lang="en-US" sz="2000" dirty="0"/>
              <a:t>ERK (p-44/42)</a:t>
            </a:r>
          </a:p>
        </p:txBody>
      </p:sp>
      <p:sp>
        <p:nvSpPr>
          <p:cNvPr id="20" name="TextBox 19">
            <a:extLst>
              <a:ext uri="{FF2B5EF4-FFF2-40B4-BE49-F238E27FC236}">
                <a16:creationId xmlns:a16="http://schemas.microsoft.com/office/drawing/2014/main" id="{0813F97F-D7D9-A249-B537-D8F3A6157AE6}"/>
              </a:ext>
            </a:extLst>
          </p:cNvPr>
          <p:cNvSpPr txBox="1"/>
          <p:nvPr/>
        </p:nvSpPr>
        <p:spPr>
          <a:xfrm>
            <a:off x="7193932" y="4185867"/>
            <a:ext cx="946093" cy="400110"/>
          </a:xfrm>
          <a:prstGeom prst="rect">
            <a:avLst/>
          </a:prstGeom>
          <a:noFill/>
        </p:spPr>
        <p:txBody>
          <a:bodyPr wrap="none" rtlCol="0">
            <a:spAutoFit/>
          </a:bodyPr>
          <a:lstStyle/>
          <a:p>
            <a:r>
              <a:rPr lang="en-US" sz="2000" dirty="0"/>
              <a:t>GAPDH</a:t>
            </a:r>
          </a:p>
        </p:txBody>
      </p:sp>
      <p:grpSp>
        <p:nvGrpSpPr>
          <p:cNvPr id="29" name="Group 28">
            <a:extLst>
              <a:ext uri="{FF2B5EF4-FFF2-40B4-BE49-F238E27FC236}">
                <a16:creationId xmlns:a16="http://schemas.microsoft.com/office/drawing/2014/main" id="{4AB4D1ED-860B-DB44-834B-CD9375BB9148}"/>
              </a:ext>
            </a:extLst>
          </p:cNvPr>
          <p:cNvGrpSpPr/>
          <p:nvPr/>
        </p:nvGrpSpPr>
        <p:grpSpPr>
          <a:xfrm>
            <a:off x="4715272" y="4907652"/>
            <a:ext cx="2396730" cy="461665"/>
            <a:chOff x="4715272" y="4874422"/>
            <a:chExt cx="2396730" cy="461665"/>
          </a:xfrm>
        </p:grpSpPr>
        <p:sp>
          <p:nvSpPr>
            <p:cNvPr id="2" name="TextBox 1">
              <a:extLst>
                <a:ext uri="{FF2B5EF4-FFF2-40B4-BE49-F238E27FC236}">
                  <a16:creationId xmlns:a16="http://schemas.microsoft.com/office/drawing/2014/main" id="{546E80E4-A347-D84A-B52D-4C047E5F135F}"/>
                </a:ext>
              </a:extLst>
            </p:cNvPr>
            <p:cNvSpPr txBox="1"/>
            <p:nvPr/>
          </p:nvSpPr>
          <p:spPr>
            <a:xfrm>
              <a:off x="4715272" y="4874422"/>
              <a:ext cx="359507"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a:t>
              </a:r>
            </a:p>
          </p:txBody>
        </p:sp>
        <p:sp>
          <p:nvSpPr>
            <p:cNvPr id="21" name="TextBox 20">
              <a:extLst>
                <a:ext uri="{FF2B5EF4-FFF2-40B4-BE49-F238E27FC236}">
                  <a16:creationId xmlns:a16="http://schemas.microsoft.com/office/drawing/2014/main" id="{A0AE57F5-08C7-C748-A5C4-AFC6C96A448D}"/>
                </a:ext>
              </a:extLst>
            </p:cNvPr>
            <p:cNvSpPr txBox="1"/>
            <p:nvPr/>
          </p:nvSpPr>
          <p:spPr>
            <a:xfrm>
              <a:off x="6752495" y="4874422"/>
              <a:ext cx="359507"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a:t>
              </a:r>
            </a:p>
          </p:txBody>
        </p:sp>
        <p:sp>
          <p:nvSpPr>
            <p:cNvPr id="23" name="TextBox 22">
              <a:extLst>
                <a:ext uri="{FF2B5EF4-FFF2-40B4-BE49-F238E27FC236}">
                  <a16:creationId xmlns:a16="http://schemas.microsoft.com/office/drawing/2014/main" id="{EAA9FB11-B3DB-9B4F-AE4A-6E3F7DA8DE4A}"/>
                </a:ext>
              </a:extLst>
            </p:cNvPr>
            <p:cNvSpPr txBox="1"/>
            <p:nvPr/>
          </p:nvSpPr>
          <p:spPr>
            <a:xfrm>
              <a:off x="6345052" y="4874422"/>
              <a:ext cx="359507"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a:t>
              </a:r>
            </a:p>
          </p:txBody>
        </p:sp>
        <p:sp>
          <p:nvSpPr>
            <p:cNvPr id="24" name="TextBox 23">
              <a:extLst>
                <a:ext uri="{FF2B5EF4-FFF2-40B4-BE49-F238E27FC236}">
                  <a16:creationId xmlns:a16="http://schemas.microsoft.com/office/drawing/2014/main" id="{7F147078-7890-2347-A050-8A3E7499AEB2}"/>
                </a:ext>
              </a:extLst>
            </p:cNvPr>
            <p:cNvSpPr txBox="1"/>
            <p:nvPr/>
          </p:nvSpPr>
          <p:spPr>
            <a:xfrm>
              <a:off x="5937607" y="4874422"/>
              <a:ext cx="359507"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a:t>
              </a:r>
            </a:p>
          </p:txBody>
        </p:sp>
        <p:sp>
          <p:nvSpPr>
            <p:cNvPr id="27" name="TextBox 26">
              <a:extLst>
                <a:ext uri="{FF2B5EF4-FFF2-40B4-BE49-F238E27FC236}">
                  <a16:creationId xmlns:a16="http://schemas.microsoft.com/office/drawing/2014/main" id="{F2FB4C9E-1791-3A4D-9BBE-51D570C977CD}"/>
                </a:ext>
              </a:extLst>
            </p:cNvPr>
            <p:cNvSpPr txBox="1"/>
            <p:nvPr/>
          </p:nvSpPr>
          <p:spPr>
            <a:xfrm>
              <a:off x="5122717" y="4874422"/>
              <a:ext cx="359507"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a:t>
              </a:r>
            </a:p>
          </p:txBody>
        </p:sp>
        <p:sp>
          <p:nvSpPr>
            <p:cNvPr id="28" name="TextBox 27">
              <a:extLst>
                <a:ext uri="{FF2B5EF4-FFF2-40B4-BE49-F238E27FC236}">
                  <a16:creationId xmlns:a16="http://schemas.microsoft.com/office/drawing/2014/main" id="{B22E5D50-9EB7-AB48-85DA-E4563094780A}"/>
                </a:ext>
              </a:extLst>
            </p:cNvPr>
            <p:cNvSpPr txBox="1"/>
            <p:nvPr/>
          </p:nvSpPr>
          <p:spPr>
            <a:xfrm>
              <a:off x="5530162" y="4874422"/>
              <a:ext cx="359507"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a:t>
              </a:r>
            </a:p>
          </p:txBody>
        </p:sp>
      </p:grpSp>
    </p:spTree>
    <p:extLst>
      <p:ext uri="{BB962C8B-B14F-4D97-AF65-F5344CB8AC3E}">
        <p14:creationId xmlns:p14="http://schemas.microsoft.com/office/powerpoint/2010/main" val="21128192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501</TotalTime>
  <Words>656</Words>
  <Application>Microsoft Macintosh PowerPoint</Application>
  <PresentationFormat>Widescreen</PresentationFormat>
  <Paragraphs>48</Paragraphs>
  <Slides>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Baxter, Laura (NIH/NHGRI) [C]</dc:creator>
  <cp:lastModifiedBy>Baxter, Laura (NIH/NHGRI) [C]</cp:lastModifiedBy>
  <cp:revision>58</cp:revision>
  <dcterms:created xsi:type="dcterms:W3CDTF">2019-03-12T13:33:32Z</dcterms:created>
  <dcterms:modified xsi:type="dcterms:W3CDTF">2019-07-13T20:06:12Z</dcterms:modified>
</cp:coreProperties>
</file>