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23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B7993-8373-4480-A5B2-4085BE5F1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1F4DA0-1BBD-4D3B-BB0B-BB7ECC6F7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A67A07-37DD-4231-BCFA-A8AE9BD9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40663-3CF3-453B-910C-E4EB2909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1FA217-0D39-419E-A47E-04317B9E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67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C206D-5560-4C5E-8ADE-8E5AD7EA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2E1C13-8001-4A64-A4F8-8651287E5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7F318E-674F-4795-9BEA-61284F8B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13AE03-0158-4CAF-9D7F-19395EC6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D3F73-3406-43FE-B6E9-057CF1F8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39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913531-104B-4256-AD2C-44CC765C2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1F47A2-E126-45CB-98AE-A7883D732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7D2A5A-BEF3-415B-B911-30F538FB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323429-6BB4-4F74-83A2-DC61CCFF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FED943-6A9E-4879-BBB5-CF8BD16A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79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A20BD-71F2-44EF-812E-10C86AD9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8D7B0B-590F-40C9-A3A0-50B28F23C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368CB9-B392-4153-97EC-B3FA3C4F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7956E4-4F8C-48BC-97FF-79FB3EE2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5CBB57-DA72-4993-834C-E9AB558A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5A84C-2356-43C3-AA78-F1D54B22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CCF7B8-6F94-4296-98A8-28FA06DC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60197C-FD6E-4DCC-9B8D-DDAA8051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9B4011-445F-458C-B65E-71BFE287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43029-A440-45D2-B5A7-33C3AFCE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01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3295C-2CF7-4E57-950F-9586A7D3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35D384-36B5-4242-80EA-10D9A0413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46615E-D022-43F9-8E1F-8089C7E9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671283-9EAB-4896-B9D7-1E3EA138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A32BD9-2311-428D-8049-31978B70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F43461-DDE6-4B2A-9DDC-1E5DAD2E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34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48DAB-E947-4B51-BEE6-1336295F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ED7D0E-120E-49EA-B57D-62B9EB5E8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2D6B76-F543-415E-86BE-D4F46A51C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177C6B5-9EEE-43C1-AEC3-D3348735A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3E8465-6EDF-4C15-A590-49E6F65EE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F99203-78FF-4356-8A33-3F5093A3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D5D7AD4-EC9B-472E-A3E2-4991C26E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97CE2A-3E76-4864-B1D8-C8037A63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45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FB26A-8064-45FC-A53A-D85FCCC4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A5E7CE-0493-4D66-8641-B5D21C55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7637F4-5EFB-4027-A5C2-06EA9F13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C8C0C2-746D-4912-86DE-C8CFC49E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46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E397385-649A-467B-8CFF-EB75F728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E5860C-0C6A-4D35-B98E-6DBAE433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D94A2C-33C7-4C38-8714-AAF265FF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35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5C468-BD1F-42E8-8E11-53EA7380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269E86-5086-41B1-9251-32D044B9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FE026C-6383-408C-87A1-D06EB7107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31ED7E-0FA1-43C7-9E3A-4138AFE4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AFDBBA-6022-497D-A01F-29C519C5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A9BD7-4ACD-4C40-B145-603C4174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02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0BCC9-721D-4C7C-A0EF-EE1C4FC7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CD8178-9988-4BD8-9B54-438F6E2AC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8B242E-48AF-4DF0-A185-0DA55567D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AE3F17-0223-4B21-83D2-ECADBC3F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4AF5ED-F926-4D44-A216-7B80200A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D2EB79-6F06-4B34-BC32-011DCB0C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76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4A191B-F1E3-47A4-B025-9D0D4B53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F57540-6361-41E4-973E-D633BE1C6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772664-35D3-4F8B-A517-F839210FA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19EC-9C8C-41F3-84B5-60582B931D0A}" type="datetimeFigureOut">
              <a:rPr lang="de-DE" smtClean="0"/>
              <a:t>02.08.2019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FB633-44B0-4BAF-96B6-84E77CA1C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E9D96A-F3F0-4A10-92AD-815B16C25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1B5E-DB02-4EA3-B09A-7A6AF46C9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97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80CC964-940D-424F-B6BA-369F6A334661}"/>
              </a:ext>
            </a:extLst>
          </p:cNvPr>
          <p:cNvGrpSpPr/>
          <p:nvPr/>
        </p:nvGrpSpPr>
        <p:grpSpPr>
          <a:xfrm>
            <a:off x="2168212" y="508000"/>
            <a:ext cx="7797519" cy="3626734"/>
            <a:chOff x="2168212" y="508000"/>
            <a:chExt cx="7797519" cy="3626734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9AA88879-2FCB-4E11-A7E3-88338D988F38}"/>
                </a:ext>
              </a:extLst>
            </p:cNvPr>
            <p:cNvGrpSpPr/>
            <p:nvPr/>
          </p:nvGrpSpPr>
          <p:grpSpPr>
            <a:xfrm>
              <a:off x="2226268" y="754745"/>
              <a:ext cx="7739463" cy="3379989"/>
              <a:chOff x="956268" y="1850574"/>
              <a:chExt cx="7739463" cy="3379989"/>
            </a:xfrm>
          </p:grpSpPr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CF32D5AA-C42B-47F1-91FE-89A8AA11EDE7}"/>
                  </a:ext>
                </a:extLst>
              </p:cNvPr>
              <p:cNvSpPr txBox="1"/>
              <p:nvPr/>
            </p:nvSpPr>
            <p:spPr>
              <a:xfrm>
                <a:off x="3904343" y="1850574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Hematological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(n=450)</a:t>
                </a:r>
              </a:p>
            </p:txBody>
          </p: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8925F78-DCC3-4183-BE36-69084CD3F359}"/>
                  </a:ext>
                </a:extLst>
              </p:cNvPr>
              <p:cNvSpPr txBox="1"/>
              <p:nvPr/>
            </p:nvSpPr>
            <p:spPr>
              <a:xfrm>
                <a:off x="3904343" y="3225413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SIRS Score (n=438)</a:t>
                </a:r>
              </a:p>
            </p:txBody>
          </p:sp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1A327FD5-F92C-499F-B6BE-4D090A07AACD}"/>
                  </a:ext>
                </a:extLst>
              </p:cNvPr>
              <p:cNvGrpSpPr/>
              <p:nvPr/>
            </p:nvGrpSpPr>
            <p:grpSpPr>
              <a:xfrm>
                <a:off x="5747657" y="2406332"/>
                <a:ext cx="1603828" cy="616860"/>
                <a:chOff x="8244114" y="1233714"/>
                <a:chExt cx="1603828" cy="616860"/>
              </a:xfrm>
            </p:grpSpPr>
            <p:sp>
              <p:nvSpPr>
                <p:cNvPr id="17" name="Rechteck: abgerundete Ecken 16">
                  <a:extLst>
                    <a:ext uri="{FF2B5EF4-FFF2-40B4-BE49-F238E27FC236}">
                      <a16:creationId xmlns:a16="http://schemas.microsoft.com/office/drawing/2014/main" id="{2D923B80-23E5-4281-AD53-8B6293F485EF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616860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40834ADC-6159-4D5E-B170-AAFC0C905D14}"/>
                    </a:ext>
                  </a:extLst>
                </p:cNvPr>
                <p:cNvSpPr txBox="1"/>
                <p:nvPr/>
              </p:nvSpPr>
              <p:spPr>
                <a:xfrm>
                  <a:off x="8352972" y="1273909"/>
                  <a:ext cx="1378857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Missing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SIRS score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values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(n=12)</a:t>
                  </a:r>
                </a:p>
              </p:txBody>
            </p:sp>
          </p:grp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C8385D22-23BC-4A6A-9BFC-003746D53CF5}"/>
                  </a:ext>
                </a:extLst>
              </p:cNvPr>
              <p:cNvCxnSpPr>
                <a:cxnSpLocks/>
                <a:stCxn id="3" idx="2"/>
                <a:endCxn id="14" idx="0"/>
              </p:cNvCxnSpPr>
              <p:nvPr/>
            </p:nvCxnSpPr>
            <p:spPr>
              <a:xfrm>
                <a:off x="4826000" y="2250684"/>
                <a:ext cx="0" cy="9747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mit Pfeil 19">
                <a:extLst>
                  <a:ext uri="{FF2B5EF4-FFF2-40B4-BE49-F238E27FC236}">
                    <a16:creationId xmlns:a16="http://schemas.microsoft.com/office/drawing/2014/main" id="{6B92F87A-77A9-4EBC-8E71-D2346624E6E6}"/>
                  </a:ext>
                </a:extLst>
              </p:cNvPr>
              <p:cNvCxnSpPr>
                <a:cxnSpLocks/>
                <a:endCxn id="17" idx="1"/>
              </p:cNvCxnSpPr>
              <p:nvPr/>
            </p:nvCxnSpPr>
            <p:spPr>
              <a:xfrm flipV="1">
                <a:off x="4825999" y="2714762"/>
                <a:ext cx="921658" cy="123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290E76D9-B6CB-4581-8462-30C1D5B63713}"/>
                  </a:ext>
                </a:extLst>
              </p:cNvPr>
              <p:cNvSpPr txBox="1"/>
              <p:nvPr/>
            </p:nvSpPr>
            <p:spPr>
              <a:xfrm>
                <a:off x="5059902" y="3862218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SIRS score &lt;2 (n=87)</a:t>
                </a:r>
              </a:p>
            </p:txBody>
          </p: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12584B2-D791-4199-93AA-FE414D294CFC}"/>
                  </a:ext>
                </a:extLst>
              </p:cNvPr>
              <p:cNvSpPr txBox="1"/>
              <p:nvPr/>
            </p:nvSpPr>
            <p:spPr>
              <a:xfrm>
                <a:off x="2748783" y="3862218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SIRS score ≥2 (n=351)</a:t>
                </a:r>
              </a:p>
            </p:txBody>
          </p:sp>
          <p:cxnSp>
            <p:nvCxnSpPr>
              <p:cNvPr id="24" name="Gerader Verbinder 23">
                <a:extLst>
                  <a:ext uri="{FF2B5EF4-FFF2-40B4-BE49-F238E27FC236}">
                    <a16:creationId xmlns:a16="http://schemas.microsoft.com/office/drawing/2014/main" id="{659C24D0-ED15-454D-AAEE-C2BB3EAF0BCC}"/>
                  </a:ext>
                </a:extLst>
              </p:cNvPr>
              <p:cNvCxnSpPr>
                <a:cxnSpLocks/>
                <a:stCxn id="14" idx="2"/>
              </p:cNvCxnSpPr>
              <p:nvPr/>
            </p:nvCxnSpPr>
            <p:spPr>
              <a:xfrm>
                <a:off x="4826000" y="3471634"/>
                <a:ext cx="0" cy="1686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Verbinder: gewinkelt 25">
                <a:extLst>
                  <a:ext uri="{FF2B5EF4-FFF2-40B4-BE49-F238E27FC236}">
                    <a16:creationId xmlns:a16="http://schemas.microsoft.com/office/drawing/2014/main" id="{44F4C653-D27F-4A50-BDFF-91A439FEA3EA}"/>
                  </a:ext>
                </a:extLst>
              </p:cNvPr>
              <p:cNvCxnSpPr>
                <a:cxnSpLocks/>
                <a:endCxn id="21" idx="0"/>
              </p:cNvCxnSpPr>
              <p:nvPr/>
            </p:nvCxnSpPr>
            <p:spPr>
              <a:xfrm>
                <a:off x="4138245" y="3640281"/>
                <a:ext cx="1843314" cy="221937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Verbinder: gewinkelt 27">
                <a:extLst>
                  <a:ext uri="{FF2B5EF4-FFF2-40B4-BE49-F238E27FC236}">
                    <a16:creationId xmlns:a16="http://schemas.microsoft.com/office/drawing/2014/main" id="{EA2F8C5B-807B-42BD-9C97-16984D388293}"/>
                  </a:ext>
                </a:extLst>
              </p:cNvPr>
              <p:cNvCxnSpPr>
                <a:cxnSpLocks/>
                <a:endCxn id="22" idx="0"/>
              </p:cNvCxnSpPr>
              <p:nvPr/>
            </p:nvCxnSpPr>
            <p:spPr>
              <a:xfrm rot="10800000" flipV="1">
                <a:off x="3670441" y="3640280"/>
                <a:ext cx="1843315" cy="221938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E793A20B-74BC-46B6-91F3-BC91175A92F3}"/>
                  </a:ext>
                </a:extLst>
              </p:cNvPr>
              <p:cNvSpPr txBox="1"/>
              <p:nvPr/>
            </p:nvSpPr>
            <p:spPr>
              <a:xfrm>
                <a:off x="2748783" y="4830453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with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sepsis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(n=150)</a:t>
                </a:r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95F0BBD9-F0D3-44E8-B928-7CF8E1C46403}"/>
                  </a:ext>
                </a:extLst>
              </p:cNvPr>
              <p:cNvSpPr txBox="1"/>
              <p:nvPr/>
            </p:nvSpPr>
            <p:spPr>
              <a:xfrm>
                <a:off x="5059902" y="4830452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without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sepsis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(n=62)</a:t>
                </a:r>
              </a:p>
            </p:txBody>
          </p:sp>
          <p:grpSp>
            <p:nvGrpSpPr>
              <p:cNvPr id="31" name="Gruppieren 30">
                <a:extLst>
                  <a:ext uri="{FF2B5EF4-FFF2-40B4-BE49-F238E27FC236}">
                    <a16:creationId xmlns:a16="http://schemas.microsoft.com/office/drawing/2014/main" id="{14BA01EC-020D-40C0-9A04-0EC6C062D63E}"/>
                  </a:ext>
                </a:extLst>
              </p:cNvPr>
              <p:cNvGrpSpPr/>
              <p:nvPr/>
            </p:nvGrpSpPr>
            <p:grpSpPr>
              <a:xfrm>
                <a:off x="956268" y="4213592"/>
                <a:ext cx="1603828" cy="550651"/>
                <a:chOff x="8244114" y="1233714"/>
                <a:chExt cx="1603828" cy="550651"/>
              </a:xfrm>
            </p:grpSpPr>
            <p:sp>
              <p:nvSpPr>
                <p:cNvPr id="32" name="Rechteck: abgerundete Ecken 31">
                  <a:extLst>
                    <a:ext uri="{FF2B5EF4-FFF2-40B4-BE49-F238E27FC236}">
                      <a16:creationId xmlns:a16="http://schemas.microsoft.com/office/drawing/2014/main" id="{8AB568F3-A7C4-45AD-9251-4E13955A964E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550651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Textfeld 32">
                  <a:extLst>
                    <a:ext uri="{FF2B5EF4-FFF2-40B4-BE49-F238E27FC236}">
                      <a16:creationId xmlns:a16="http://schemas.microsoft.com/office/drawing/2014/main" id="{03D06075-C977-4FD0-B7A8-5B52D96E07FE}"/>
                    </a:ext>
                  </a:extLst>
                </p:cNvPr>
                <p:cNvSpPr txBox="1"/>
                <p:nvPr/>
              </p:nvSpPr>
              <p:spPr>
                <a:xfrm>
                  <a:off x="8296594" y="1310194"/>
                  <a:ext cx="149496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Patients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without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sepsis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(n=201)</a:t>
                  </a:r>
                </a:p>
              </p:txBody>
            </p:sp>
          </p:grpSp>
          <p:grpSp>
            <p:nvGrpSpPr>
              <p:cNvPr id="34" name="Gruppieren 33">
                <a:extLst>
                  <a:ext uri="{FF2B5EF4-FFF2-40B4-BE49-F238E27FC236}">
                    <a16:creationId xmlns:a16="http://schemas.microsoft.com/office/drawing/2014/main" id="{0DAAF2B3-E8B7-45E3-ADB7-145EBFBCA5B3}"/>
                  </a:ext>
                </a:extLst>
              </p:cNvPr>
              <p:cNvGrpSpPr/>
              <p:nvPr/>
            </p:nvGrpSpPr>
            <p:grpSpPr>
              <a:xfrm>
                <a:off x="7091903" y="4213592"/>
                <a:ext cx="1603828" cy="550651"/>
                <a:chOff x="8244114" y="1233714"/>
                <a:chExt cx="1603828" cy="550651"/>
              </a:xfrm>
            </p:grpSpPr>
            <p:sp>
              <p:nvSpPr>
                <p:cNvPr id="35" name="Rechteck: abgerundete Ecken 34">
                  <a:extLst>
                    <a:ext uri="{FF2B5EF4-FFF2-40B4-BE49-F238E27FC236}">
                      <a16:creationId xmlns:a16="http://schemas.microsoft.com/office/drawing/2014/main" id="{97A614E9-6AE5-4AD8-B1EC-E1F7DA662B76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550651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Textfeld 35">
                  <a:extLst>
                    <a:ext uri="{FF2B5EF4-FFF2-40B4-BE49-F238E27FC236}">
                      <a16:creationId xmlns:a16="http://schemas.microsoft.com/office/drawing/2014/main" id="{8EFB7670-CD94-48A6-B0DD-EA25F2B3BCC4}"/>
                    </a:ext>
                  </a:extLst>
                </p:cNvPr>
                <p:cNvSpPr txBox="1"/>
                <p:nvPr/>
              </p:nvSpPr>
              <p:spPr>
                <a:xfrm>
                  <a:off x="8352972" y="1310194"/>
                  <a:ext cx="137885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Patients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sepsis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(n=25)</a:t>
                  </a:r>
                </a:p>
              </p:txBody>
            </p:sp>
          </p:grpSp>
          <p:cxnSp>
            <p:nvCxnSpPr>
              <p:cNvPr id="38" name="Gerade Verbindung mit Pfeil 37">
                <a:extLst>
                  <a:ext uri="{FF2B5EF4-FFF2-40B4-BE49-F238E27FC236}">
                    <a16:creationId xmlns:a16="http://schemas.microsoft.com/office/drawing/2014/main" id="{C581094F-9FF9-40FE-9A65-36984D77ECFA}"/>
                  </a:ext>
                </a:extLst>
              </p:cNvPr>
              <p:cNvCxnSpPr>
                <a:cxnSpLocks/>
                <a:stCxn id="22" idx="2"/>
                <a:endCxn id="29" idx="0"/>
              </p:cNvCxnSpPr>
              <p:nvPr/>
            </p:nvCxnSpPr>
            <p:spPr>
              <a:xfrm>
                <a:off x="3670440" y="4108439"/>
                <a:ext cx="0" cy="7220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A48FD989-C719-4CD4-948B-A5D5ED9C1F22}"/>
                  </a:ext>
                </a:extLst>
              </p:cNvPr>
              <p:cNvCxnSpPr>
                <a:cxnSpLocks/>
                <a:stCxn id="21" idx="2"/>
                <a:endCxn id="30" idx="0"/>
              </p:cNvCxnSpPr>
              <p:nvPr/>
            </p:nvCxnSpPr>
            <p:spPr>
              <a:xfrm>
                <a:off x="5981559" y="4108439"/>
                <a:ext cx="0" cy="7220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mit Pfeil 41">
                <a:extLst>
                  <a:ext uri="{FF2B5EF4-FFF2-40B4-BE49-F238E27FC236}">
                    <a16:creationId xmlns:a16="http://schemas.microsoft.com/office/drawing/2014/main" id="{70AA40D2-F800-4EC7-A7D2-CFE96EB2FAD5}"/>
                  </a:ext>
                </a:extLst>
              </p:cNvPr>
              <p:cNvCxnSpPr>
                <a:cxnSpLocks/>
                <a:endCxn id="35" idx="1"/>
              </p:cNvCxnSpPr>
              <p:nvPr/>
            </p:nvCxnSpPr>
            <p:spPr>
              <a:xfrm>
                <a:off x="5981558" y="4488918"/>
                <a:ext cx="111034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mit Pfeil 44">
                <a:extLst>
                  <a:ext uri="{FF2B5EF4-FFF2-40B4-BE49-F238E27FC236}">
                    <a16:creationId xmlns:a16="http://schemas.microsoft.com/office/drawing/2014/main" id="{C7849601-8536-41E1-BE3E-D5D1751B3DAC}"/>
                  </a:ext>
                </a:extLst>
              </p:cNvPr>
              <p:cNvCxnSpPr>
                <a:cxnSpLocks/>
                <a:endCxn id="32" idx="3"/>
              </p:cNvCxnSpPr>
              <p:nvPr/>
            </p:nvCxnSpPr>
            <p:spPr>
              <a:xfrm flipH="1">
                <a:off x="2560096" y="4488918"/>
                <a:ext cx="11103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8B507644-C862-4E4B-8FC4-F0875435A9BA}"/>
                </a:ext>
              </a:extLst>
            </p:cNvPr>
            <p:cNvSpPr txBox="1"/>
            <p:nvPr/>
          </p:nvSpPr>
          <p:spPr>
            <a:xfrm>
              <a:off x="2168212" y="508000"/>
              <a:ext cx="33762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Flow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chart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SIRS score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127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A56FCC17-BE34-4E50-A539-C1434E086461}"/>
              </a:ext>
            </a:extLst>
          </p:cNvPr>
          <p:cNvGrpSpPr/>
          <p:nvPr/>
        </p:nvGrpSpPr>
        <p:grpSpPr>
          <a:xfrm>
            <a:off x="2168212" y="508000"/>
            <a:ext cx="7797519" cy="3713821"/>
            <a:chOff x="2168212" y="508000"/>
            <a:chExt cx="7797519" cy="3713821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CBF88E7C-2F15-45CE-BDC9-347551F3C5BF}"/>
                </a:ext>
              </a:extLst>
            </p:cNvPr>
            <p:cNvGrpSpPr/>
            <p:nvPr/>
          </p:nvGrpSpPr>
          <p:grpSpPr>
            <a:xfrm>
              <a:off x="2226268" y="841832"/>
              <a:ext cx="7739463" cy="3379989"/>
              <a:chOff x="956268" y="1850574"/>
              <a:chExt cx="7739463" cy="3379989"/>
            </a:xfrm>
          </p:grpSpPr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F6451484-61C4-412A-B4D4-24EC1650C2D0}"/>
                  </a:ext>
                </a:extLst>
              </p:cNvPr>
              <p:cNvSpPr txBox="1"/>
              <p:nvPr/>
            </p:nvSpPr>
            <p:spPr>
              <a:xfrm>
                <a:off x="3904343" y="1850574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Hematological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(n=450)</a:t>
                </a:r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464AF0B-9C27-4576-B80C-B85BC8D4B05A}"/>
                  </a:ext>
                </a:extLst>
              </p:cNvPr>
              <p:cNvSpPr txBox="1"/>
              <p:nvPr/>
            </p:nvSpPr>
            <p:spPr>
              <a:xfrm>
                <a:off x="3904343" y="3225413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SOFA Score (n=410)</a:t>
                </a:r>
              </a:p>
            </p:txBody>
          </p:sp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BF8C4775-E10B-468A-88CE-026DF951EDC2}"/>
                  </a:ext>
                </a:extLst>
              </p:cNvPr>
              <p:cNvGrpSpPr/>
              <p:nvPr/>
            </p:nvGrpSpPr>
            <p:grpSpPr>
              <a:xfrm>
                <a:off x="5747657" y="2406332"/>
                <a:ext cx="1603828" cy="616860"/>
                <a:chOff x="8244114" y="1233714"/>
                <a:chExt cx="1603828" cy="616860"/>
              </a:xfrm>
            </p:grpSpPr>
            <p:sp>
              <p:nvSpPr>
                <p:cNvPr id="29" name="Rechteck: abgerundete Ecken 28">
                  <a:extLst>
                    <a:ext uri="{FF2B5EF4-FFF2-40B4-BE49-F238E27FC236}">
                      <a16:creationId xmlns:a16="http://schemas.microsoft.com/office/drawing/2014/main" id="{8E653F6A-9B51-44EA-A8BC-7EB8201AAECF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616860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D88FCE06-84C8-42FD-BD82-E5519FA09DFC}"/>
                    </a:ext>
                  </a:extLst>
                </p:cNvPr>
                <p:cNvSpPr txBox="1"/>
                <p:nvPr/>
              </p:nvSpPr>
              <p:spPr>
                <a:xfrm>
                  <a:off x="8352972" y="1273909"/>
                  <a:ext cx="1378857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Missing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SOFA score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values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(n=40)</a:t>
                  </a:r>
                </a:p>
              </p:txBody>
            </p:sp>
          </p:grpSp>
          <p:cxnSp>
            <p:nvCxnSpPr>
              <p:cNvPr id="10" name="Gerade Verbindung mit Pfeil 9">
                <a:extLst>
                  <a:ext uri="{FF2B5EF4-FFF2-40B4-BE49-F238E27FC236}">
                    <a16:creationId xmlns:a16="http://schemas.microsoft.com/office/drawing/2014/main" id="{6811B612-99FE-4EBF-9C5D-4BA693B831CE}"/>
                  </a:ext>
                </a:extLst>
              </p:cNvPr>
              <p:cNvCxnSpPr>
                <a:cxnSpLocks/>
                <a:stCxn id="4" idx="2"/>
                <a:endCxn id="8" idx="0"/>
              </p:cNvCxnSpPr>
              <p:nvPr/>
            </p:nvCxnSpPr>
            <p:spPr>
              <a:xfrm>
                <a:off x="4826000" y="2250684"/>
                <a:ext cx="0" cy="9747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mit Pfeil 10">
                <a:extLst>
                  <a:ext uri="{FF2B5EF4-FFF2-40B4-BE49-F238E27FC236}">
                    <a16:creationId xmlns:a16="http://schemas.microsoft.com/office/drawing/2014/main" id="{FFBF0656-104C-418A-8A77-B1DD8BF0F714}"/>
                  </a:ext>
                </a:extLst>
              </p:cNvPr>
              <p:cNvCxnSpPr>
                <a:cxnSpLocks/>
                <a:endCxn id="29" idx="1"/>
              </p:cNvCxnSpPr>
              <p:nvPr/>
            </p:nvCxnSpPr>
            <p:spPr>
              <a:xfrm flipV="1">
                <a:off x="4825999" y="2714762"/>
                <a:ext cx="921658" cy="123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DE12C8-821B-4A2D-87AF-D2C4EE41F979}"/>
                  </a:ext>
                </a:extLst>
              </p:cNvPr>
              <p:cNvSpPr txBox="1"/>
              <p:nvPr/>
            </p:nvSpPr>
            <p:spPr>
              <a:xfrm>
                <a:off x="5059902" y="3862218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SOFA score &lt;2 (n=237)</a:t>
                </a:r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4B014F29-185D-4EBA-AA2E-4DAA84A2A9D2}"/>
                  </a:ext>
                </a:extLst>
              </p:cNvPr>
              <p:cNvSpPr txBox="1"/>
              <p:nvPr/>
            </p:nvSpPr>
            <p:spPr>
              <a:xfrm>
                <a:off x="2748783" y="3862218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SOFA score ≥2 (n=173)</a:t>
                </a:r>
              </a:p>
            </p:txBody>
          </p:sp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54E94BEE-D08D-4492-9872-CAE3EEE6E422}"/>
                  </a:ext>
                </a:extLst>
              </p:cNvPr>
              <p:cNvCxnSpPr>
                <a:stCxn id="8" idx="2"/>
              </p:cNvCxnSpPr>
              <p:nvPr/>
            </p:nvCxnSpPr>
            <p:spPr>
              <a:xfrm>
                <a:off x="4826000" y="3471634"/>
                <a:ext cx="0" cy="1686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Verbinder: gewinkelt 14">
                <a:extLst>
                  <a:ext uri="{FF2B5EF4-FFF2-40B4-BE49-F238E27FC236}">
                    <a16:creationId xmlns:a16="http://schemas.microsoft.com/office/drawing/2014/main" id="{EF3BFB96-D268-49B8-A856-976061C80914}"/>
                  </a:ext>
                </a:extLst>
              </p:cNvPr>
              <p:cNvCxnSpPr>
                <a:endCxn id="12" idx="0"/>
              </p:cNvCxnSpPr>
              <p:nvPr/>
            </p:nvCxnSpPr>
            <p:spPr>
              <a:xfrm>
                <a:off x="4138245" y="3640281"/>
                <a:ext cx="1843314" cy="221937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Verbinder: gewinkelt 15">
                <a:extLst>
                  <a:ext uri="{FF2B5EF4-FFF2-40B4-BE49-F238E27FC236}">
                    <a16:creationId xmlns:a16="http://schemas.microsoft.com/office/drawing/2014/main" id="{6A396EA6-954E-4830-9D26-7ACBDF76AEC7}"/>
                  </a:ext>
                </a:extLst>
              </p:cNvPr>
              <p:cNvCxnSpPr>
                <a:endCxn id="13" idx="0"/>
              </p:cNvCxnSpPr>
              <p:nvPr/>
            </p:nvCxnSpPr>
            <p:spPr>
              <a:xfrm rot="10800000" flipV="1">
                <a:off x="3670441" y="3640280"/>
                <a:ext cx="1843315" cy="221938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7D1FDD5-28E5-4841-B2F8-28BE5BD4AC33}"/>
                  </a:ext>
                </a:extLst>
              </p:cNvPr>
              <p:cNvSpPr txBox="1"/>
              <p:nvPr/>
            </p:nvSpPr>
            <p:spPr>
              <a:xfrm>
                <a:off x="2748783" y="4830453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with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sepsis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(n=112)</a:t>
                </a: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74BF6F82-79A9-4F47-AB7E-C3619585B8DD}"/>
                  </a:ext>
                </a:extLst>
              </p:cNvPr>
              <p:cNvSpPr txBox="1"/>
              <p:nvPr/>
            </p:nvSpPr>
            <p:spPr>
              <a:xfrm>
                <a:off x="5059902" y="4830452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without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sepsis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(n=174)</a:t>
                </a:r>
              </a:p>
            </p:txBody>
          </p:sp>
          <p:grpSp>
            <p:nvGrpSpPr>
              <p:cNvPr id="19" name="Gruppieren 18">
                <a:extLst>
                  <a:ext uri="{FF2B5EF4-FFF2-40B4-BE49-F238E27FC236}">
                    <a16:creationId xmlns:a16="http://schemas.microsoft.com/office/drawing/2014/main" id="{815FEBF9-DE27-40D2-A7F4-80AB8CEC7153}"/>
                  </a:ext>
                </a:extLst>
              </p:cNvPr>
              <p:cNvGrpSpPr/>
              <p:nvPr/>
            </p:nvGrpSpPr>
            <p:grpSpPr>
              <a:xfrm>
                <a:off x="956268" y="4213592"/>
                <a:ext cx="1603828" cy="512875"/>
                <a:chOff x="8244114" y="1233714"/>
                <a:chExt cx="1603828" cy="512875"/>
              </a:xfrm>
            </p:grpSpPr>
            <p:sp>
              <p:nvSpPr>
                <p:cNvPr id="27" name="Rechteck: abgerundete Ecken 26">
                  <a:extLst>
                    <a:ext uri="{FF2B5EF4-FFF2-40B4-BE49-F238E27FC236}">
                      <a16:creationId xmlns:a16="http://schemas.microsoft.com/office/drawing/2014/main" id="{E56267D7-032C-4F57-A40D-91E8D9CB76A3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512875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Textfeld 27">
                  <a:extLst>
                    <a:ext uri="{FF2B5EF4-FFF2-40B4-BE49-F238E27FC236}">
                      <a16:creationId xmlns:a16="http://schemas.microsoft.com/office/drawing/2014/main" id="{64B22F49-7897-4D3B-98B7-4D3EBE9F38F6}"/>
                    </a:ext>
                  </a:extLst>
                </p:cNvPr>
                <p:cNvSpPr txBox="1"/>
                <p:nvPr/>
              </p:nvSpPr>
              <p:spPr>
                <a:xfrm>
                  <a:off x="8316687" y="1288423"/>
                  <a:ext cx="14949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Patients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without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sepsis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(n=61)</a:t>
                  </a:r>
                </a:p>
              </p:txBody>
            </p:sp>
          </p:grpSp>
          <p:grpSp>
            <p:nvGrpSpPr>
              <p:cNvPr id="20" name="Gruppieren 19">
                <a:extLst>
                  <a:ext uri="{FF2B5EF4-FFF2-40B4-BE49-F238E27FC236}">
                    <a16:creationId xmlns:a16="http://schemas.microsoft.com/office/drawing/2014/main" id="{80C81B1B-F347-4026-8B3A-1147050F5443}"/>
                  </a:ext>
                </a:extLst>
              </p:cNvPr>
              <p:cNvGrpSpPr/>
              <p:nvPr/>
            </p:nvGrpSpPr>
            <p:grpSpPr>
              <a:xfrm>
                <a:off x="7091903" y="4213592"/>
                <a:ext cx="1603828" cy="512875"/>
                <a:chOff x="8244114" y="1233714"/>
                <a:chExt cx="1603828" cy="512875"/>
              </a:xfrm>
            </p:grpSpPr>
            <p:sp>
              <p:nvSpPr>
                <p:cNvPr id="25" name="Rechteck: abgerundete Ecken 24">
                  <a:extLst>
                    <a:ext uri="{FF2B5EF4-FFF2-40B4-BE49-F238E27FC236}">
                      <a16:creationId xmlns:a16="http://schemas.microsoft.com/office/drawing/2014/main" id="{F0E080A2-CFA4-4BEF-B192-5BEC8E1140B1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512875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Textfeld 25">
                  <a:extLst>
                    <a:ext uri="{FF2B5EF4-FFF2-40B4-BE49-F238E27FC236}">
                      <a16:creationId xmlns:a16="http://schemas.microsoft.com/office/drawing/2014/main" id="{F6A774CA-18B0-4ECE-9F43-DB292D45C3F8}"/>
                    </a:ext>
                  </a:extLst>
                </p:cNvPr>
                <p:cNvSpPr txBox="1"/>
                <p:nvPr/>
              </p:nvSpPr>
              <p:spPr>
                <a:xfrm>
                  <a:off x="8352972" y="1288423"/>
                  <a:ext cx="137885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Patients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sepsis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(n=63)</a:t>
                  </a:r>
                </a:p>
              </p:txBody>
            </p:sp>
          </p:grpSp>
          <p:cxnSp>
            <p:nvCxnSpPr>
              <p:cNvPr id="21" name="Gerade Verbindung mit Pfeil 20">
                <a:extLst>
                  <a:ext uri="{FF2B5EF4-FFF2-40B4-BE49-F238E27FC236}">
                    <a16:creationId xmlns:a16="http://schemas.microsoft.com/office/drawing/2014/main" id="{DDDAD31C-F5F3-45D9-9F6F-F6DD99B117C3}"/>
                  </a:ext>
                </a:extLst>
              </p:cNvPr>
              <p:cNvCxnSpPr>
                <a:stCxn id="13" idx="2"/>
                <a:endCxn id="17" idx="0"/>
              </p:cNvCxnSpPr>
              <p:nvPr/>
            </p:nvCxnSpPr>
            <p:spPr>
              <a:xfrm>
                <a:off x="3670440" y="4108439"/>
                <a:ext cx="0" cy="7220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mit Pfeil 21">
                <a:extLst>
                  <a:ext uri="{FF2B5EF4-FFF2-40B4-BE49-F238E27FC236}">
                    <a16:creationId xmlns:a16="http://schemas.microsoft.com/office/drawing/2014/main" id="{63BFB2E1-036C-405B-A148-7A77EF00BFE6}"/>
                  </a:ext>
                </a:extLst>
              </p:cNvPr>
              <p:cNvCxnSpPr>
                <a:stCxn id="12" idx="2"/>
                <a:endCxn id="18" idx="0"/>
              </p:cNvCxnSpPr>
              <p:nvPr/>
            </p:nvCxnSpPr>
            <p:spPr>
              <a:xfrm>
                <a:off x="5981559" y="4108439"/>
                <a:ext cx="0" cy="7220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mit Pfeil 22">
                <a:extLst>
                  <a:ext uri="{FF2B5EF4-FFF2-40B4-BE49-F238E27FC236}">
                    <a16:creationId xmlns:a16="http://schemas.microsoft.com/office/drawing/2014/main" id="{3DA0DAA9-15A3-4ACE-A54F-D89558590127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>
                <a:off x="5981559" y="4470030"/>
                <a:ext cx="111034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>
                <a:extLst>
                  <a:ext uri="{FF2B5EF4-FFF2-40B4-BE49-F238E27FC236}">
                    <a16:creationId xmlns:a16="http://schemas.microsoft.com/office/drawing/2014/main" id="{A08ABF7F-2CEA-4560-BACB-E95FA01D807F}"/>
                  </a:ext>
                </a:extLst>
              </p:cNvPr>
              <p:cNvCxnSpPr>
                <a:cxnSpLocks/>
                <a:endCxn id="27" idx="3"/>
              </p:cNvCxnSpPr>
              <p:nvPr/>
            </p:nvCxnSpPr>
            <p:spPr>
              <a:xfrm flipH="1">
                <a:off x="2560096" y="4470030"/>
                <a:ext cx="11103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27AF7ACD-AB60-4174-8C8E-4DAB3697C9C0}"/>
                </a:ext>
              </a:extLst>
            </p:cNvPr>
            <p:cNvSpPr txBox="1"/>
            <p:nvPr/>
          </p:nvSpPr>
          <p:spPr>
            <a:xfrm>
              <a:off x="2168212" y="508000"/>
              <a:ext cx="33762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b 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Flow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chart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SOFA score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606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A1DE8A84-5E38-4AF6-9078-FAD316DC34EA}"/>
              </a:ext>
            </a:extLst>
          </p:cNvPr>
          <p:cNvGrpSpPr/>
          <p:nvPr/>
        </p:nvGrpSpPr>
        <p:grpSpPr>
          <a:xfrm>
            <a:off x="2168212" y="508000"/>
            <a:ext cx="7797520" cy="3706563"/>
            <a:chOff x="2168212" y="508000"/>
            <a:chExt cx="7797520" cy="3706563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F5CEA776-DF14-49DF-B1AC-AD56FD1ED32E}"/>
                </a:ext>
              </a:extLst>
            </p:cNvPr>
            <p:cNvGrpSpPr/>
            <p:nvPr/>
          </p:nvGrpSpPr>
          <p:grpSpPr>
            <a:xfrm>
              <a:off x="2226268" y="834574"/>
              <a:ext cx="7739464" cy="3379989"/>
              <a:chOff x="956267" y="1850574"/>
              <a:chExt cx="7739464" cy="3379989"/>
            </a:xfrm>
          </p:grpSpPr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455EA77-449F-4923-9523-70ECC625DCAC}"/>
                  </a:ext>
                </a:extLst>
              </p:cNvPr>
              <p:cNvSpPr txBox="1"/>
              <p:nvPr/>
            </p:nvSpPr>
            <p:spPr>
              <a:xfrm>
                <a:off x="3904343" y="1850574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Hematological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(n=450)</a:t>
                </a:r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57144C6-9095-4D73-A8AE-F765142CFF5C}"/>
                  </a:ext>
                </a:extLst>
              </p:cNvPr>
              <p:cNvSpPr txBox="1"/>
              <p:nvPr/>
            </p:nvSpPr>
            <p:spPr>
              <a:xfrm>
                <a:off x="3904343" y="3225413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qSOFA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Score (n=410)</a:t>
                </a:r>
              </a:p>
            </p:txBody>
          </p:sp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B447B3F0-AA5A-4695-A04C-DEBB329D7090}"/>
                  </a:ext>
                </a:extLst>
              </p:cNvPr>
              <p:cNvGrpSpPr/>
              <p:nvPr/>
            </p:nvGrpSpPr>
            <p:grpSpPr>
              <a:xfrm>
                <a:off x="5747657" y="2406332"/>
                <a:ext cx="1603828" cy="616860"/>
                <a:chOff x="8244114" y="1233714"/>
                <a:chExt cx="1603828" cy="616860"/>
              </a:xfrm>
            </p:grpSpPr>
            <p:sp>
              <p:nvSpPr>
                <p:cNvPr id="29" name="Rechteck: abgerundete Ecken 28">
                  <a:extLst>
                    <a:ext uri="{FF2B5EF4-FFF2-40B4-BE49-F238E27FC236}">
                      <a16:creationId xmlns:a16="http://schemas.microsoft.com/office/drawing/2014/main" id="{00F4DD9B-08E8-4324-AE32-90F2496CB3FE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616860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85FE6C6F-C5B2-49E3-8619-047DD5282B3B}"/>
                    </a:ext>
                  </a:extLst>
                </p:cNvPr>
                <p:cNvSpPr txBox="1"/>
                <p:nvPr/>
              </p:nvSpPr>
              <p:spPr>
                <a:xfrm>
                  <a:off x="8352972" y="1273909"/>
                  <a:ext cx="1378857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Missing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qSOFA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score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values</a:t>
                  </a:r>
                  <a:endParaRPr lang="de-DE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(n=40)</a:t>
                  </a:r>
                </a:p>
              </p:txBody>
            </p:sp>
          </p:grpSp>
          <p:cxnSp>
            <p:nvCxnSpPr>
              <p:cNvPr id="10" name="Gerade Verbindung mit Pfeil 9">
                <a:extLst>
                  <a:ext uri="{FF2B5EF4-FFF2-40B4-BE49-F238E27FC236}">
                    <a16:creationId xmlns:a16="http://schemas.microsoft.com/office/drawing/2014/main" id="{03D53D71-EC2C-48EB-B950-A4252FEA8E33}"/>
                  </a:ext>
                </a:extLst>
              </p:cNvPr>
              <p:cNvCxnSpPr>
                <a:cxnSpLocks/>
                <a:stCxn id="4" idx="2"/>
                <a:endCxn id="8" idx="0"/>
              </p:cNvCxnSpPr>
              <p:nvPr/>
            </p:nvCxnSpPr>
            <p:spPr>
              <a:xfrm>
                <a:off x="4826000" y="2250684"/>
                <a:ext cx="0" cy="9747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mit Pfeil 10">
                <a:extLst>
                  <a:ext uri="{FF2B5EF4-FFF2-40B4-BE49-F238E27FC236}">
                    <a16:creationId xmlns:a16="http://schemas.microsoft.com/office/drawing/2014/main" id="{38A31BAA-7053-4CDB-AF66-666CF9B7B05C}"/>
                  </a:ext>
                </a:extLst>
              </p:cNvPr>
              <p:cNvCxnSpPr>
                <a:cxnSpLocks/>
                <a:endCxn id="29" idx="1"/>
              </p:cNvCxnSpPr>
              <p:nvPr/>
            </p:nvCxnSpPr>
            <p:spPr>
              <a:xfrm flipV="1">
                <a:off x="4825999" y="2714762"/>
                <a:ext cx="921658" cy="123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8400EC8-03DA-4F2F-8496-C1C3BEADB5D7}"/>
                  </a:ext>
                </a:extLst>
              </p:cNvPr>
              <p:cNvSpPr txBox="1"/>
              <p:nvPr/>
            </p:nvSpPr>
            <p:spPr>
              <a:xfrm>
                <a:off x="5059902" y="3862218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qSOFA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score &lt;2 (n=320)</a:t>
                </a:r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2A799ABF-A6E6-4DA2-9F88-03543FD49685}"/>
                  </a:ext>
                </a:extLst>
              </p:cNvPr>
              <p:cNvSpPr txBox="1"/>
              <p:nvPr/>
            </p:nvSpPr>
            <p:spPr>
              <a:xfrm>
                <a:off x="2748783" y="3862218"/>
                <a:ext cx="1843314" cy="2462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qSOFA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score ≥2 (n=90)</a:t>
                </a:r>
              </a:p>
            </p:txBody>
          </p:sp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262D0A89-910B-45CD-984E-60009BA8DC55}"/>
                  </a:ext>
                </a:extLst>
              </p:cNvPr>
              <p:cNvCxnSpPr>
                <a:stCxn id="8" idx="2"/>
              </p:cNvCxnSpPr>
              <p:nvPr/>
            </p:nvCxnSpPr>
            <p:spPr>
              <a:xfrm>
                <a:off x="4826000" y="3471634"/>
                <a:ext cx="0" cy="1686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Verbinder: gewinkelt 14">
                <a:extLst>
                  <a:ext uri="{FF2B5EF4-FFF2-40B4-BE49-F238E27FC236}">
                    <a16:creationId xmlns:a16="http://schemas.microsoft.com/office/drawing/2014/main" id="{65D2E082-CE54-4CEB-A3A1-1599DF7C906E}"/>
                  </a:ext>
                </a:extLst>
              </p:cNvPr>
              <p:cNvCxnSpPr>
                <a:endCxn id="12" idx="0"/>
              </p:cNvCxnSpPr>
              <p:nvPr/>
            </p:nvCxnSpPr>
            <p:spPr>
              <a:xfrm>
                <a:off x="4138245" y="3640281"/>
                <a:ext cx="1843314" cy="221937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Verbinder: gewinkelt 15">
                <a:extLst>
                  <a:ext uri="{FF2B5EF4-FFF2-40B4-BE49-F238E27FC236}">
                    <a16:creationId xmlns:a16="http://schemas.microsoft.com/office/drawing/2014/main" id="{11EBD582-828D-42D6-BC1A-38DF50C52106}"/>
                  </a:ext>
                </a:extLst>
              </p:cNvPr>
              <p:cNvCxnSpPr>
                <a:endCxn id="13" idx="0"/>
              </p:cNvCxnSpPr>
              <p:nvPr/>
            </p:nvCxnSpPr>
            <p:spPr>
              <a:xfrm rot="10800000" flipV="1">
                <a:off x="3670441" y="3640280"/>
                <a:ext cx="1843317" cy="221938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683F03C9-5BAC-497C-A337-1A6B26FA9734}"/>
                  </a:ext>
                </a:extLst>
              </p:cNvPr>
              <p:cNvSpPr txBox="1"/>
              <p:nvPr/>
            </p:nvSpPr>
            <p:spPr>
              <a:xfrm>
                <a:off x="2748783" y="4830453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with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sepsis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(n=68)</a:t>
                </a: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8A9671E6-E128-4051-A325-0D0F09AAD578}"/>
                  </a:ext>
                </a:extLst>
              </p:cNvPr>
              <p:cNvSpPr txBox="1"/>
              <p:nvPr/>
            </p:nvSpPr>
            <p:spPr>
              <a:xfrm>
                <a:off x="5059902" y="4830452"/>
                <a:ext cx="1843314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Patients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without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sepsis</a:t>
                </a:r>
                <a:r>
                  <a:rPr lang="de-D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(n=224)</a:t>
                </a:r>
              </a:p>
            </p:txBody>
          </p:sp>
          <p:grpSp>
            <p:nvGrpSpPr>
              <p:cNvPr id="19" name="Gruppieren 18">
                <a:extLst>
                  <a:ext uri="{FF2B5EF4-FFF2-40B4-BE49-F238E27FC236}">
                    <a16:creationId xmlns:a16="http://schemas.microsoft.com/office/drawing/2014/main" id="{93816C31-235F-4819-BB2F-A86868897BB4}"/>
                  </a:ext>
                </a:extLst>
              </p:cNvPr>
              <p:cNvGrpSpPr/>
              <p:nvPr/>
            </p:nvGrpSpPr>
            <p:grpSpPr>
              <a:xfrm>
                <a:off x="956267" y="4213592"/>
                <a:ext cx="1603829" cy="512875"/>
                <a:chOff x="8244113" y="1233714"/>
                <a:chExt cx="1603829" cy="512875"/>
              </a:xfrm>
            </p:grpSpPr>
            <p:sp>
              <p:nvSpPr>
                <p:cNvPr id="27" name="Rechteck: abgerundete Ecken 26">
                  <a:extLst>
                    <a:ext uri="{FF2B5EF4-FFF2-40B4-BE49-F238E27FC236}">
                      <a16:creationId xmlns:a16="http://schemas.microsoft.com/office/drawing/2014/main" id="{3D364201-CA7A-44F1-AC36-8D7A7294BACC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512875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Textfeld 27">
                  <a:extLst>
                    <a:ext uri="{FF2B5EF4-FFF2-40B4-BE49-F238E27FC236}">
                      <a16:creationId xmlns:a16="http://schemas.microsoft.com/office/drawing/2014/main" id="{E4B8478A-B88C-4730-B8AD-289F63C001EF}"/>
                    </a:ext>
                  </a:extLst>
                </p:cNvPr>
                <p:cNvSpPr txBox="1"/>
                <p:nvPr/>
              </p:nvSpPr>
              <p:spPr>
                <a:xfrm>
                  <a:off x="8244113" y="1295680"/>
                  <a:ext cx="160381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Patients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without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sepsis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(n=22)</a:t>
                  </a:r>
                </a:p>
              </p:txBody>
            </p:sp>
          </p:grpSp>
          <p:grpSp>
            <p:nvGrpSpPr>
              <p:cNvPr id="20" name="Gruppieren 19">
                <a:extLst>
                  <a:ext uri="{FF2B5EF4-FFF2-40B4-BE49-F238E27FC236}">
                    <a16:creationId xmlns:a16="http://schemas.microsoft.com/office/drawing/2014/main" id="{0D9012EC-8AA6-45EC-BE6B-FE7109442755}"/>
                  </a:ext>
                </a:extLst>
              </p:cNvPr>
              <p:cNvGrpSpPr/>
              <p:nvPr/>
            </p:nvGrpSpPr>
            <p:grpSpPr>
              <a:xfrm>
                <a:off x="7091903" y="4213592"/>
                <a:ext cx="1603828" cy="512875"/>
                <a:chOff x="8244114" y="1233714"/>
                <a:chExt cx="1603828" cy="512875"/>
              </a:xfrm>
            </p:grpSpPr>
            <p:sp>
              <p:nvSpPr>
                <p:cNvPr id="25" name="Rechteck: abgerundete Ecken 24">
                  <a:extLst>
                    <a:ext uri="{FF2B5EF4-FFF2-40B4-BE49-F238E27FC236}">
                      <a16:creationId xmlns:a16="http://schemas.microsoft.com/office/drawing/2014/main" id="{65E40D5C-0265-44F4-901C-F8442364C281}"/>
                    </a:ext>
                  </a:extLst>
                </p:cNvPr>
                <p:cNvSpPr/>
                <p:nvPr/>
              </p:nvSpPr>
              <p:spPr>
                <a:xfrm>
                  <a:off x="8244114" y="1233714"/>
                  <a:ext cx="1603828" cy="512875"/>
                </a:xfrm>
                <a:prstGeom prst="round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Textfeld 25">
                  <a:extLst>
                    <a:ext uri="{FF2B5EF4-FFF2-40B4-BE49-F238E27FC236}">
                      <a16:creationId xmlns:a16="http://schemas.microsoft.com/office/drawing/2014/main" id="{F59038B8-AD9E-42CB-9AB7-FDCF0E66A546}"/>
                    </a:ext>
                  </a:extLst>
                </p:cNvPr>
                <p:cNvSpPr txBox="1"/>
                <p:nvPr/>
              </p:nvSpPr>
              <p:spPr>
                <a:xfrm>
                  <a:off x="8352972" y="1295680"/>
                  <a:ext cx="137885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Patients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DE" sz="10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sepsis</a:t>
                  </a:r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  <a:p>
                  <a:pPr algn="ctr"/>
                  <a:r>
                    <a:rPr lang="de-DE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(n=96)</a:t>
                  </a:r>
                </a:p>
              </p:txBody>
            </p:sp>
          </p:grpSp>
          <p:cxnSp>
            <p:nvCxnSpPr>
              <p:cNvPr id="21" name="Gerade Verbindung mit Pfeil 20">
                <a:extLst>
                  <a:ext uri="{FF2B5EF4-FFF2-40B4-BE49-F238E27FC236}">
                    <a16:creationId xmlns:a16="http://schemas.microsoft.com/office/drawing/2014/main" id="{104C9858-6E2A-4727-8067-7A6653134B4E}"/>
                  </a:ext>
                </a:extLst>
              </p:cNvPr>
              <p:cNvCxnSpPr>
                <a:stCxn id="13" idx="2"/>
                <a:endCxn id="17" idx="0"/>
              </p:cNvCxnSpPr>
              <p:nvPr/>
            </p:nvCxnSpPr>
            <p:spPr>
              <a:xfrm>
                <a:off x="3670440" y="4108439"/>
                <a:ext cx="0" cy="7220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mit Pfeil 21">
                <a:extLst>
                  <a:ext uri="{FF2B5EF4-FFF2-40B4-BE49-F238E27FC236}">
                    <a16:creationId xmlns:a16="http://schemas.microsoft.com/office/drawing/2014/main" id="{5BBCE55A-5C52-4BD4-85F4-61936B9E9907}"/>
                  </a:ext>
                </a:extLst>
              </p:cNvPr>
              <p:cNvCxnSpPr>
                <a:stCxn id="12" idx="2"/>
                <a:endCxn id="18" idx="0"/>
              </p:cNvCxnSpPr>
              <p:nvPr/>
            </p:nvCxnSpPr>
            <p:spPr>
              <a:xfrm>
                <a:off x="5981559" y="4108439"/>
                <a:ext cx="0" cy="7220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mit Pfeil 22">
                <a:extLst>
                  <a:ext uri="{FF2B5EF4-FFF2-40B4-BE49-F238E27FC236}">
                    <a16:creationId xmlns:a16="http://schemas.microsoft.com/office/drawing/2014/main" id="{452A611A-36C0-47E4-A852-D423883D50BB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 flipV="1">
                <a:off x="5981559" y="4470030"/>
                <a:ext cx="1110344" cy="92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>
                <a:extLst>
                  <a:ext uri="{FF2B5EF4-FFF2-40B4-BE49-F238E27FC236}">
                    <a16:creationId xmlns:a16="http://schemas.microsoft.com/office/drawing/2014/main" id="{B58BD291-1A88-43EB-BD7F-46062473126B}"/>
                  </a:ext>
                </a:extLst>
              </p:cNvPr>
              <p:cNvCxnSpPr>
                <a:cxnSpLocks/>
                <a:endCxn id="27" idx="3"/>
              </p:cNvCxnSpPr>
              <p:nvPr/>
            </p:nvCxnSpPr>
            <p:spPr>
              <a:xfrm flipH="1">
                <a:off x="2560096" y="4470030"/>
                <a:ext cx="111033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080C0B28-ADB5-4FCA-9A97-93EBA5ABB226}"/>
                </a:ext>
              </a:extLst>
            </p:cNvPr>
            <p:cNvSpPr txBox="1"/>
            <p:nvPr/>
          </p:nvSpPr>
          <p:spPr>
            <a:xfrm>
              <a:off x="2168212" y="508000"/>
              <a:ext cx="33762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 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Flow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chart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qSOFA</a:t>
              </a:r>
              <a:r>
                <a:rPr lang="de-DE" sz="1000" dirty="0">
                  <a:latin typeface="Arial" panose="020B0604020202020204" pitchFamily="34" charset="0"/>
                  <a:cs typeface="Arial" panose="020B0604020202020204" pitchFamily="34" charset="0"/>
                </a:rPr>
                <a:t> score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9204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42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 Probst</dc:creator>
  <cp:lastModifiedBy>L Probst</cp:lastModifiedBy>
  <cp:revision>23</cp:revision>
  <dcterms:created xsi:type="dcterms:W3CDTF">2019-06-25T05:20:34Z</dcterms:created>
  <dcterms:modified xsi:type="dcterms:W3CDTF">2019-08-02T14:30:48Z</dcterms:modified>
</cp:coreProperties>
</file>