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>
      <p:cViewPr varScale="1">
        <p:scale>
          <a:sx n="81" d="100"/>
          <a:sy n="81" d="100"/>
        </p:scale>
        <p:origin x="3104" y="1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E6DB-B351-4C24-91C0-113AE692D9E3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F5AD-EB68-445A-A95C-F6DC6A90A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66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E6DB-B351-4C24-91C0-113AE692D9E3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F5AD-EB68-445A-A95C-F6DC6A90A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E6DB-B351-4C24-91C0-113AE692D9E3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F5AD-EB68-445A-A95C-F6DC6A90A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347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E6DB-B351-4C24-91C0-113AE692D9E3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F5AD-EB68-445A-A95C-F6DC6A90A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30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E6DB-B351-4C24-91C0-113AE692D9E3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F5AD-EB68-445A-A95C-F6DC6A90A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300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E6DB-B351-4C24-91C0-113AE692D9E3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F5AD-EB68-445A-A95C-F6DC6A90A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054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E6DB-B351-4C24-91C0-113AE692D9E3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F5AD-EB68-445A-A95C-F6DC6A90A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31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E6DB-B351-4C24-91C0-113AE692D9E3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F5AD-EB68-445A-A95C-F6DC6A90A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02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E6DB-B351-4C24-91C0-113AE692D9E3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F5AD-EB68-445A-A95C-F6DC6A90A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3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E6DB-B351-4C24-91C0-113AE692D9E3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F5AD-EB68-445A-A95C-F6DC6A90A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75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E6DB-B351-4C24-91C0-113AE692D9E3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F5AD-EB68-445A-A95C-F6DC6A90A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9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E6DB-B351-4C24-91C0-113AE692D9E3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CF5AD-EB68-445A-A95C-F6DC6A90A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39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グループ化 38"/>
          <p:cNvGrpSpPr>
            <a:grpSpLocks noChangeAspect="1"/>
          </p:cNvGrpSpPr>
          <p:nvPr/>
        </p:nvGrpSpPr>
        <p:grpSpPr>
          <a:xfrm>
            <a:off x="125111" y="3440114"/>
            <a:ext cx="6688265" cy="2318957"/>
            <a:chOff x="-128588" y="3440113"/>
            <a:chExt cx="7115176" cy="2466975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-128588" y="3449638"/>
              <a:ext cx="7115176" cy="542925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400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-128588" y="4459288"/>
              <a:ext cx="7115176" cy="485775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400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176337" y="3497263"/>
              <a:ext cx="453548" cy="229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ＭＳ Ｐゴシック" pitchFamily="50" charset="-128"/>
                  <a:cs typeface="ＭＳ Ｐゴシック" pitchFamily="50" charset="-128"/>
                </a:rPr>
                <a:t>Qmax</a:t>
              </a:r>
              <a:endParaRPr kumimoji="1" lang="ja-JP" altLang="ja-JP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090612" y="3735388"/>
              <a:ext cx="634380" cy="229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ＭＳ Ｐゴシック" pitchFamily="50" charset="-128"/>
                  <a:cs typeface="ＭＳ Ｐゴシック" pitchFamily="50" charset="-128"/>
                </a:rPr>
                <a:t>(</a:t>
              </a:r>
              <a:r>
                <a:rPr kumimoji="1" lang="en-US" altLang="ja-JP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ＭＳ Ｐゴシック" pitchFamily="50" charset="-128"/>
                  <a:cs typeface="ＭＳ Ｐゴシック" pitchFamily="50" charset="-128"/>
                </a:rPr>
                <a:t>μ</a:t>
              </a:r>
              <a:r>
                <a:rPr kumimoji="1" lang="ja-JP" altLang="ja-JP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ＭＳ Ｐゴシック" pitchFamily="50" charset="-128"/>
                  <a:cs typeface="ＭＳ Ｐゴシック" pitchFamily="50" charset="-128"/>
                </a:rPr>
                <a:t>g/mg)</a:t>
              </a:r>
              <a:endPara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919412" y="3611563"/>
              <a:ext cx="629265" cy="229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ＭＳ Ｐゴシック" pitchFamily="50" charset="-128"/>
                  <a:cs typeface="ＭＳ Ｐゴシック" pitchFamily="50" charset="-128"/>
                </a:rPr>
                <a:t>melanin</a:t>
              </a:r>
              <a:endParaRPr kumimoji="1" lang="ja-JP" altLang="ja-JP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5310188" y="3611563"/>
              <a:ext cx="817260" cy="229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ＭＳ Ｐゴシック" pitchFamily="50" charset="-128"/>
                  <a:cs typeface="ＭＳ Ｐゴシック" pitchFamily="50" charset="-128"/>
                </a:rPr>
                <a:t>references</a:t>
              </a:r>
              <a:endParaRPr kumimoji="1" lang="ja-JP" altLang="ja-JP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26590" y="4116388"/>
              <a:ext cx="407572" cy="229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ＭＳ Ｐゴシック" pitchFamily="50" charset="-128"/>
                  <a:cs typeface="ＭＳ Ｐゴシック" pitchFamily="50" charset="-128"/>
                </a:rPr>
                <a:t>Ba(II)</a:t>
              </a:r>
              <a:endPara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223962" y="4116388"/>
              <a:ext cx="339360" cy="229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ＭＳ Ｐゴシック" pitchFamily="50" charset="-128"/>
                  <a:cs typeface="ＭＳ Ｐゴシック" pitchFamily="50" charset="-128"/>
                </a:rPr>
                <a:t>38.5</a:t>
              </a:r>
              <a:endParaRPr kumimoji="1" lang="ja-JP" altLang="ja-JP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062162" y="4002088"/>
              <a:ext cx="2407915" cy="229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ＭＳ Ｐゴシック" pitchFamily="50" charset="-128"/>
                  <a:cs typeface="ＭＳ Ｐゴシック" pitchFamily="50" charset="-128"/>
                </a:rPr>
                <a:t>Indole-5, 6-quinone unit-based</a:t>
              </a:r>
              <a:endParaRPr kumimoji="1" lang="ja-JP" altLang="ja-JP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557462" y="4240213"/>
              <a:ext cx="1378446" cy="229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ＭＳ Ｐゴシック" pitchFamily="50" charset="-128"/>
                  <a:cs typeface="ＭＳ Ｐゴシック" pitchFamily="50" charset="-128"/>
                </a:rPr>
                <a:t>synthetic melanin</a:t>
              </a:r>
              <a:endPara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5024438" y="4116388"/>
              <a:ext cx="1430766" cy="229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ＭＳ Ｐゴシック" pitchFamily="50" charset="-128"/>
                  <a:cs typeface="ＭＳ Ｐゴシック" pitchFamily="50" charset="-128"/>
                </a:rPr>
                <a:t>Omata et al., 2018</a:t>
              </a:r>
              <a:endParaRPr kumimoji="1" lang="ja-JP" altLang="ja-JP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109536" y="4592638"/>
              <a:ext cx="441679" cy="229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ＭＳ Ｐゴシック" pitchFamily="50" charset="-128"/>
                  <a:cs typeface="ＭＳ Ｐゴシック" pitchFamily="50" charset="-128"/>
                </a:rPr>
                <a:t>Cr(VI)</a:t>
              </a:r>
              <a:endParaRPr kumimoji="1" lang="ja-JP" altLang="ja-JP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223962" y="4592638"/>
              <a:ext cx="339360" cy="229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ＭＳ Ｐゴシック" pitchFamily="50" charset="-128"/>
                  <a:cs typeface="ＭＳ Ｐゴシック" pitchFamily="50" charset="-128"/>
                </a:rPr>
                <a:t>19.6</a:t>
              </a:r>
              <a:endParaRPr kumimoji="1" lang="ja-JP" altLang="ja-JP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2605087" y="4478338"/>
              <a:ext cx="1285403" cy="229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ＭＳ Ｐゴシック" pitchFamily="50" charset="-128"/>
                  <a:cs typeface="ＭＳ Ｐゴシック" pitchFamily="50" charset="-128"/>
                </a:rPr>
                <a:t>melanin isolated</a:t>
              </a:r>
              <a:endParaRPr kumimoji="1" lang="ja-JP" altLang="ja-JP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671762" y="4716463"/>
              <a:ext cx="1112212" cy="229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ＭＳ Ｐゴシック" pitchFamily="50" charset="-128"/>
                  <a:cs typeface="ＭＳ Ｐゴシック" pitchFamily="50" charset="-128"/>
                </a:rPr>
                <a:t>from squid ink</a:t>
              </a:r>
              <a:endParaRPr kumimoji="1" lang="ja-JP" altLang="ja-JP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4681538" y="4592638"/>
              <a:ext cx="2156210" cy="229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ＭＳ Ｐゴシック" pitchFamily="50" charset="-128"/>
                  <a:cs typeface="ＭＳ Ｐゴシック" pitchFamily="50" charset="-128"/>
                </a:rPr>
                <a:t>An Manh Cuong et al., 2018</a:t>
              </a:r>
              <a:endParaRPr kumimoji="1" lang="ja-JP" altLang="ja-JP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119768" y="5068888"/>
              <a:ext cx="421215" cy="229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ＭＳ Ｐゴシック" pitchFamily="50" charset="-128"/>
                  <a:cs typeface="ＭＳ Ｐゴシック" pitchFamily="50" charset="-128"/>
                </a:rPr>
                <a:t>Hg(II)</a:t>
              </a:r>
              <a:endParaRPr kumimoji="1" lang="ja-JP" altLang="ja-JP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1223962" y="5068888"/>
              <a:ext cx="339360" cy="229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ＭＳ Ｐゴシック" pitchFamily="50" charset="-128"/>
                  <a:cs typeface="ＭＳ Ｐゴシック" pitchFamily="50" charset="-128"/>
                </a:rPr>
                <a:t>82.4</a:t>
              </a:r>
              <a:endParaRPr kumimoji="1" lang="ja-JP" altLang="ja-JP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24884" y="5545138"/>
              <a:ext cx="410983" cy="229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ＭＳ Ｐゴシック" pitchFamily="50" charset="-128"/>
                  <a:cs typeface="ＭＳ Ｐゴシック" pitchFamily="50" charset="-128"/>
                </a:rPr>
                <a:t>Pb(II)</a:t>
              </a:r>
              <a:endParaRPr kumimoji="1" lang="ja-JP" altLang="ja-JP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1176337" y="5545138"/>
              <a:ext cx="436563" cy="229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ＭＳ Ｐゴシック" pitchFamily="50" charset="-128"/>
                  <a:cs typeface="ＭＳ Ｐゴシック" pitchFamily="50" charset="-128"/>
                </a:rPr>
                <a:t>147.5</a:t>
              </a:r>
              <a:endParaRPr kumimoji="1" lang="ja-JP" altLang="ja-JP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462212" y="5183188"/>
              <a:ext cx="1576400" cy="229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ＭＳ Ｐゴシック" pitchFamily="50" charset="-128"/>
                  <a:cs typeface="ＭＳ Ｐゴシック" pitchFamily="50" charset="-128"/>
                </a:rPr>
                <a:t>melanin synthesized</a:t>
              </a:r>
              <a:endParaRPr kumimoji="1" lang="ja-JP" altLang="ja-JP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85987" y="5421313"/>
              <a:ext cx="2127697" cy="229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ＭＳ Ｐゴシック" pitchFamily="50" charset="-128"/>
                  <a:cs typeface="ＭＳ Ｐゴシック" pitchFamily="50" charset="-128"/>
                </a:rPr>
                <a:t>from Pseudomonas stutzeri</a:t>
              </a:r>
              <a:endParaRPr kumimoji="1" lang="ja-JP" altLang="ja-JP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4576763" y="5307013"/>
              <a:ext cx="2398229" cy="229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ＭＳ Ｐゴシック" pitchFamily="50" charset="-128"/>
                  <a:cs typeface="ＭＳ Ｐゴシック" pitchFamily="50" charset="-128"/>
                </a:rPr>
                <a:t>Vishnu Manirethan et al</a:t>
              </a:r>
              <a:r>
                <a:rPr kumimoji="1" lang="ja-JP" altLang="ja-JP" sz="1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ＭＳ Ｐゴシック" pitchFamily="50" charset="-128"/>
                  <a:cs typeface="ＭＳ Ｐゴシック" pitchFamily="50" charset="-128"/>
                </a:rPr>
                <a:t>.,</a:t>
              </a:r>
              <a:r>
                <a:rPr kumimoji="1" lang="ja-JP" altLang="ja-JP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ＭＳ Ｐゴシック" pitchFamily="50" charset="-128"/>
                  <a:cs typeface="ＭＳ Ｐゴシック" pitchFamily="50" charset="-128"/>
                </a:rPr>
                <a:t> 2018</a:t>
              </a:r>
              <a:endPara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-128588" y="3440113"/>
              <a:ext cx="7115176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400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-128588" y="3973513"/>
              <a:ext cx="7115176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400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-128588" y="4459288"/>
              <a:ext cx="711517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400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-128588" y="4459288"/>
              <a:ext cx="7115176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400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-128588" y="4935538"/>
              <a:ext cx="711517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400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-128588" y="4935538"/>
              <a:ext cx="7115176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400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-128588" y="5411788"/>
              <a:ext cx="21240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400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-128588" y="5411788"/>
              <a:ext cx="2124075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400"/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-128588" y="5878513"/>
              <a:ext cx="7115176" cy="28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400"/>
            </a:p>
          </p:txBody>
        </p:sp>
      </p:grpSp>
      <p:sp>
        <p:nvSpPr>
          <p:cNvPr id="40" name="正方形/長方形 39"/>
          <p:cNvSpPr/>
          <p:nvPr/>
        </p:nvSpPr>
        <p:spPr>
          <a:xfrm>
            <a:off x="241607" y="5796136"/>
            <a:ext cx="69318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/>
              <a:t>Additional file 1. Maximum adsorption capacities of melanin species for metal elements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865254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84</Words>
  <Application>Microsoft Macintosh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Kazunori</dc:creator>
  <cp:lastModifiedBy>Microsoft Office User</cp:lastModifiedBy>
  <cp:revision>3</cp:revision>
  <dcterms:created xsi:type="dcterms:W3CDTF">2019-02-27T09:03:29Z</dcterms:created>
  <dcterms:modified xsi:type="dcterms:W3CDTF">2019-03-28T11:27:32Z</dcterms:modified>
</cp:coreProperties>
</file>