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e, Hongli" initials="XH" lastIdx="8" clrIdx="0">
    <p:extLst>
      <p:ext uri="{19B8F6BF-5375-455C-9EA6-DF929625EA0E}">
        <p15:presenceInfo xmlns:p15="http://schemas.microsoft.com/office/powerpoint/2012/main" userId="S-1-5-21-2074287314-1359033266-196506527-20964" providerId="AD"/>
      </p:ext>
    </p:extLst>
  </p:cmAuthor>
  <p:cmAuthor id="2" name="Tang, Yuhong" initials="TY" lastIdx="1" clrIdx="1">
    <p:extLst>
      <p:ext uri="{19B8F6BF-5375-455C-9EA6-DF929625EA0E}">
        <p15:presenceInfo xmlns:p15="http://schemas.microsoft.com/office/powerpoint/2012/main" userId="S-1-5-21-2074287314-1359033266-196506527-11285" providerId="AD"/>
      </p:ext>
    </p:extLst>
  </p:cmAuthor>
  <p:cmAuthor id="3" name="Blancaflor, Elison" initials="BE" lastIdx="5" clrIdx="2">
    <p:extLst>
      <p:ext uri="{19B8F6BF-5375-455C-9EA6-DF929625EA0E}">
        <p15:presenceInfo xmlns:p15="http://schemas.microsoft.com/office/powerpoint/2012/main" userId="S-1-5-21-2074287314-1359033266-196506527-17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4125" autoAdjust="0"/>
  </p:normalViewPr>
  <p:slideViewPr>
    <p:cSldViewPr snapToGrid="0">
      <p:cViewPr varScale="1">
        <p:scale>
          <a:sx n="109" d="100"/>
          <a:sy n="109" d="100"/>
        </p:scale>
        <p:origin x="18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-13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AF8FC-282C-4D50-A8E4-D2E2BE1ACA9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F050B-F196-4082-B381-D05887F97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76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32A-AD5C-421A-AAFC-29CA4716607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520-3C40-440F-ACF5-69D1481A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1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32A-AD5C-421A-AAFC-29CA4716607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520-3C40-440F-ACF5-69D1481A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6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32A-AD5C-421A-AAFC-29CA4716607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520-3C40-440F-ACF5-69D1481A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9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32A-AD5C-421A-AAFC-29CA4716607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520-3C40-440F-ACF5-69D1481A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8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32A-AD5C-421A-AAFC-29CA4716607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520-3C40-440F-ACF5-69D1481A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1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32A-AD5C-421A-AAFC-29CA4716607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520-3C40-440F-ACF5-69D1481A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1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32A-AD5C-421A-AAFC-29CA4716607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520-3C40-440F-ACF5-69D1481A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9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32A-AD5C-421A-AAFC-29CA4716607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520-3C40-440F-ACF5-69D1481A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9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32A-AD5C-421A-AAFC-29CA4716607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520-3C40-440F-ACF5-69D1481A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5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32A-AD5C-421A-AAFC-29CA4716607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520-3C40-440F-ACF5-69D1481A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2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32A-AD5C-421A-AAFC-29CA4716607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520-3C40-440F-ACF5-69D1481A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7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B32A-AD5C-421A-AAFC-29CA47166070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1520-3C40-440F-ACF5-69D1481AC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1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614" y="403562"/>
            <a:ext cx="3182388" cy="633289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49655"/>
              </p:ext>
            </p:extLst>
          </p:nvPr>
        </p:nvGraphicFramePr>
        <p:xfrm>
          <a:off x="1983147" y="715372"/>
          <a:ext cx="1123443" cy="6021083"/>
        </p:xfrm>
        <a:graphic>
          <a:graphicData uri="http://schemas.openxmlformats.org/drawingml/2006/table">
            <a:tbl>
              <a:tblPr/>
              <a:tblGrid>
                <a:gridCol w="1123443"/>
              </a:tblGrid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alanine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aspartic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glutamic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phenylalanine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serine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threonine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valine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2-hydroxy-2-propenoic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3-hydroxypropanoic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aconitic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a-keto-glutaric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citric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ferulic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fumaric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glyceric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glycolic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lactic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shikimic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sinapic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sinapoyl-malic acid 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succinic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threonic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threono-1,4-lactone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3,6-anhydro-galactose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fructose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galactose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glucose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raffinose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sucrose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galactinol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galactosylglycerol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myo-inositol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myo-inositol-2-P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ethanolamine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adenosine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palmitic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tetracosanoic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a-linolenic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linoleic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1-hexacosanol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2-hydroxy-adipic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2-oxo-adipic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azelaic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stearic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22.62 487 kaemferol conj.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kaempferol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15.39 411 glycoside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16.25 398 383 glucoside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2,5-dihydroxybenzoic acid-5-O-glucoside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syringic acid-4-O-glucoside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vanillic acid-4-O-glucoside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B-sitosterol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campesterol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stigmasterol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phytol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1,2,4-benzenetriol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15-nonacosanone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guaiacyl lignan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2,3-diphosphoglycerol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2-hydroxyglutaric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4-hydroxybenzoic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5-oxo-proline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a-tocopherol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digalactosylglycerol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erythronic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ethyl phosphate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gamma-tocopherol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glycerol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glycerol-1/3-P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monopalmitin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monostearin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phosphate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35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p-toluic acid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stigmastanol</a:t>
                      </a:r>
                    </a:p>
                  </a:txBody>
                  <a:tcPr marL="2863" marR="2863" marT="2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233" name="Group 232"/>
          <p:cNvGrpSpPr/>
          <p:nvPr/>
        </p:nvGrpSpPr>
        <p:grpSpPr>
          <a:xfrm>
            <a:off x="2158530" y="663453"/>
            <a:ext cx="1411018" cy="6044064"/>
            <a:chOff x="2165015" y="734491"/>
            <a:chExt cx="1411018" cy="5934626"/>
          </a:xfrm>
        </p:grpSpPr>
        <p:grpSp>
          <p:nvGrpSpPr>
            <p:cNvPr id="145" name="Group 144"/>
            <p:cNvGrpSpPr/>
            <p:nvPr/>
          </p:nvGrpSpPr>
          <p:grpSpPr>
            <a:xfrm>
              <a:off x="2165015" y="5070208"/>
              <a:ext cx="881111" cy="215444"/>
              <a:chOff x="4993822" y="4330170"/>
              <a:chExt cx="881111" cy="215444"/>
            </a:xfrm>
          </p:grpSpPr>
          <p:sp>
            <p:nvSpPr>
              <p:cNvPr id="151" name="TextBox 150"/>
              <p:cNvSpPr txBox="1"/>
              <p:nvPr/>
            </p:nvSpPr>
            <p:spPr>
              <a:xfrm>
                <a:off x="5117995" y="4330170"/>
                <a:ext cx="75693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Fatty alcohol</a:t>
                </a:r>
                <a:endParaRPr lang="en-US" sz="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52" name="Straight Connector 151"/>
              <p:cNvCxnSpPr/>
              <p:nvPr/>
            </p:nvCxnSpPr>
            <p:spPr bwMode="auto">
              <a:xfrm>
                <a:off x="4993822" y="4435244"/>
                <a:ext cx="202988" cy="0"/>
              </a:xfrm>
              <a:prstGeom prst="line">
                <a:avLst/>
              </a:prstGeom>
              <a:solidFill>
                <a:srgbClr val="BBE0E3"/>
              </a:solidFill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31" name="Group 230"/>
            <p:cNvGrpSpPr/>
            <p:nvPr/>
          </p:nvGrpSpPr>
          <p:grpSpPr>
            <a:xfrm>
              <a:off x="2197784" y="734491"/>
              <a:ext cx="1378249" cy="5934626"/>
              <a:chOff x="2197784" y="734491"/>
              <a:chExt cx="1378249" cy="5934626"/>
            </a:xfrm>
          </p:grpSpPr>
          <p:grpSp>
            <p:nvGrpSpPr>
              <p:cNvPr id="137" name="Group 136"/>
              <p:cNvGrpSpPr/>
              <p:nvPr/>
            </p:nvGrpSpPr>
            <p:grpSpPr>
              <a:xfrm>
                <a:off x="2197784" y="734491"/>
                <a:ext cx="958929" cy="637354"/>
                <a:chOff x="5243411" y="629670"/>
                <a:chExt cx="958929" cy="637354"/>
              </a:xfrm>
            </p:grpSpPr>
            <p:cxnSp>
              <p:nvCxnSpPr>
                <p:cNvPr id="181" name="Straight Connector 180"/>
                <p:cNvCxnSpPr/>
                <p:nvPr/>
              </p:nvCxnSpPr>
              <p:spPr bwMode="auto">
                <a:xfrm>
                  <a:off x="5243411" y="714386"/>
                  <a:ext cx="744288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2" name="Straight Connector 181"/>
                <p:cNvCxnSpPr/>
                <p:nvPr/>
              </p:nvCxnSpPr>
              <p:spPr bwMode="auto">
                <a:xfrm>
                  <a:off x="5311074" y="1199266"/>
                  <a:ext cx="676626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3" name="Straight Connector 182"/>
                <p:cNvCxnSpPr/>
                <p:nvPr/>
              </p:nvCxnSpPr>
              <p:spPr bwMode="auto">
                <a:xfrm>
                  <a:off x="5982288" y="714386"/>
                  <a:ext cx="0" cy="48488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84" name="TextBox 183"/>
                <p:cNvSpPr txBox="1"/>
                <p:nvPr/>
              </p:nvSpPr>
              <p:spPr>
                <a:xfrm rot="10800000">
                  <a:off x="5894563" y="629670"/>
                  <a:ext cx="307777" cy="637354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ヒラギノ角ゴ Pro W3"/>
                      <a:cs typeface="Times New Roman" panose="02020603050405020304" pitchFamily="18" charset="0"/>
                    </a:rPr>
                    <a:t>Amino acids</a:t>
                  </a:r>
                  <a:endParaRPr kumimoji="0" lang="en-US" sz="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ヒラギノ角ゴ Pro W3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38" name="Group 137"/>
              <p:cNvGrpSpPr/>
              <p:nvPr/>
            </p:nvGrpSpPr>
            <p:grpSpPr>
              <a:xfrm>
                <a:off x="2538151" y="1367649"/>
                <a:ext cx="727475" cy="1333701"/>
                <a:chOff x="5248323" y="1327760"/>
                <a:chExt cx="727475" cy="1333701"/>
              </a:xfrm>
            </p:grpSpPr>
            <p:cxnSp>
              <p:nvCxnSpPr>
                <p:cNvPr id="177" name="Straight Connector 176"/>
                <p:cNvCxnSpPr/>
                <p:nvPr/>
              </p:nvCxnSpPr>
              <p:spPr bwMode="auto">
                <a:xfrm flipV="1">
                  <a:off x="5248323" y="2657657"/>
                  <a:ext cx="523239" cy="3804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8" name="Straight Connector 177"/>
                <p:cNvCxnSpPr/>
                <p:nvPr/>
              </p:nvCxnSpPr>
              <p:spPr bwMode="auto">
                <a:xfrm>
                  <a:off x="5451844" y="1327760"/>
                  <a:ext cx="304454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9" name="Straight Connector 178"/>
                <p:cNvCxnSpPr/>
                <p:nvPr/>
              </p:nvCxnSpPr>
              <p:spPr bwMode="auto">
                <a:xfrm>
                  <a:off x="5762250" y="1327760"/>
                  <a:ext cx="413" cy="132659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80" name="TextBox 179"/>
                <p:cNvSpPr txBox="1"/>
                <p:nvPr/>
              </p:nvSpPr>
              <p:spPr>
                <a:xfrm rot="10800000">
                  <a:off x="5668021" y="1637601"/>
                  <a:ext cx="307777" cy="722314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ヒラギノ角ゴ Pro W3"/>
                      <a:cs typeface="Times New Roman" panose="02020603050405020304" pitchFamily="18" charset="0"/>
                    </a:rPr>
                    <a:t>Organic Acids</a:t>
                  </a:r>
                  <a:endParaRPr kumimoji="0" lang="en-US" sz="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ヒラギノ角ゴ Pro W3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39" name="Group 138"/>
              <p:cNvGrpSpPr/>
              <p:nvPr/>
            </p:nvGrpSpPr>
            <p:grpSpPr>
              <a:xfrm>
                <a:off x="2225954" y="2776126"/>
                <a:ext cx="1040330" cy="401734"/>
                <a:chOff x="4737288" y="2644250"/>
                <a:chExt cx="1040330" cy="401734"/>
              </a:xfrm>
            </p:grpSpPr>
            <p:cxnSp>
              <p:nvCxnSpPr>
                <p:cNvPr id="173" name="Straight Connector 172"/>
                <p:cNvCxnSpPr/>
                <p:nvPr/>
              </p:nvCxnSpPr>
              <p:spPr bwMode="auto">
                <a:xfrm>
                  <a:off x="5237038" y="2644250"/>
                  <a:ext cx="320691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4" name="Straight Connector 173"/>
                <p:cNvCxnSpPr/>
                <p:nvPr/>
              </p:nvCxnSpPr>
              <p:spPr bwMode="auto">
                <a:xfrm flipV="1">
                  <a:off x="4737288" y="3018896"/>
                  <a:ext cx="820441" cy="1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5" name="Straight Connector 174"/>
                <p:cNvCxnSpPr/>
                <p:nvPr/>
              </p:nvCxnSpPr>
              <p:spPr bwMode="auto">
                <a:xfrm>
                  <a:off x="5557729" y="2644251"/>
                  <a:ext cx="0" cy="382883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76" name="TextBox 175"/>
                <p:cNvSpPr txBox="1"/>
                <p:nvPr/>
              </p:nvSpPr>
              <p:spPr>
                <a:xfrm rot="10800000">
                  <a:off x="5469841" y="2650683"/>
                  <a:ext cx="307777" cy="395301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ヒラギノ角ゴ Pro W3"/>
                      <a:cs typeface="Times New Roman" panose="02020603050405020304" pitchFamily="18" charset="0"/>
                    </a:rPr>
                    <a:t>Sugars</a:t>
                  </a:r>
                  <a:endParaRPr kumimoji="0" lang="en-US" sz="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ヒラギノ角ゴ Pro W3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40" name="Group 139"/>
              <p:cNvGrpSpPr/>
              <p:nvPr/>
            </p:nvGrpSpPr>
            <p:grpSpPr>
              <a:xfrm>
                <a:off x="2316645" y="3709842"/>
                <a:ext cx="1017859" cy="615518"/>
                <a:chOff x="5144930" y="3226818"/>
                <a:chExt cx="1017859" cy="615518"/>
              </a:xfrm>
            </p:grpSpPr>
            <p:cxnSp>
              <p:nvCxnSpPr>
                <p:cNvPr id="169" name="Straight Connector 168"/>
                <p:cNvCxnSpPr/>
                <p:nvPr/>
              </p:nvCxnSpPr>
              <p:spPr bwMode="auto">
                <a:xfrm>
                  <a:off x="5253783" y="3226819"/>
                  <a:ext cx="680033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0" name="Straight Connector 169"/>
                <p:cNvCxnSpPr/>
                <p:nvPr/>
              </p:nvCxnSpPr>
              <p:spPr bwMode="auto">
                <a:xfrm flipH="1">
                  <a:off x="5933545" y="3226818"/>
                  <a:ext cx="142" cy="615516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71" name="TextBox 170"/>
                <p:cNvSpPr txBox="1"/>
                <p:nvPr/>
              </p:nvSpPr>
              <p:spPr>
                <a:xfrm rot="10800000">
                  <a:off x="5855012" y="3273325"/>
                  <a:ext cx="307777" cy="533159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ヒラギノ角ゴ Pro W3"/>
                      <a:cs typeface="Times New Roman" panose="02020603050405020304" pitchFamily="18" charset="0"/>
                    </a:rPr>
                    <a:t>Fatty acid</a:t>
                  </a:r>
                  <a:endParaRPr kumimoji="0" lang="en-US" sz="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ヒラギノ角ゴ Pro W3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72" name="Straight Connector 171"/>
                <p:cNvCxnSpPr/>
                <p:nvPr/>
              </p:nvCxnSpPr>
              <p:spPr bwMode="auto">
                <a:xfrm flipV="1">
                  <a:off x="5144930" y="3841620"/>
                  <a:ext cx="791059" cy="716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1" name="Group 140"/>
              <p:cNvGrpSpPr/>
              <p:nvPr/>
            </p:nvGrpSpPr>
            <p:grpSpPr>
              <a:xfrm>
                <a:off x="2296552" y="3006363"/>
                <a:ext cx="1279481" cy="735138"/>
                <a:chOff x="5033159" y="3683341"/>
                <a:chExt cx="1279481" cy="735138"/>
              </a:xfrm>
            </p:grpSpPr>
            <p:cxnSp>
              <p:nvCxnSpPr>
                <p:cNvPr id="165" name="Straight Connector 164"/>
                <p:cNvCxnSpPr/>
                <p:nvPr/>
              </p:nvCxnSpPr>
              <p:spPr bwMode="auto">
                <a:xfrm>
                  <a:off x="5033159" y="3918855"/>
                  <a:ext cx="1049457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6" name="Straight Connector 165"/>
                <p:cNvCxnSpPr/>
                <p:nvPr/>
              </p:nvCxnSpPr>
              <p:spPr bwMode="auto">
                <a:xfrm>
                  <a:off x="5224408" y="4151980"/>
                  <a:ext cx="858208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7" name="Straight Connector 166"/>
                <p:cNvCxnSpPr/>
                <p:nvPr/>
              </p:nvCxnSpPr>
              <p:spPr bwMode="auto">
                <a:xfrm>
                  <a:off x="6082616" y="3918855"/>
                  <a:ext cx="6" cy="233125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68" name="TextBox 167"/>
                <p:cNvSpPr txBox="1"/>
                <p:nvPr/>
              </p:nvSpPr>
              <p:spPr>
                <a:xfrm rot="10800000">
                  <a:off x="6004863" y="3683341"/>
                  <a:ext cx="307777" cy="735138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ヒラギノ角ゴ Pro W3"/>
                      <a:cs typeface="Times New Roman" panose="02020603050405020304" pitchFamily="18" charset="0"/>
                    </a:rPr>
                    <a:t>Sugar alcohols</a:t>
                  </a:r>
                  <a:endParaRPr kumimoji="0" lang="en-US" sz="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ヒラギノ角ゴ Pro W3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42" name="Group 141"/>
              <p:cNvGrpSpPr/>
              <p:nvPr/>
            </p:nvGrpSpPr>
            <p:grpSpPr>
              <a:xfrm>
                <a:off x="2709247" y="4369174"/>
                <a:ext cx="851600" cy="533159"/>
                <a:chOff x="5246087" y="4482812"/>
                <a:chExt cx="851600" cy="533159"/>
              </a:xfrm>
            </p:grpSpPr>
            <p:cxnSp>
              <p:nvCxnSpPr>
                <p:cNvPr id="161" name="Straight Connector 160"/>
                <p:cNvCxnSpPr/>
                <p:nvPr/>
              </p:nvCxnSpPr>
              <p:spPr bwMode="auto">
                <a:xfrm>
                  <a:off x="5246087" y="4517750"/>
                  <a:ext cx="614295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2" name="Straight Connector 161"/>
                <p:cNvCxnSpPr/>
                <p:nvPr/>
              </p:nvCxnSpPr>
              <p:spPr bwMode="auto">
                <a:xfrm>
                  <a:off x="5246087" y="4984427"/>
                  <a:ext cx="614295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3" name="Straight Connector 162"/>
                <p:cNvCxnSpPr/>
                <p:nvPr/>
              </p:nvCxnSpPr>
              <p:spPr bwMode="auto">
                <a:xfrm>
                  <a:off x="5860382" y="4517750"/>
                  <a:ext cx="0" cy="467358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64" name="TextBox 163"/>
                <p:cNvSpPr txBox="1"/>
                <p:nvPr/>
              </p:nvSpPr>
              <p:spPr>
                <a:xfrm rot="10800000">
                  <a:off x="5789910" y="4482812"/>
                  <a:ext cx="307777" cy="533159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ヒラギノ角ゴ Pro W3"/>
                      <a:cs typeface="Times New Roman" panose="02020603050405020304" pitchFamily="18" charset="0"/>
                    </a:rPr>
                    <a:t>Flavonoid</a:t>
                  </a:r>
                  <a:endParaRPr kumimoji="0" lang="en-US" sz="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ヒラギノ角ゴ Pro W3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43" name="Group 142"/>
              <p:cNvGrpSpPr/>
              <p:nvPr/>
            </p:nvGrpSpPr>
            <p:grpSpPr>
              <a:xfrm>
                <a:off x="2353040" y="5257000"/>
                <a:ext cx="980835" cy="1412117"/>
                <a:chOff x="5133166" y="5059833"/>
                <a:chExt cx="980835" cy="1412117"/>
              </a:xfrm>
            </p:grpSpPr>
            <p:sp>
              <p:nvSpPr>
                <p:cNvPr id="157" name="TextBox 156"/>
                <p:cNvSpPr txBox="1"/>
                <p:nvPr/>
              </p:nvSpPr>
              <p:spPr>
                <a:xfrm rot="10800000">
                  <a:off x="5806224" y="5625067"/>
                  <a:ext cx="307777" cy="393698"/>
                </a:xfrm>
                <a:prstGeom prst="rect">
                  <a:avLst/>
                </a:prstGeom>
                <a:noFill/>
              </p:spPr>
              <p:txBody>
                <a:bodyPr vert="eaVert"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ヒラギノ角ゴ Pro W3"/>
                      <a:cs typeface="Times New Roman" panose="02020603050405020304" pitchFamily="18" charset="0"/>
                    </a:rPr>
                    <a:t>Others</a:t>
                  </a:r>
                  <a:endParaRPr kumimoji="0" lang="en-US" sz="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ヒラギノ角ゴ Pro W3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58" name="Straight Connector 157"/>
                <p:cNvCxnSpPr/>
                <p:nvPr/>
              </p:nvCxnSpPr>
              <p:spPr bwMode="auto">
                <a:xfrm>
                  <a:off x="5334966" y="5059833"/>
                  <a:ext cx="540372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9" name="Straight Connector 158"/>
                <p:cNvCxnSpPr/>
                <p:nvPr/>
              </p:nvCxnSpPr>
              <p:spPr bwMode="auto">
                <a:xfrm>
                  <a:off x="5133166" y="6471950"/>
                  <a:ext cx="747583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0" name="Straight Connector 159"/>
                <p:cNvCxnSpPr/>
                <p:nvPr/>
              </p:nvCxnSpPr>
              <p:spPr bwMode="auto">
                <a:xfrm flipH="1">
                  <a:off x="5873684" y="5059833"/>
                  <a:ext cx="1654" cy="1412117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4" name="Group 143"/>
              <p:cNvGrpSpPr/>
              <p:nvPr/>
            </p:nvGrpSpPr>
            <p:grpSpPr>
              <a:xfrm>
                <a:off x="2335706" y="4798895"/>
                <a:ext cx="1077607" cy="407490"/>
                <a:chOff x="5104494" y="4068388"/>
                <a:chExt cx="1077607" cy="407490"/>
              </a:xfrm>
            </p:grpSpPr>
            <p:cxnSp>
              <p:nvCxnSpPr>
                <p:cNvPr id="153" name="Straight Connector 152"/>
                <p:cNvCxnSpPr/>
                <p:nvPr/>
              </p:nvCxnSpPr>
              <p:spPr bwMode="auto">
                <a:xfrm>
                  <a:off x="5104494" y="4199675"/>
                  <a:ext cx="835999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sp>
              <p:nvSpPr>
                <p:cNvPr id="154" name="TextBox 153"/>
                <p:cNvSpPr txBox="1"/>
                <p:nvPr/>
              </p:nvSpPr>
              <p:spPr>
                <a:xfrm rot="10800000">
                  <a:off x="5874324" y="4068388"/>
                  <a:ext cx="307777" cy="407490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800" b="1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ヒラギノ角ゴ Pro W3"/>
                      <a:cs typeface="Times New Roman" panose="02020603050405020304" pitchFamily="18" charset="0"/>
                    </a:rPr>
                    <a:t>sterols</a:t>
                  </a:r>
                  <a:endParaRPr kumimoji="0" lang="en-US" sz="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ヒラギノ角ゴ Pro W3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55" name="Straight Connector 154"/>
                <p:cNvCxnSpPr/>
                <p:nvPr/>
              </p:nvCxnSpPr>
              <p:spPr bwMode="auto">
                <a:xfrm>
                  <a:off x="5182046" y="4361485"/>
                  <a:ext cx="763125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6" name="Straight Connector 155"/>
                <p:cNvCxnSpPr/>
                <p:nvPr/>
              </p:nvCxnSpPr>
              <p:spPr bwMode="auto">
                <a:xfrm flipH="1">
                  <a:off x="5942855" y="4197298"/>
                  <a:ext cx="1862" cy="162337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6" name="Group 145"/>
              <p:cNvGrpSpPr/>
              <p:nvPr/>
            </p:nvGrpSpPr>
            <p:grpSpPr>
              <a:xfrm>
                <a:off x="2294213" y="3442518"/>
                <a:ext cx="769584" cy="300213"/>
                <a:chOff x="5079785" y="2981212"/>
                <a:chExt cx="769584" cy="300213"/>
              </a:xfrm>
            </p:grpSpPr>
            <p:sp>
              <p:nvSpPr>
                <p:cNvPr id="147" name="TextBox 146"/>
                <p:cNvSpPr txBox="1"/>
                <p:nvPr/>
              </p:nvSpPr>
              <p:spPr>
                <a:xfrm>
                  <a:off x="5346014" y="2981212"/>
                  <a:ext cx="47481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Amine</a:t>
                  </a:r>
                  <a:endParaRPr 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5198229" y="3065981"/>
                  <a:ext cx="65114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Nucleotide</a:t>
                  </a:r>
                  <a:endParaRPr lang="en-US" sz="8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49" name="Straight Connector 148"/>
                <p:cNvCxnSpPr/>
                <p:nvPr/>
              </p:nvCxnSpPr>
              <p:spPr bwMode="auto">
                <a:xfrm>
                  <a:off x="5205211" y="3090695"/>
                  <a:ext cx="202988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0" name="Straight Connector 149"/>
                <p:cNvCxnSpPr/>
                <p:nvPr/>
              </p:nvCxnSpPr>
              <p:spPr bwMode="auto">
                <a:xfrm>
                  <a:off x="5079785" y="3166149"/>
                  <a:ext cx="202988" cy="0"/>
                </a:xfrm>
                <a:prstGeom prst="line">
                  <a:avLst/>
                </a:prstGeom>
                <a:solidFill>
                  <a:srgbClr val="BBE0E3"/>
                </a:solidFill>
                <a:ln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sp>
        <p:nvSpPr>
          <p:cNvPr id="293" name="Rectangle 292"/>
          <p:cNvSpPr/>
          <p:nvPr/>
        </p:nvSpPr>
        <p:spPr>
          <a:xfrm>
            <a:off x="4148912" y="818274"/>
            <a:ext cx="47752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Additional file 5: Fig. S3.  The </a:t>
            </a:r>
            <a:r>
              <a:rPr lang="en-US" sz="1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heatmap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of log2 ratio of metabolites </a:t>
            </a:r>
            <a:r>
              <a:rPr lang="en-US" sz="1200" b="1">
                <a:solidFill>
                  <a:srgbClr val="000000"/>
                </a:solidFill>
                <a:latin typeface="Times New Roman" panose="02020603050405020304" pitchFamily="18" charset="0"/>
              </a:rPr>
              <a:t>from </a:t>
            </a:r>
            <a:r>
              <a:rPr lang="en-US" sz="12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6-week-old 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stem of </a:t>
            </a:r>
            <a:r>
              <a:rPr lang="en-US" sz="1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fpgs1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ccoaomt1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sz="1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fpgs1ccoaomt1</a:t>
            </a:r>
            <a:r>
              <a:rPr lang="en-US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compared with WT.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More than 100 peaks were detected in WT,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fpgs1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ccoaomt1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fpgs1ccoaomt1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and 77 were assigned to known chemical structures. The identified compounds were arranged based on their categories, and their relative level changes in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fpgs1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ccoaomt1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fpgs1ccoaomt1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compared to WT were visualized as a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heatmap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by software MeV. Compound 2-O-feruloyl-malic acid was not detected in WT and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fpgs1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so it is not shown on the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heatmap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. Abbreviations: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fpgs1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cc1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ccoaomt1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f1cc1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 - </a:t>
            </a:r>
            <a:r>
              <a:rPr lang="en-US" sz="1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fpgs1ccoaomt1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. Number positioned in front of tentatively identified metabolites are the retention time (RT; min) and key mass-to-charge (m/z) ratios.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80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126888</TotalTime>
  <Words>279</Words>
  <Application>Microsoft Office PowerPoint</Application>
  <PresentationFormat>On-screen Show (4:3)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ヒラギノ角ゴ Pro W3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The Samuel Roberts Noble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Xie, Hongli</dc:creator>
  <cp:lastModifiedBy>Xie, Hongli</cp:lastModifiedBy>
  <cp:revision>535</cp:revision>
  <cp:lastPrinted>2017-10-20T14:57:19Z</cp:lastPrinted>
  <dcterms:created xsi:type="dcterms:W3CDTF">2017-05-21T20:10:06Z</dcterms:created>
  <dcterms:modified xsi:type="dcterms:W3CDTF">2019-04-11T03:12:21Z</dcterms:modified>
</cp:coreProperties>
</file>