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 varScale="1">
        <p:scale>
          <a:sx n="53" d="100"/>
          <a:sy n="53" d="100"/>
        </p:scale>
        <p:origin x="84" y="744"/>
      </p:cViewPr>
      <p:guideLst>
        <p:guide orient="horz" pos="43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2EA21-AE7B-4DAD-95B1-126269730DB2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ECC13-ADF3-4ED1-8CBD-560AC50C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41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90880994-8566-406D-8E90-2129495C0A61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1231900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502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502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65EED347-296C-4E79-9339-7FDDA71414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69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Figure 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ED347-296C-4E79-9339-7FDDA71414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8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02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92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75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7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7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8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17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84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3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19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8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95C8-4E27-4BCA-AC9D-20A8128ABA6A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BEC3C-09DE-46FB-B62F-87F11867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1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直線コネクタ 94"/>
          <p:cNvCxnSpPr/>
          <p:nvPr/>
        </p:nvCxnSpPr>
        <p:spPr>
          <a:xfrm>
            <a:off x="7452742" y="1808096"/>
            <a:ext cx="2204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7568242" y="1808096"/>
            <a:ext cx="0" cy="553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/>
                    </a14:imgEffect>
                  </a14:imgLayer>
                </a14:imgProps>
              </a:ext>
            </a:extLst>
          </a:blip>
          <a:srcRect l="-6089" t="23404" r="7791" b="18093"/>
          <a:stretch/>
        </p:blipFill>
        <p:spPr>
          <a:xfrm>
            <a:off x="1702827" y="3493851"/>
            <a:ext cx="2160525" cy="45719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Brush/>
                    </a14:imgEffect>
                  </a14:imgLayer>
                </a14:imgProps>
              </a:ext>
            </a:extLst>
          </a:blip>
          <a:srcRect t="13018" r="4131" b="22441"/>
          <a:stretch/>
        </p:blipFill>
        <p:spPr>
          <a:xfrm>
            <a:off x="1840703" y="2763685"/>
            <a:ext cx="2045442" cy="497615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767973" y="3499160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atin typeface="Calibri" panose="020F0502020204030204" pitchFamily="34" charset="0"/>
              </a:rPr>
              <a:t>β</a:t>
            </a:r>
            <a:r>
              <a:rPr lang="en-US" altLang="ja-JP" b="1" dirty="0" smtClean="0">
                <a:latin typeface="Calibri" panose="020F0502020204030204" pitchFamily="34" charset="0"/>
              </a:rPr>
              <a:t>-actin</a:t>
            </a:r>
            <a:endParaRPr lang="ja-JP" altLang="en-US" b="1" dirty="0">
              <a:latin typeface="Calibri" panose="020F050202020403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61281" y="2850433"/>
            <a:ext cx="803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latin typeface="Calibri" panose="020F0502020204030204" pitchFamily="34" charset="0"/>
              </a:rPr>
              <a:t>TRPV</a:t>
            </a:r>
            <a:r>
              <a:rPr lang="en-US" altLang="ja-JP" b="1" dirty="0">
                <a:latin typeface="Calibri" panose="020F0502020204030204" pitchFamily="34" charset="0"/>
              </a:rPr>
              <a:t>2</a:t>
            </a:r>
            <a:endParaRPr lang="ja-JP" altLang="en-US" b="1" dirty="0">
              <a:latin typeface="Calibri" panose="020F0502020204030204" pitchFamily="34" charset="0"/>
            </a:endParaRPr>
          </a:p>
        </p:txBody>
      </p:sp>
      <p:sp>
        <p:nvSpPr>
          <p:cNvPr id="27" name="左中かっこ 26"/>
          <p:cNvSpPr/>
          <p:nvPr/>
        </p:nvSpPr>
        <p:spPr>
          <a:xfrm rot="5400000">
            <a:off x="2356624" y="2063990"/>
            <a:ext cx="130118" cy="833454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28" name="左中かっこ 27"/>
          <p:cNvSpPr/>
          <p:nvPr/>
        </p:nvSpPr>
        <p:spPr>
          <a:xfrm rot="5400000">
            <a:off x="3290980" y="2088400"/>
            <a:ext cx="123093" cy="762374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049904" y="975826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latin typeface="Calibri" panose="020F0502020204030204" pitchFamily="34" charset="0"/>
              </a:rPr>
              <a:t>A</a:t>
            </a:r>
            <a:endParaRPr lang="ja-JP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052675" y="726299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latin typeface="Calibri" panose="020F0502020204030204" pitchFamily="34" charset="0"/>
              </a:rPr>
              <a:t>B</a:t>
            </a:r>
            <a:endParaRPr lang="ja-JP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0938" y="1160818"/>
            <a:ext cx="476477" cy="398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8000"/>
              </a:lnSpc>
            </a:pPr>
            <a:r>
              <a:rPr kumimoji="1" lang="en-US" altLang="ja-JP" dirty="0" smtClean="0">
                <a:latin typeface="Calibri" panose="020F0502020204030204" pitchFamily="34" charset="0"/>
              </a:rPr>
              <a:t>1.2</a:t>
            </a:r>
          </a:p>
          <a:p>
            <a:pPr algn="r">
              <a:lnSpc>
                <a:spcPct val="108000"/>
              </a:lnSpc>
            </a:pPr>
            <a:endParaRPr lang="en-US" altLang="ja-JP" dirty="0">
              <a:latin typeface="Calibri" panose="020F0502020204030204" pitchFamily="34" charset="0"/>
            </a:endParaRPr>
          </a:p>
          <a:p>
            <a:pPr algn="r">
              <a:lnSpc>
                <a:spcPct val="108000"/>
              </a:lnSpc>
            </a:pPr>
            <a:r>
              <a:rPr kumimoji="1" lang="en-US" altLang="ja-JP" dirty="0" smtClean="0">
                <a:latin typeface="Calibri" panose="020F0502020204030204" pitchFamily="34" charset="0"/>
              </a:rPr>
              <a:t>1.0</a:t>
            </a:r>
          </a:p>
          <a:p>
            <a:pPr algn="r">
              <a:lnSpc>
                <a:spcPct val="108000"/>
              </a:lnSpc>
            </a:pPr>
            <a:endParaRPr lang="en-US" altLang="ja-JP" dirty="0">
              <a:latin typeface="Calibri" panose="020F0502020204030204" pitchFamily="34" charset="0"/>
            </a:endParaRPr>
          </a:p>
          <a:p>
            <a:pPr algn="r">
              <a:lnSpc>
                <a:spcPct val="108000"/>
              </a:lnSpc>
            </a:pPr>
            <a:r>
              <a:rPr kumimoji="1" lang="en-US" altLang="ja-JP" dirty="0" smtClean="0">
                <a:latin typeface="Calibri" panose="020F0502020204030204" pitchFamily="34" charset="0"/>
              </a:rPr>
              <a:t>0.8</a:t>
            </a:r>
          </a:p>
          <a:p>
            <a:pPr algn="r">
              <a:lnSpc>
                <a:spcPct val="108000"/>
              </a:lnSpc>
            </a:pPr>
            <a:endParaRPr lang="en-US" altLang="ja-JP" dirty="0">
              <a:latin typeface="Calibri" panose="020F0502020204030204" pitchFamily="34" charset="0"/>
            </a:endParaRPr>
          </a:p>
          <a:p>
            <a:pPr algn="r">
              <a:lnSpc>
                <a:spcPct val="108000"/>
              </a:lnSpc>
            </a:pPr>
            <a:r>
              <a:rPr kumimoji="1" lang="en-US" altLang="ja-JP" dirty="0" smtClean="0">
                <a:latin typeface="Calibri" panose="020F0502020204030204" pitchFamily="34" charset="0"/>
              </a:rPr>
              <a:t>0.6</a:t>
            </a:r>
          </a:p>
          <a:p>
            <a:pPr algn="r">
              <a:lnSpc>
                <a:spcPct val="108000"/>
              </a:lnSpc>
            </a:pPr>
            <a:endParaRPr lang="en-US" altLang="ja-JP" dirty="0">
              <a:latin typeface="Calibri" panose="020F0502020204030204" pitchFamily="34" charset="0"/>
            </a:endParaRPr>
          </a:p>
          <a:p>
            <a:pPr algn="r">
              <a:lnSpc>
                <a:spcPct val="108000"/>
              </a:lnSpc>
            </a:pPr>
            <a:r>
              <a:rPr kumimoji="1" lang="en-US" altLang="ja-JP" dirty="0" smtClean="0">
                <a:latin typeface="Calibri" panose="020F0502020204030204" pitchFamily="34" charset="0"/>
              </a:rPr>
              <a:t>0.4</a:t>
            </a:r>
          </a:p>
          <a:p>
            <a:pPr algn="r">
              <a:lnSpc>
                <a:spcPct val="108000"/>
              </a:lnSpc>
            </a:pPr>
            <a:endParaRPr lang="en-US" altLang="ja-JP" dirty="0">
              <a:latin typeface="Calibri" panose="020F0502020204030204" pitchFamily="34" charset="0"/>
            </a:endParaRPr>
          </a:p>
          <a:p>
            <a:pPr algn="r">
              <a:lnSpc>
                <a:spcPct val="108000"/>
              </a:lnSpc>
            </a:pPr>
            <a:r>
              <a:rPr kumimoji="1" lang="en-US" altLang="ja-JP" dirty="0" smtClean="0">
                <a:latin typeface="Calibri" panose="020F0502020204030204" pitchFamily="34" charset="0"/>
              </a:rPr>
              <a:t>0.2</a:t>
            </a:r>
          </a:p>
          <a:p>
            <a:pPr algn="r">
              <a:lnSpc>
                <a:spcPct val="108000"/>
              </a:lnSpc>
            </a:pPr>
            <a:endParaRPr lang="en-US" altLang="ja-JP" dirty="0">
              <a:latin typeface="Calibri" panose="020F0502020204030204" pitchFamily="34" charset="0"/>
            </a:endParaRPr>
          </a:p>
          <a:p>
            <a:pPr algn="r">
              <a:lnSpc>
                <a:spcPct val="108000"/>
              </a:lnSpc>
            </a:pPr>
            <a:r>
              <a:rPr kumimoji="1" lang="en-US" altLang="ja-JP" dirty="0" smtClean="0">
                <a:latin typeface="Calibri" panose="020F0502020204030204" pitchFamily="34" charset="0"/>
              </a:rPr>
              <a:t>0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78" name="左大かっこ 77"/>
          <p:cNvSpPr/>
          <p:nvPr/>
        </p:nvSpPr>
        <p:spPr>
          <a:xfrm rot="5400000">
            <a:off x="7851567" y="799405"/>
            <a:ext cx="122826" cy="749435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7776592" y="801402"/>
            <a:ext cx="305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Calibri" panose="020F0502020204030204" pitchFamily="34" charset="0"/>
              </a:rPr>
              <a:t>*</a:t>
            </a:r>
            <a:endParaRPr lang="ja-JP" altLang="en-US" sz="2400" dirty="0">
              <a:latin typeface="Calibri" panose="020F0502020204030204" pitchFamily="34" charset="0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7023165" y="1160818"/>
            <a:ext cx="0" cy="3695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/>
          <p:cNvSpPr/>
          <p:nvPr/>
        </p:nvSpPr>
        <p:spPr>
          <a:xfrm>
            <a:off x="7316728" y="2005563"/>
            <a:ext cx="566670" cy="2851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cxnSp>
        <p:nvCxnSpPr>
          <p:cNvPr id="82" name="直線コネクタ 81"/>
          <p:cNvCxnSpPr/>
          <p:nvPr/>
        </p:nvCxnSpPr>
        <p:spPr>
          <a:xfrm>
            <a:off x="6880080" y="1315096"/>
            <a:ext cx="143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6860981" y="1905378"/>
            <a:ext cx="143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6867640" y="2495660"/>
            <a:ext cx="143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6848541" y="3085942"/>
            <a:ext cx="143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6855200" y="3676224"/>
            <a:ext cx="143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6874738" y="4266506"/>
            <a:ext cx="143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6868518" y="4856788"/>
            <a:ext cx="143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/>
          <p:cNvSpPr/>
          <p:nvPr/>
        </p:nvSpPr>
        <p:spPr>
          <a:xfrm>
            <a:off x="8174568" y="3287251"/>
            <a:ext cx="566670" cy="15699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6874738" y="4856788"/>
            <a:ext cx="20843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8324670" y="3080693"/>
            <a:ext cx="2204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8440170" y="3080693"/>
            <a:ext cx="0" cy="553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 rot="18786142">
            <a:off x="6839867" y="5242729"/>
            <a:ext cx="271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Calibri" panose="020F0502020204030204" pitchFamily="34" charset="0"/>
              </a:rPr>
              <a:t>TRPV2 siRNA</a:t>
            </a:r>
            <a:endParaRPr kumimoji="1" lang="ja-JP" altLang="en-US" b="1" dirty="0">
              <a:latin typeface="Calibri" panose="020F0502020204030204" pitchFamily="34" charset="0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 rot="18786142">
            <a:off x="5771077" y="5226966"/>
            <a:ext cx="271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Calibri" panose="020F0502020204030204" pitchFamily="34" charset="0"/>
              </a:rPr>
              <a:t>GFP siRNA</a:t>
            </a:r>
            <a:endParaRPr kumimoji="1" lang="ja-JP" altLang="en-US" b="1" dirty="0">
              <a:latin typeface="Calibri" panose="020F0502020204030204" pitchFamily="34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 rot="18786142">
            <a:off x="2329924" y="1459261"/>
            <a:ext cx="271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latin typeface="Calibri" panose="020F0502020204030204" pitchFamily="34" charset="0"/>
              </a:rPr>
              <a:t>TRPV2 siRNA</a:t>
            </a:r>
            <a:endParaRPr kumimoji="1" lang="ja-JP" altLang="en-US" sz="2000" dirty="0">
              <a:latin typeface="Calibri" panose="020F0502020204030204" pitchFamily="34" charset="0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 rot="18786142">
            <a:off x="1261134" y="1443498"/>
            <a:ext cx="271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latin typeface="Calibri" panose="020F0502020204030204" pitchFamily="34" charset="0"/>
              </a:rPr>
              <a:t>GFP siRNA</a:t>
            </a:r>
            <a:endParaRPr kumimoji="1" lang="ja-JP" altLang="en-US" sz="2000" dirty="0">
              <a:latin typeface="Calibri" panose="020F0502020204030204" pitchFamily="34" charset="0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335634" y="242928"/>
            <a:ext cx="3751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400" b="1" kern="10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Supplementary </a:t>
            </a:r>
            <a:r>
              <a:rPr lang="en-US" altLang="ja-JP" sz="2400" b="1" kern="100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Figure 1 </a:t>
            </a:r>
            <a:endParaRPr lang="en-US" altLang="ja-JP" sz="2400" b="1" kern="100" dirty="0">
              <a:solidFill>
                <a:srgbClr val="00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 rot="16200000">
            <a:off x="4807897" y="2896027"/>
            <a:ext cx="296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Calibri" panose="020F0502020204030204" pitchFamily="34" charset="0"/>
              </a:rPr>
              <a:t>Relative TRPV2 protein levels</a:t>
            </a:r>
            <a:endParaRPr kumimoji="1" lang="ja-JP" altLang="en-US" b="1" dirty="0">
              <a:latin typeface="Calibri" panose="020F0502020204030204" pitchFamily="34" charset="0"/>
            </a:endParaRPr>
          </a:p>
        </p:txBody>
      </p:sp>
      <p:sp>
        <p:nvSpPr>
          <p:cNvPr id="34" name="減算 33"/>
          <p:cNvSpPr/>
          <p:nvPr/>
        </p:nvSpPr>
        <p:spPr>
          <a:xfrm>
            <a:off x="4071695" y="2915181"/>
            <a:ext cx="362663" cy="93622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減算 34"/>
          <p:cNvSpPr/>
          <p:nvPr/>
        </p:nvSpPr>
        <p:spPr>
          <a:xfrm>
            <a:off x="4071696" y="3158745"/>
            <a:ext cx="362663" cy="93622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減算 35"/>
          <p:cNvSpPr/>
          <p:nvPr/>
        </p:nvSpPr>
        <p:spPr>
          <a:xfrm>
            <a:off x="4056519" y="3540863"/>
            <a:ext cx="362663" cy="93622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減算 36"/>
          <p:cNvSpPr/>
          <p:nvPr/>
        </p:nvSpPr>
        <p:spPr>
          <a:xfrm>
            <a:off x="4059794" y="3750145"/>
            <a:ext cx="362663" cy="108522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4430150" y="2731912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latin typeface="Calibri" panose="020F0502020204030204" pitchFamily="34" charset="0"/>
              </a:rPr>
              <a:t>115</a:t>
            </a:r>
            <a:endParaRPr lang="ja-JP" altLang="en-US" sz="1600" dirty="0">
              <a:latin typeface="Calibri" panose="020F050202020403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482575" y="3019035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latin typeface="Calibri" panose="020F0502020204030204" pitchFamily="34" charset="0"/>
              </a:rPr>
              <a:t>82</a:t>
            </a:r>
            <a:endParaRPr lang="ja-JP" altLang="en-US" sz="1600" dirty="0">
              <a:latin typeface="Calibri" panose="020F050202020403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61847" y="3425097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latin typeface="Calibri" panose="020F0502020204030204" pitchFamily="34" charset="0"/>
              </a:rPr>
              <a:t>64</a:t>
            </a:r>
            <a:endParaRPr lang="ja-JP" altLang="en-US" sz="1600" dirty="0">
              <a:latin typeface="Calibri" panose="020F050202020403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468798" y="3644712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latin typeface="Calibri" panose="020F0502020204030204" pitchFamily="34" charset="0"/>
              </a:rPr>
              <a:t>49</a:t>
            </a:r>
            <a:endParaRPr lang="ja-JP" altLang="en-US" sz="1600" dirty="0">
              <a:latin typeface="Calibri" panose="020F050202020403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745807" y="2800396"/>
            <a:ext cx="5020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err="1">
                <a:latin typeface="Calibri" panose="020F0502020204030204" pitchFamily="34" charset="0"/>
              </a:rPr>
              <a:t>k</a:t>
            </a:r>
            <a:r>
              <a:rPr lang="en-US" altLang="ja-JP" sz="1600" dirty="0" err="1" smtClean="0">
                <a:latin typeface="Calibri" panose="020F0502020204030204" pitchFamily="34" charset="0"/>
              </a:rPr>
              <a:t>Da</a:t>
            </a:r>
            <a:endParaRPr lang="ja-JP" alt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14288</TotalTime>
  <Words>35</Words>
  <Application>Microsoft Office PowerPoint</Application>
  <PresentationFormat>ワイド画面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游ゴシック</vt:lpstr>
      <vt:lpstr>游ゴシック Light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増渕裕朗</dc:creator>
  <cp:lastModifiedBy>増渕裕朗</cp:lastModifiedBy>
  <cp:revision>303</cp:revision>
  <cp:lastPrinted>2018-05-03T10:37:12Z</cp:lastPrinted>
  <dcterms:created xsi:type="dcterms:W3CDTF">2018-01-23T05:20:14Z</dcterms:created>
  <dcterms:modified xsi:type="dcterms:W3CDTF">2018-11-07T01:54:48Z</dcterms:modified>
</cp:coreProperties>
</file>