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5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740" autoAdjust="0"/>
  </p:normalViewPr>
  <p:slideViewPr>
    <p:cSldViewPr snapToGrid="0">
      <p:cViewPr>
        <p:scale>
          <a:sx n="106" d="100"/>
          <a:sy n="106" d="100"/>
        </p:scale>
        <p:origin x="6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DCFF-24BB-45B5-A2A4-CD78447DB5B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4AEE9-2428-4486-B109-E6F6E591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Fig. S1. Expression</a:t>
            </a:r>
            <a:r>
              <a:rPr lang="en-US" altLang="en-US" b="1" baseline="0" dirty="0" smtClean="0"/>
              <a:t> of APOBEC3G in different cell types.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Relative expression of APOBEC3G (probe: 204205_at; </a:t>
            </a:r>
            <a:r>
              <a:rPr lang="en-US" altLang="en-US" dirty="0" err="1" smtClean="0"/>
              <a:t>Affymetrix</a:t>
            </a:r>
            <a:r>
              <a:rPr lang="en-US" altLang="en-US" dirty="0" smtClean="0"/>
              <a:t> HG-U133) in hematopoietic and immune cells in Primary Cell Atlas, a meta-analysis of publicly available 100+ microarray datasets</a:t>
            </a:r>
            <a:r>
              <a:rPr lang="en-US" altLang="en-US" b="1" dirty="0" smtClean="0"/>
              <a:t>, </a:t>
            </a:r>
            <a:r>
              <a:rPr lang="en-US" altLang="en-US" dirty="0" smtClean="0"/>
              <a:t>available through the BIOGPS portal (Feb.7, 2019).</a:t>
            </a:r>
            <a:r>
              <a:rPr lang="en-US" altLang="en-US" b="1" dirty="0" smtClean="0"/>
              <a:t> 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4AEE9-2428-4486-B109-E6F6E591CB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CAD98-0AB2-450A-86E1-D28F16318D4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473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55AC89-4DD7-4A8E-91E5-F41A9979C942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3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892C4-37D8-4A45-BED2-C920257A4A9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4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E8B26E-BD06-4576-9716-075B061F618F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2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Fig. S4. Relationship between the average RNA editing and gene expression levels (normalized values) of NK cells in hypoxia. </a:t>
            </a:r>
            <a:r>
              <a:rPr lang="en-US" altLang="en-US" dirty="0" smtClean="0"/>
              <a:t>There is no statistically significant correlation between the gene expression and RNA editing levels (r=0.1068, p=0.2476, n=119 genes, the slope of linear regression curve is not significantly different from zero).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DDA8F-0B6D-4040-AC29-5096B0AAD8A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317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39385A-D70C-410C-9B94-316AC1762D64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FC8409-CFC2-4AE4-B2B4-EEA04729C992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8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A1704-09D3-4844-B7B4-4D7A643DFAC6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C76C2-6A3D-486E-9247-983F342D9F8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69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Fig. S9. Expression levels of APOBECs in HUT78 and JVM2 cell lines</a:t>
            </a:r>
          </a:p>
          <a:p>
            <a:r>
              <a:rPr lang="en-US" altLang="en-US" dirty="0" smtClean="0"/>
              <a:t>Expression data of the APOBEC genes in Hut 78 and JVM2 cell lines show high expression of APOBEC3G.</a:t>
            </a:r>
          </a:p>
          <a:p>
            <a:r>
              <a:rPr lang="en-US" altLang="en-US" dirty="0" smtClean="0"/>
              <a:t> </a:t>
            </a:r>
            <a:r>
              <a:rPr lang="en-US" altLang="en-US" b="1" dirty="0" smtClean="0"/>
              <a:t>(a) </a:t>
            </a:r>
            <a:r>
              <a:rPr lang="en-US" altLang="en-US" dirty="0" smtClean="0"/>
              <a:t>Data are from GEO accession dataset GSE944669 entitled “61 lymphoma cell lines gene expression profiles” which includes GSM2480592 (HUT78) and GSM2480625 (JVM2). </a:t>
            </a:r>
          </a:p>
          <a:p>
            <a:r>
              <a:rPr lang="en-US" altLang="en-US" dirty="0" smtClean="0"/>
              <a:t>Platform used was Illumina HumanHT-12 V4.0 expression </a:t>
            </a:r>
            <a:r>
              <a:rPr lang="en-US" altLang="en-US" dirty="0" err="1" smtClean="0"/>
              <a:t>beadchip</a:t>
            </a:r>
            <a:r>
              <a:rPr lang="en-US" altLang="en-US" dirty="0" smtClean="0"/>
              <a:t>. Probes corresponding to the APOBEC genes were as follows: </a:t>
            </a:r>
          </a:p>
          <a:p>
            <a:r>
              <a:rPr lang="en-US" altLang="en-US" dirty="0" smtClean="0"/>
              <a:t>APOBEC1=ILMN_1813881;APOBEC2=ILMN_1719143 ; APOBEC3A=ILMN_1680192; APOBEC3B=ILMN_2219466; APOBEC3C=ILMN_1675684; APOBEC3D=ILMN_3307651; </a:t>
            </a:r>
          </a:p>
          <a:p>
            <a:r>
              <a:rPr lang="en-US" altLang="en-US" dirty="0" smtClean="0"/>
              <a:t>APOBEC3F=ILMN_2412172 ;APOBEC3F=ILMN_1702706; APOBEC3F=ILMN_2296950 ; APOBEC3G=ILMN_1802106; APOBEC3G=ILMN_2232478; APOBEC3H=ILMN_1664828; APOBEC4=ILMN_1815425 </a:t>
            </a:r>
          </a:p>
          <a:p>
            <a:r>
              <a:rPr lang="en-US" altLang="en-US" b="1" dirty="0" smtClean="0"/>
              <a:t>(b) </a:t>
            </a:r>
            <a:r>
              <a:rPr lang="en-US" altLang="en-US" dirty="0" smtClean="0"/>
              <a:t>RNA </a:t>
            </a:r>
            <a:r>
              <a:rPr lang="en-US" altLang="en-US" dirty="0" err="1" smtClean="0"/>
              <a:t>Seq</a:t>
            </a:r>
            <a:r>
              <a:rPr lang="en-US" altLang="en-US" dirty="0" smtClean="0"/>
              <a:t> analysis of control HuT78 cells, that stably expressed dCas9-VP64 but no </a:t>
            </a:r>
            <a:r>
              <a:rPr lang="en-US" altLang="en-US" dirty="0" err="1" smtClean="0"/>
              <a:t>sgRNA</a:t>
            </a:r>
            <a:r>
              <a:rPr lang="en-US" altLang="en-US" dirty="0" smtClean="0"/>
              <a:t> and were stimulated by PBS in GEO Series GSE98177 entitled “Transcriptome-wide analysis of </a:t>
            </a:r>
          </a:p>
          <a:p>
            <a:r>
              <a:rPr lang="en-US" altLang="en-US" dirty="0" smtClean="0"/>
              <a:t>IL2RA enhancer activation by </a:t>
            </a:r>
            <a:r>
              <a:rPr lang="en-US" altLang="en-US" dirty="0" err="1" smtClean="0"/>
              <a:t>CRISPRa</a:t>
            </a:r>
            <a:r>
              <a:rPr lang="en-US" altLang="en-US" dirty="0" smtClean="0"/>
              <a:t>”, reveals the highest expression of APOBEC3G among the APOBEC genes, whereas APOBEC1, APOBEC2, APOBEC3A and APOBEC4 are not expressed. </a:t>
            </a:r>
          </a:p>
          <a:p>
            <a:r>
              <a:rPr lang="en-US" altLang="en-US" dirty="0" smtClean="0"/>
              <a:t>The following APOBEC transcripts had the highest expression levels and were used in the plot: APOBEC1=ENST00000229304; APOBEC2= ENST00000244669 ; APOBEC3A=ENST00000249116 ; </a:t>
            </a:r>
          </a:p>
          <a:p>
            <a:r>
              <a:rPr lang="en-US" altLang="en-US" dirty="0" smtClean="0"/>
              <a:t>APOBEC3B= ENST00000333467; APOBEC3C=ENST00000361441 ; APOBEC3D=ENST00000216099 ;APOBEC3F=ENST00000308521 ; APOBEC3G=ENST00000407997 ; APOBEC3H=ENST00000348946 ; </a:t>
            </a:r>
          </a:p>
          <a:p>
            <a:r>
              <a:rPr lang="en-US" altLang="en-US" dirty="0" smtClean="0"/>
              <a:t>APOBEC4=ENST00000308641. </a:t>
            </a:r>
          </a:p>
          <a:p>
            <a:r>
              <a:rPr lang="en-US" altLang="en-US" b="1" dirty="0" smtClean="0"/>
              <a:t>(c) </a:t>
            </a:r>
            <a:r>
              <a:rPr lang="en-US" altLang="en-US" dirty="0" smtClean="0"/>
              <a:t>Sanger sequence chromatogram traces of </a:t>
            </a:r>
            <a:r>
              <a:rPr lang="en-US" altLang="en-US" dirty="0" err="1" smtClean="0"/>
              <a:t>cDNAs</a:t>
            </a:r>
            <a:r>
              <a:rPr lang="en-US" altLang="en-US" dirty="0" smtClean="0"/>
              <a:t> of PCR products of </a:t>
            </a:r>
            <a:r>
              <a:rPr lang="en-US" altLang="en-US" i="1" dirty="0" smtClean="0"/>
              <a:t>TM7SF3 </a:t>
            </a:r>
            <a:r>
              <a:rPr lang="en-US" altLang="en-US" dirty="0" smtClean="0"/>
              <a:t>at T0/baseline or of normoxic (N) or hypoxic (H) JVM2 or HuT78 cells cultured at high density for 24 hours. Edited C in </a:t>
            </a:r>
            <a:r>
              <a:rPr lang="en-US" altLang="en-US" i="1" dirty="0" smtClean="0"/>
              <a:t>TM7SF3</a:t>
            </a:r>
            <a:r>
              <a:rPr lang="en-US" altLang="en-US" dirty="0" smtClean="0"/>
              <a:t> is highlighted black </a:t>
            </a:r>
          </a:p>
          <a:p>
            <a:r>
              <a:rPr lang="en-US" altLang="en-US" b="1" dirty="0" smtClean="0"/>
              <a:t>(d) </a:t>
            </a:r>
            <a:r>
              <a:rPr lang="en-US" altLang="en-US" dirty="0" smtClean="0"/>
              <a:t>Sanger sequence chromatogram traces of amplified cDNA fragments comparing site-specific C&gt;U RNA editing in </a:t>
            </a:r>
            <a:r>
              <a:rPr lang="en-US" altLang="en-US" i="1" dirty="0" smtClean="0"/>
              <a:t>TM7SF3</a:t>
            </a:r>
            <a:r>
              <a:rPr lang="en-US" altLang="en-US" dirty="0" smtClean="0"/>
              <a:t> of HuT78 cells at T0 or overnight cultures in 96 or 6 well plates under normoxia or hypoxia </a:t>
            </a:r>
          </a:p>
          <a:p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FFB81-DCEA-47D7-9954-C5540E9EE4F2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0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6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9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1EEB-62E5-48BC-AF5F-20B03F2BF36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D6DA-42E5-41E7-9FD2-892FBB20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emf"/><Relationship Id="rId4" Type="http://schemas.openxmlformats.org/officeDocument/2006/relationships/image" Target="../media/image25.emf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39" y="131016"/>
            <a:ext cx="10290171" cy="628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410" y="6418502"/>
            <a:ext cx="1164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S1. Expression of APOBEC3G in different cell types.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Relative expression of APOBEC3G (probe: 204205_at;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Affymetrix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HG-U133) in hematopoietic and immune cells in Primary Cell Atlas, a meta-analysis of publicly available 100+ microarray datasets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available through the BIOGPS portal (Feb.7, 2019).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7780" y="4639094"/>
            <a:ext cx="139493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  <a:cs typeface="Arial" charset="0"/>
              </a:rPr>
              <a:t>Gamma/delta T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7164" y="5169232"/>
            <a:ext cx="64312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  <a:cs typeface="Arial" charset="0"/>
              </a:rPr>
              <a:t>NK cells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002435" y="4090194"/>
            <a:ext cx="209550" cy="271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85" y="4102893"/>
            <a:ext cx="81144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  <a:cs typeface="Arial" charset="0"/>
              </a:rPr>
              <a:t>CD4 T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8810" y="4305906"/>
            <a:ext cx="81144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  <a:cs typeface="Arial" charset="0"/>
              </a:rPr>
              <a:t>CD8 T cells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097785" y="4333661"/>
            <a:ext cx="209550" cy="2351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441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079" y="-95567"/>
            <a:ext cx="10898823" cy="5810567"/>
            <a:chOff x="352425" y="30163"/>
            <a:chExt cx="11780838" cy="6683375"/>
          </a:xfrm>
        </p:grpSpPr>
        <p:pic>
          <p:nvPicPr>
            <p:cNvPr id="3481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25" y="962025"/>
              <a:ext cx="1624013" cy="575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038" y="946150"/>
              <a:ext cx="1506537" cy="575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5" y="909638"/>
              <a:ext cx="1428750" cy="576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Box 2"/>
            <p:cNvSpPr txBox="1">
              <a:spLocks noChangeArrowheads="1"/>
            </p:cNvSpPr>
            <p:nvPr/>
          </p:nvSpPr>
          <p:spPr bwMode="auto">
            <a:xfrm>
              <a:off x="2501900" y="563563"/>
              <a:ext cx="7350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EIF3I</a:t>
              </a:r>
            </a:p>
          </p:txBody>
        </p:sp>
        <p:sp>
          <p:nvSpPr>
            <p:cNvPr id="34823" name="TextBox 2"/>
            <p:cNvSpPr txBox="1">
              <a:spLocks noChangeArrowheads="1"/>
            </p:cNvSpPr>
            <p:nvPr/>
          </p:nvSpPr>
          <p:spPr bwMode="auto">
            <a:xfrm>
              <a:off x="4237038" y="539750"/>
              <a:ext cx="1069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TM7SF3</a:t>
              </a:r>
            </a:p>
          </p:txBody>
        </p:sp>
        <p:sp>
          <p:nvSpPr>
            <p:cNvPr id="34824" name="TextBox 2"/>
            <p:cNvSpPr txBox="1">
              <a:spLocks noChangeArrowheads="1"/>
            </p:cNvSpPr>
            <p:nvPr/>
          </p:nvSpPr>
          <p:spPr bwMode="auto">
            <a:xfrm>
              <a:off x="5902325" y="539750"/>
              <a:ext cx="774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RFX7</a:t>
              </a:r>
            </a:p>
          </p:txBody>
        </p:sp>
        <p:sp>
          <p:nvSpPr>
            <p:cNvPr id="34825" name="TextBox 2"/>
            <p:cNvSpPr txBox="1">
              <a:spLocks noChangeArrowheads="1"/>
            </p:cNvSpPr>
            <p:nvPr/>
          </p:nvSpPr>
          <p:spPr bwMode="auto">
            <a:xfrm>
              <a:off x="352425" y="1076325"/>
              <a:ext cx="14328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T0</a:t>
              </a:r>
            </a:p>
          </p:txBody>
        </p:sp>
        <p:sp>
          <p:nvSpPr>
            <p:cNvPr id="34826" name="TextBox 2"/>
            <p:cNvSpPr txBox="1">
              <a:spLocks noChangeArrowheads="1"/>
            </p:cNvSpPr>
            <p:nvPr/>
          </p:nvSpPr>
          <p:spPr bwMode="auto">
            <a:xfrm>
              <a:off x="377825" y="1846263"/>
              <a:ext cx="16287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34827" name="TextBox 2"/>
            <p:cNvSpPr txBox="1">
              <a:spLocks noChangeArrowheads="1"/>
            </p:cNvSpPr>
            <p:nvPr/>
          </p:nvSpPr>
          <p:spPr bwMode="auto">
            <a:xfrm>
              <a:off x="361950" y="2597150"/>
              <a:ext cx="16271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34828" name="TextBox 2"/>
            <p:cNvSpPr txBox="1">
              <a:spLocks noChangeArrowheads="1"/>
            </p:cNvSpPr>
            <p:nvPr/>
          </p:nvSpPr>
          <p:spPr bwMode="auto">
            <a:xfrm>
              <a:off x="404813" y="3308350"/>
              <a:ext cx="1628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34829" name="TextBox 2"/>
            <p:cNvSpPr txBox="1">
              <a:spLocks noChangeArrowheads="1"/>
            </p:cNvSpPr>
            <p:nvPr/>
          </p:nvSpPr>
          <p:spPr bwMode="auto">
            <a:xfrm>
              <a:off x="449263" y="4699000"/>
              <a:ext cx="1597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4830" name="TextBox 2"/>
            <p:cNvSpPr txBox="1">
              <a:spLocks noChangeArrowheads="1"/>
            </p:cNvSpPr>
            <p:nvPr/>
          </p:nvSpPr>
          <p:spPr bwMode="auto">
            <a:xfrm>
              <a:off x="482600" y="5457825"/>
              <a:ext cx="1597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4831" name="TextBox 2"/>
            <p:cNvSpPr txBox="1">
              <a:spLocks noChangeArrowheads="1"/>
            </p:cNvSpPr>
            <p:nvPr/>
          </p:nvSpPr>
          <p:spPr bwMode="auto">
            <a:xfrm>
              <a:off x="493713" y="6262688"/>
              <a:ext cx="15970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4832" name="TextBox 2"/>
            <p:cNvSpPr txBox="1">
              <a:spLocks noChangeArrowheads="1"/>
            </p:cNvSpPr>
            <p:nvPr/>
          </p:nvSpPr>
          <p:spPr bwMode="auto">
            <a:xfrm>
              <a:off x="419100" y="4040188"/>
              <a:ext cx="1431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T0</a:t>
              </a:r>
            </a:p>
          </p:txBody>
        </p:sp>
        <p:pic>
          <p:nvPicPr>
            <p:cNvPr id="34833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8" y="946150"/>
              <a:ext cx="1376362" cy="564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TextBox 2"/>
            <p:cNvSpPr txBox="1">
              <a:spLocks noChangeArrowheads="1"/>
            </p:cNvSpPr>
            <p:nvPr/>
          </p:nvSpPr>
          <p:spPr bwMode="auto">
            <a:xfrm>
              <a:off x="9015413" y="563563"/>
              <a:ext cx="1069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TM7SF3</a:t>
              </a:r>
            </a:p>
          </p:txBody>
        </p:sp>
        <p:sp>
          <p:nvSpPr>
            <p:cNvPr id="3" name="Right Brace 2"/>
            <p:cNvSpPr/>
            <p:nvPr/>
          </p:nvSpPr>
          <p:spPr>
            <a:xfrm rot="16200000">
              <a:off x="4279900" y="-1801812"/>
              <a:ext cx="252413" cy="463073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6" name="TextBox 2"/>
            <p:cNvSpPr txBox="1">
              <a:spLocks noChangeArrowheads="1"/>
            </p:cNvSpPr>
            <p:nvPr/>
          </p:nvSpPr>
          <p:spPr bwMode="auto">
            <a:xfrm>
              <a:off x="3895725" y="80963"/>
              <a:ext cx="11239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A3G KD1a</a:t>
              </a:r>
            </a:p>
          </p:txBody>
        </p:sp>
        <p:sp>
          <p:nvSpPr>
            <p:cNvPr id="34837" name="TextBox 2"/>
            <p:cNvSpPr txBox="1">
              <a:spLocks noChangeArrowheads="1"/>
            </p:cNvSpPr>
            <p:nvPr/>
          </p:nvSpPr>
          <p:spPr bwMode="auto">
            <a:xfrm>
              <a:off x="8219281" y="30163"/>
              <a:ext cx="10128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A3G KD2</a:t>
              </a:r>
            </a:p>
          </p:txBody>
        </p:sp>
        <p:pic>
          <p:nvPicPr>
            <p:cNvPr id="34838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538" y="946150"/>
              <a:ext cx="1301750" cy="565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9" name="TextBox 2"/>
            <p:cNvSpPr txBox="1">
              <a:spLocks noChangeArrowheads="1"/>
            </p:cNvSpPr>
            <p:nvPr/>
          </p:nvSpPr>
          <p:spPr bwMode="auto">
            <a:xfrm>
              <a:off x="7632700" y="563563"/>
              <a:ext cx="7350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EIF3I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8598694" y="-958056"/>
              <a:ext cx="254000" cy="29702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10394950" y="1076325"/>
              <a:ext cx="1465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T0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0420350" y="1846263"/>
              <a:ext cx="16287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10404475" y="2597150"/>
              <a:ext cx="16271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10447338" y="3308350"/>
              <a:ext cx="1628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CTRL </a:t>
              </a:r>
              <a:r>
                <a:rPr lang="en-US" altLang="en-US" sz="1600" dirty="0"/>
                <a:t>HuT78 24 h</a:t>
              </a:r>
            </a:p>
          </p:txBody>
        </p:sp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10491788" y="4699000"/>
              <a:ext cx="1597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0" name="TextBox 2"/>
            <p:cNvSpPr txBox="1">
              <a:spLocks noChangeArrowheads="1"/>
            </p:cNvSpPr>
            <p:nvPr/>
          </p:nvSpPr>
          <p:spPr bwMode="auto">
            <a:xfrm>
              <a:off x="10525125" y="5457825"/>
              <a:ext cx="1597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10536238" y="6262688"/>
              <a:ext cx="15970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24 h</a:t>
              </a:r>
            </a:p>
          </p:txBody>
        </p:sp>
        <p:sp>
          <p:nvSpPr>
            <p:cNvPr id="32" name="TextBox 2"/>
            <p:cNvSpPr txBox="1">
              <a:spLocks noChangeArrowheads="1"/>
            </p:cNvSpPr>
            <p:nvPr/>
          </p:nvSpPr>
          <p:spPr bwMode="auto">
            <a:xfrm>
              <a:off x="10461625" y="4040188"/>
              <a:ext cx="1431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KD HuT78 T0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94787" y="6044863"/>
            <a:ext cx="10756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S10. A3G knockdown reduces RNA editing induced by cellular crowding in HuT78 cells.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Chromatogram of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cDNAs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PCR products of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EIF3I, TM7SF3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RFX7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CTRL or KD HuT78 T cells when unstressed (T0/baseline) or when cultured at a high density for 24 h. Edited C is highlighted black. See Fig. 4d for quantitative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6134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1" y="-78236"/>
            <a:ext cx="4018036" cy="295148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79015"/>
              </p:ext>
            </p:extLst>
          </p:nvPr>
        </p:nvGraphicFramePr>
        <p:xfrm>
          <a:off x="4423465" y="-73149"/>
          <a:ext cx="38100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Prism 7" r:id="rId5" imgW="3809876" imgH="2945700" progId="Prism7.Document">
                  <p:embed/>
                </p:oleObj>
              </mc:Choice>
              <mc:Fallback>
                <p:oleObj name="Prism 7" r:id="rId5" imgW="3809876" imgH="294570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3465" y="-73149"/>
                        <a:ext cx="38100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500" y="-78236"/>
            <a:ext cx="3818086" cy="2951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988" y="2707105"/>
            <a:ext cx="4417935" cy="3141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647" y="2618805"/>
            <a:ext cx="4636928" cy="3360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592" y="1144109"/>
            <a:ext cx="4929194" cy="4868466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1501" y="55629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233465" y="323362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b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756" y="5832238"/>
            <a:ext cx="117225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S11. A3G-mediated C&gt;U mRNA editing promotes Warburg-like effect in lymphoma cell lines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(a) Plots show raw data for basal respiration versus glycolysis in T0 unstressed and stressed cells (cellular crowding in normoxia) in CTRL and KD HuT78 cells in 5 experiments (mean and SD, n=2-4). Experiments 4 and 5 are performed in the same plate using 10 million/mL and 5 million/mL concentrations, respectively. (b) Bar graph representing the total dehydrogenase activity measured by WST-8 assay CTRL and KD1a HuT78 cells when subjected to cellular crowding for 24 hours in normoxia (see methods) followed by culture in non-stressed conditions for another 48 hours (Mean and SEM, n=3). See Methods for statistical analysis. </a:t>
            </a:r>
          </a:p>
        </p:txBody>
      </p:sp>
    </p:spTree>
    <p:extLst>
      <p:ext uri="{BB962C8B-B14F-4D97-AF65-F5344CB8AC3E}">
        <p14:creationId xmlns:p14="http://schemas.microsoft.com/office/powerpoint/2010/main" val="12379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2591" y="6305920"/>
            <a:ext cx="7109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S12. NK cell purity analysis by flow cytometry.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NK cells are negative for CD3 while positive for CD56.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85386" y="1143000"/>
            <a:ext cx="413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T0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76400" y="2667001"/>
            <a:ext cx="162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Normoxia</a:t>
            </a:r>
            <a:r>
              <a:rPr lang="en-US" altLang="en-US" sz="1800" dirty="0"/>
              <a:t> with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crowding (40h)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01022" y="4374361"/>
            <a:ext cx="1598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Hypoxia with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crowding (40h)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16" y="685800"/>
            <a:ext cx="6805083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9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" y="2409596"/>
            <a:ext cx="5850254" cy="4448404"/>
          </a:xfrm>
          <a:prstGeom prst="rect">
            <a:avLst/>
          </a:prstGeom>
        </p:spPr>
      </p:pic>
      <p:graphicFrame>
        <p:nvGraphicFramePr>
          <p:cNvPr id="1024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26736"/>
              </p:ext>
            </p:extLst>
          </p:nvPr>
        </p:nvGraphicFramePr>
        <p:xfrm>
          <a:off x="497188" y="37741"/>
          <a:ext cx="2440474" cy="275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rism 7" r:id="rId5" imgW="3407604" imgH="3436590" progId="">
                  <p:embed/>
                </p:oleObj>
              </mc:Choice>
              <mc:Fallback>
                <p:oleObj name="Prism 7" r:id="rId5" imgW="3407604" imgH="34365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88" y="37741"/>
                        <a:ext cx="2440474" cy="2751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186532" y="193389"/>
            <a:ext cx="29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</a:t>
            </a:r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4124818" y="165100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4348264" y="70625"/>
            <a:ext cx="7772671" cy="3567519"/>
            <a:chOff x="680633" y="2640687"/>
            <a:chExt cx="7364128" cy="3408499"/>
          </a:xfrm>
        </p:grpSpPr>
        <p:pic>
          <p:nvPicPr>
            <p:cNvPr id="1024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33" y="2659237"/>
              <a:ext cx="3492533" cy="3389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Isosceles Triangle 8"/>
            <p:cNvSpPr/>
            <p:nvPr/>
          </p:nvSpPr>
          <p:spPr>
            <a:xfrm flipV="1">
              <a:off x="1586408" y="5485825"/>
              <a:ext cx="476637" cy="34168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341493" y="3537397"/>
              <a:ext cx="476638" cy="34001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36237" y="4717455"/>
              <a:ext cx="496292" cy="4666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99854" y="4062422"/>
              <a:ext cx="496292" cy="4666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020" y="2640687"/>
              <a:ext cx="3526741" cy="339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4695197" y="4704121"/>
              <a:ext cx="496292" cy="4683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78470" y="4049088"/>
              <a:ext cx="496292" cy="4683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5473213" y="5474158"/>
              <a:ext cx="476638" cy="34001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6228298" y="3514063"/>
              <a:ext cx="476637" cy="34168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4911" y="2230326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</a:t>
            </a:r>
            <a:endParaRPr lang="en-US" alt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6191409" y="4207181"/>
            <a:ext cx="547117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S2. Regulation of RNA editing in NK cells. (a)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Graph representing the percentage RNA editing in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TM7SF3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under normoxia, hypoxia or hypoxia with IFN-</a:t>
            </a:r>
            <a:r>
              <a:rPr lang="el-G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treatment. 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All possible DNA-RNA mismatch events that are increased in normoxia or hypoxia  are shown (FDR&lt;0.05; DNA reference sequence is in rows, alternative RNA nucleotide is in columns). All known genomic variants in dbsnp_144 were first removed. It should be noted that numbers of potential A&gt;I (A&gt;G + T&gt;C, in circles) and C&gt;U (C&gt;T + G&gt;A, in triangles) RNA editing events detected here are less compared to when the mismatch analysis is limited to canonical RNA editing events (Fig. 2A and Fig. S3), due to greater statistical constraint. 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C&gt;U RNA editing in NK cells resulting in synonymous changes (n=43)  shown from highest to lowest editing level in hypoxia (40 h).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85" y="115888"/>
            <a:ext cx="44735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41618"/>
            <a:ext cx="4638675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3470" y="5502116"/>
            <a:ext cx="9559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S3.  A&gt;G(I) RNA editing events induced by hypoxia or normoxia in NK cells and their overlap with known RNA editing sites in RADAR database.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A&gt;G sites were lifted over to hg19 and matched with the RADAR database at http://rnaedit.com/. </a:t>
            </a:r>
          </a:p>
        </p:txBody>
      </p:sp>
    </p:spTree>
    <p:extLst>
      <p:ext uri="{BB962C8B-B14F-4D97-AF65-F5344CB8AC3E}">
        <p14:creationId xmlns:p14="http://schemas.microsoft.com/office/powerpoint/2010/main" val="5344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45" y="675550"/>
            <a:ext cx="6872605" cy="42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2010" y="5203597"/>
            <a:ext cx="102793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S4. Relationship between the average RNA editing and gene expression levels (normalized values) of NK cells in hypoxia.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There is no statistically significant correlation between the gene expression and RNA editing levels (r=0.1068, p=0.2476, n=119 genes, the slope of linear regression curve is not significantly different from zero).</a:t>
            </a:r>
          </a:p>
        </p:txBody>
      </p:sp>
    </p:spTree>
    <p:extLst>
      <p:ext uri="{BB962C8B-B14F-4D97-AF65-F5344CB8AC3E}">
        <p14:creationId xmlns:p14="http://schemas.microsoft.com/office/powerpoint/2010/main" val="376793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65" y="640080"/>
            <a:ext cx="4781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7830" y="5836265"/>
            <a:ext cx="93535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S5. Relative expression (Log 2 (expression counts)) of APOBEC genes in NK cells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APOBEC1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APOBEC4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are not expressed. </a:t>
            </a:r>
          </a:p>
        </p:txBody>
      </p:sp>
    </p:spTree>
    <p:extLst>
      <p:ext uri="{BB962C8B-B14F-4D97-AF65-F5344CB8AC3E}">
        <p14:creationId xmlns:p14="http://schemas.microsoft.com/office/powerpoint/2010/main" val="248266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19163"/>
            <a:ext cx="91535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9264" y="6156305"/>
            <a:ext cx="8713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S6. Functional clustering of genes that undergo non-synonymous RNA editing using the DAVID Bioinformatics resources (performed on Oct. 11, 18)</a:t>
            </a:r>
          </a:p>
        </p:txBody>
      </p:sp>
    </p:spTree>
    <p:extLst>
      <p:ext uri="{BB962C8B-B14F-4D97-AF65-F5344CB8AC3E}">
        <p14:creationId xmlns:p14="http://schemas.microsoft.com/office/powerpoint/2010/main" val="131145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14300" y="2468563"/>
          <a:ext cx="3676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Worksheet" r:id="rId4" imgW="3676779" imgH="962010" progId="Excel.Sheet.12">
                  <p:embed/>
                </p:oleObj>
              </mc:Choice>
              <mc:Fallback>
                <p:oleObj name="Worksheet" r:id="rId4" imgW="3676779" imgH="9620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468563"/>
                        <a:ext cx="36766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64" y="32779"/>
            <a:ext cx="3717603" cy="6196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36" y="32779"/>
            <a:ext cx="3717603" cy="6196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363" y="6228784"/>
            <a:ext cx="11122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S7. Heat maps of the most upregulated and most downregulated genes in NK cells under cellular crowding and hypoxia, relative to normoxia.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Table shows the number of genes whose expression statistically significant changes.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5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432435"/>
            <a:ext cx="10485120" cy="55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4869" y="5566466"/>
            <a:ext cx="10690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S8. APOBEC3G expression levels by RNA-</a:t>
            </a:r>
            <a:r>
              <a:rPr lang="en-US" alt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in various cell lines in CCLE database.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Graph is obtained from https://portals.broadinstitute.org/ccle/page?gene=APOBEC3G (Oct.26, 18).</a:t>
            </a:r>
          </a:p>
        </p:txBody>
      </p:sp>
    </p:spTree>
    <p:extLst>
      <p:ext uri="{BB962C8B-B14F-4D97-AF65-F5344CB8AC3E}">
        <p14:creationId xmlns:p14="http://schemas.microsoft.com/office/powerpoint/2010/main" val="1456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66675" y="397033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09575" y="5889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5670034" y="10038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3277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89" y="-146688"/>
            <a:ext cx="4694165" cy="27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0" y="-96566"/>
            <a:ext cx="4059006" cy="26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6"/>
          <p:cNvGrpSpPr>
            <a:grpSpLocks/>
          </p:cNvGrpSpPr>
          <p:nvPr/>
        </p:nvGrpSpPr>
        <p:grpSpPr bwMode="auto">
          <a:xfrm>
            <a:off x="1218899" y="2612024"/>
            <a:ext cx="2450132" cy="2042578"/>
            <a:chOff x="3452814" y="766763"/>
            <a:chExt cx="3484561" cy="5428094"/>
          </a:xfrm>
        </p:grpSpPr>
        <p:pic>
          <p:nvPicPr>
            <p:cNvPr id="3278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325" y="766763"/>
              <a:ext cx="2305050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TextBox 2"/>
            <p:cNvSpPr txBox="1">
              <a:spLocks noChangeArrowheads="1"/>
            </p:cNvSpPr>
            <p:nvPr/>
          </p:nvSpPr>
          <p:spPr bwMode="auto">
            <a:xfrm>
              <a:off x="3452814" y="1281466"/>
              <a:ext cx="773775" cy="65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JVM2 T0</a:t>
              </a:r>
            </a:p>
          </p:txBody>
        </p:sp>
        <p:sp>
          <p:nvSpPr>
            <p:cNvPr id="32788" name="TextBox 2"/>
            <p:cNvSpPr txBox="1">
              <a:spLocks noChangeArrowheads="1"/>
            </p:cNvSpPr>
            <p:nvPr/>
          </p:nvSpPr>
          <p:spPr bwMode="auto">
            <a:xfrm>
              <a:off x="3508200" y="2402770"/>
              <a:ext cx="715208" cy="65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JVM2 N</a:t>
              </a:r>
            </a:p>
          </p:txBody>
        </p:sp>
        <p:sp>
          <p:nvSpPr>
            <p:cNvPr id="32789" name="TextBox 2"/>
            <p:cNvSpPr txBox="1">
              <a:spLocks noChangeArrowheads="1"/>
            </p:cNvSpPr>
            <p:nvPr/>
          </p:nvSpPr>
          <p:spPr bwMode="auto">
            <a:xfrm>
              <a:off x="3504495" y="4510087"/>
              <a:ext cx="782387" cy="65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N</a:t>
              </a:r>
            </a:p>
          </p:txBody>
        </p:sp>
        <p:sp>
          <p:nvSpPr>
            <p:cNvPr id="32790" name="TextBox 2"/>
            <p:cNvSpPr txBox="1">
              <a:spLocks noChangeArrowheads="1"/>
            </p:cNvSpPr>
            <p:nvPr/>
          </p:nvSpPr>
          <p:spPr bwMode="auto">
            <a:xfrm>
              <a:off x="3468336" y="5543021"/>
              <a:ext cx="778942" cy="65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H</a:t>
              </a:r>
            </a:p>
          </p:txBody>
        </p:sp>
        <p:sp>
          <p:nvSpPr>
            <p:cNvPr id="32791" name="TextBox 2"/>
            <p:cNvSpPr txBox="1">
              <a:spLocks noChangeArrowheads="1"/>
            </p:cNvSpPr>
            <p:nvPr/>
          </p:nvSpPr>
          <p:spPr bwMode="auto">
            <a:xfrm>
              <a:off x="3504671" y="3470981"/>
              <a:ext cx="711763" cy="65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JVM2 H</a:t>
              </a:r>
            </a:p>
          </p:txBody>
        </p:sp>
      </p:grpSp>
      <p:grpSp>
        <p:nvGrpSpPr>
          <p:cNvPr id="32776" name="Group 18"/>
          <p:cNvGrpSpPr>
            <a:grpSpLocks/>
          </p:cNvGrpSpPr>
          <p:nvPr/>
        </p:nvGrpSpPr>
        <p:grpSpPr bwMode="auto">
          <a:xfrm>
            <a:off x="6297930" y="2585930"/>
            <a:ext cx="2800350" cy="1977432"/>
            <a:chOff x="4960938" y="919163"/>
            <a:chExt cx="4238625" cy="5904458"/>
          </a:xfrm>
        </p:grpSpPr>
        <p:pic>
          <p:nvPicPr>
            <p:cNvPr id="32780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3" y="919163"/>
              <a:ext cx="2647950" cy="531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TextBox 1"/>
            <p:cNvSpPr txBox="1">
              <a:spLocks noChangeArrowheads="1"/>
            </p:cNvSpPr>
            <p:nvPr/>
          </p:nvSpPr>
          <p:spPr bwMode="auto">
            <a:xfrm>
              <a:off x="4960938" y="1120775"/>
              <a:ext cx="1103186" cy="13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HuT78 H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6-well</a:t>
              </a:r>
            </a:p>
          </p:txBody>
        </p:sp>
        <p:sp>
          <p:nvSpPr>
            <p:cNvPr id="32782" name="TextBox 7"/>
            <p:cNvSpPr txBox="1">
              <a:spLocks noChangeArrowheads="1"/>
            </p:cNvSpPr>
            <p:nvPr/>
          </p:nvSpPr>
          <p:spPr bwMode="auto">
            <a:xfrm>
              <a:off x="4960938" y="2178049"/>
              <a:ext cx="1107840" cy="13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N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6-well</a:t>
              </a:r>
            </a:p>
          </p:txBody>
        </p:sp>
        <p:sp>
          <p:nvSpPr>
            <p:cNvPr id="32783" name="TextBox 8"/>
            <p:cNvSpPr txBox="1">
              <a:spLocks noChangeArrowheads="1"/>
            </p:cNvSpPr>
            <p:nvPr/>
          </p:nvSpPr>
          <p:spPr bwMode="auto">
            <a:xfrm>
              <a:off x="4960938" y="3243264"/>
              <a:ext cx="1103186" cy="13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H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96-well</a:t>
              </a:r>
            </a:p>
          </p:txBody>
        </p:sp>
        <p:sp>
          <p:nvSpPr>
            <p:cNvPr id="32784" name="TextBox 9"/>
            <p:cNvSpPr txBox="1">
              <a:spLocks noChangeArrowheads="1"/>
            </p:cNvSpPr>
            <p:nvPr/>
          </p:nvSpPr>
          <p:spPr bwMode="auto">
            <a:xfrm>
              <a:off x="4960938" y="4343400"/>
              <a:ext cx="1107840" cy="13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N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96-well</a:t>
              </a:r>
            </a:p>
          </p:txBody>
        </p:sp>
        <p:sp>
          <p:nvSpPr>
            <p:cNvPr id="32785" name="TextBox 10"/>
            <p:cNvSpPr txBox="1">
              <a:spLocks noChangeArrowheads="1"/>
            </p:cNvSpPr>
            <p:nvPr/>
          </p:nvSpPr>
          <p:spPr bwMode="auto">
            <a:xfrm>
              <a:off x="4960938" y="5445125"/>
              <a:ext cx="1386171" cy="13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HuT78 T0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(unstressed)</a:t>
              </a:r>
            </a:p>
          </p:txBody>
        </p:sp>
      </p:grpSp>
      <p:sp>
        <p:nvSpPr>
          <p:cNvPr id="32777" name="TextBox 26"/>
          <p:cNvSpPr txBox="1">
            <a:spLocks noChangeArrowheads="1"/>
          </p:cNvSpPr>
          <p:nvPr/>
        </p:nvSpPr>
        <p:spPr bwMode="auto">
          <a:xfrm>
            <a:off x="521669" y="2560047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2778" name="TextBox 27"/>
          <p:cNvSpPr txBox="1">
            <a:spLocks noChangeArrowheads="1"/>
          </p:cNvSpPr>
          <p:nvPr/>
        </p:nvSpPr>
        <p:spPr bwMode="auto">
          <a:xfrm>
            <a:off x="5588000" y="248856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750" y="4662433"/>
            <a:ext cx="11747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S9. Expression levels of APOBECs in HUT78 and JVM2 cell </a:t>
            </a: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lines.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 of the APOBEC genes in Hut 78 and JVM2 cell lines show high expression of APOBEC3G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 are from GEO accession dataset GSE944669 entitled “61 lymphoma cell lines gene expression profiles” which includes GSM2480592 (HUT78) and GSM2480625 (JVM2).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used was Illumina HumanHT-12 V4.0 expression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beadchip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Probes corresponding to the APOBEC genes were as follows: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APOBEC1=ILMN_1813881;APOBEC2=ILMN_1719143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APOBEC3A=ILMN_1680192; APOBEC3B=ILMN_2219466; APOBEC3C=ILMN_1675684; APOBEC3D=ILMN_3307651;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APOBEC3F=ILMN_2412172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;APOBEC3F=ILMN_1702706; APOBEC3F=ILMN_2296950 ; APOBEC3G=ILMN_1802106; APOBEC3G=ILMN_2232478; APOBEC3H=ILMN_1664828; APOBEC4=ILMN_1815425 </a:t>
            </a: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analysis of control HuT78 cells, that stably expressed dCas9-VP64 but no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sgRNA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were stimulated by PBS in GEO Series GSE98177 entitled “Transcriptome-wide analysis of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IL2RA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enhancer activation by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CRISPRa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”, reveals the highest expression of APOBEC3G among the APOBEC genes, whereas APOBEC1, APOBEC2, APOBEC3A and APOBEC4 are not expressed.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following APOBEC transcripts had the highest expression levels and were used in the plot: APOBEC1=ENST00000229304; APOBEC2= ENST00000244669 ; APOBEC3A=ENST00000249116 ;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APOBEC3B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 ENST00000333467;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APOBEC3C=ENST00000361441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APOBEC3D=ENST00000216099 ;APOBEC3F=ENST00000308521 ; APOBEC3G=ENST00000407997 ; APOBEC3H=ENST00000348946 ; </a:t>
            </a:r>
            <a:r>
              <a:rPr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APOBEC4=ENST00000308641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Sanger sequence chromatogram traces of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cDNAs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PCR products of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TM7SF3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T0/baseline or of normoxic (N) or hypoxic (H) JVM2 or HuT78 cells cultured at high density for 24 hours. Edited C in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TM7SF3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highlighted black </a:t>
            </a:r>
            <a:r>
              <a:rPr lang="en-US" alt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Sanger sequence chromatogram traces of amplified cDNA fragments comparing site-specific C&gt;U RNA editing in 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TM7SF3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HuT78 cells at T0 or overnight cultures in 96 or 6 well plates under normoxia or hypoxia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1505</Words>
  <Application>Microsoft Office PowerPoint</Application>
  <PresentationFormat>Widescreen</PresentationFormat>
  <Paragraphs>95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Prism 7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Roswell Park Cancer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Baysal, Bora</dc:creator>
  <cp:lastModifiedBy>Baysal, Bora</cp:lastModifiedBy>
  <cp:revision>51</cp:revision>
  <dcterms:created xsi:type="dcterms:W3CDTF">2018-11-23T19:16:59Z</dcterms:created>
  <dcterms:modified xsi:type="dcterms:W3CDTF">2019-02-07T18:57:14Z</dcterms:modified>
</cp:coreProperties>
</file>