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9CE1-BFEE-4E54-B85D-8BA32200F6AF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20B9A-C333-4608-9BC9-A98BFF9847A2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319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BBD3-3E82-42FC-A075-4B4C78676228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23ED-9173-4EF6-895F-71BAD67D9B8E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8197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3838-A5AC-446A-BC1B-5FFEBE95BAC6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6AD0-9844-44BB-B5D1-95437F11036A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2734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BAAEB8-E67A-4360-9801-68AC46E87BF8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ADE410-02B3-4B3A-9BF5-A26E0C4305A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2900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C6C8047-E0A0-4A75-BC97-87F2562BC980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52A6E3-77BB-405F-9FD3-C8DD88FA5E7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1919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9FEA7A-D1E4-4F72-8569-8EDB9E989D0A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1965727-FE20-4F55-B8E9-CEDBC7E5FDE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94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ED40DE-F211-4EA6-9747-533C74A2CFE1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C1D0E94-5DAA-45C7-B943-A5C6013313D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6162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7C294C-7751-43DD-9FE4-0C8C59F9DBEA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22CBEB-A826-488D-B3BC-49CC7F1606B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9312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CD7582A-30AC-46BE-BBF4-260EE565861D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80CF50-D9EC-4F6E-A10F-3441CC2BB58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935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68E75E-5F95-4A3C-8BDF-96E7F9585C67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56D14F-03E8-43EC-89B0-58A491EBEBD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2639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2F2D237-AD9D-433E-8533-523C739AD618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F0990A-2998-44A8-A700-F5ECC93C186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27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3D73-358F-453D-A42A-E2716693AD46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123A-8379-4B8C-9184-C247E6DF6841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9031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E444DA4-539C-4896-8073-014BC0F0C540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B79758-53DA-4BDA-849E-AF2385E325D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3185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8B2EAE-E246-46DE-8964-D18E6CD362FE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1B78A4F-E3D4-44B7-BF9F-9D85B8F5DF3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0685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9822E18-A264-449B-905C-58272CE860DC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869A06-A37D-4EC9-81CA-9D17175BB76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67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D043-2BBD-49BB-BD53-3D8AE4DD65FE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6B46-3025-4907-A754-F6482204E375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12957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ADAB-ABBF-483F-AD25-E37E2B592F1A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2119-BC1E-481C-B8D2-F81663DFC9C4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53117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DF3B-ECAC-455D-BDB5-1E4875DEA9B7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9EFB-D569-41EA-8451-331359BD44A1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4737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23BC-3931-48C7-8565-EF8D46B29EA0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64CD1-CA9D-4E05-818A-EB563EEA7C2A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2378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80AE-CF24-45E4-A9CF-D03003ADB292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F11E-B822-4D92-958E-DAAAE6BC4CBC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98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8104-216A-413F-A2C1-53A2314F98D4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2FB0-F062-4032-9530-EEA449077FD2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9081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C94C-CBE4-4376-95E6-7ACE27B607C3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6AA7-2E11-4C58-A486-568E9BB06794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4316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DEF1A-103A-470B-BEE2-B01C4E73B133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6993646-6E52-4CEC-9BEA-E0CC1A4678F9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3D4B399-6365-4A41-96FC-F7BD7DC6A955}" type="datetimeFigureOut">
              <a:rPr lang="de-AT"/>
              <a:pPr>
                <a:defRPr/>
              </a:pPr>
              <a:t>04.08.2018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CFA7E6B-24B6-4F2A-BC34-A488331194B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78"/>
          <p:cNvCxnSpPr/>
          <p:nvPr/>
        </p:nvCxnSpPr>
        <p:spPr>
          <a:xfrm flipH="1" flipV="1">
            <a:off x="4325938" y="1458913"/>
            <a:ext cx="14287" cy="297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49"/>
          <p:cNvSpPr txBox="1">
            <a:spLocks noChangeArrowheads="1"/>
          </p:cNvSpPr>
          <p:nvPr/>
        </p:nvSpPr>
        <p:spPr bwMode="auto">
          <a:xfrm>
            <a:off x="8448675" y="4738688"/>
            <a:ext cx="515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106</a:t>
            </a:r>
          </a:p>
        </p:txBody>
      </p:sp>
      <p:sp>
        <p:nvSpPr>
          <p:cNvPr id="14340" name="Line 12"/>
          <p:cNvSpPr>
            <a:spLocks noChangeShapeType="1"/>
          </p:cNvSpPr>
          <p:nvPr/>
        </p:nvSpPr>
        <p:spPr bwMode="auto">
          <a:xfrm flipV="1">
            <a:off x="809625" y="4464050"/>
            <a:ext cx="7866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 flipH="1">
            <a:off x="4333875" y="4246563"/>
            <a:ext cx="0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 flipH="1">
            <a:off x="2914650" y="4241800"/>
            <a:ext cx="0" cy="417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3" name="Line 16"/>
          <p:cNvSpPr>
            <a:spLocks noChangeShapeType="1"/>
          </p:cNvSpPr>
          <p:nvPr/>
        </p:nvSpPr>
        <p:spPr bwMode="auto">
          <a:xfrm flipH="1">
            <a:off x="3381375" y="424973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4" name="Line 17"/>
          <p:cNvSpPr>
            <a:spLocks noChangeShapeType="1"/>
          </p:cNvSpPr>
          <p:nvPr/>
        </p:nvSpPr>
        <p:spPr bwMode="auto">
          <a:xfrm flipH="1">
            <a:off x="8221663" y="425608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5" name="Line 18"/>
          <p:cNvSpPr>
            <a:spLocks noChangeShapeType="1"/>
          </p:cNvSpPr>
          <p:nvPr/>
        </p:nvSpPr>
        <p:spPr bwMode="auto">
          <a:xfrm flipH="1">
            <a:off x="3848100" y="425608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6" name="Line 26"/>
          <p:cNvSpPr>
            <a:spLocks noChangeShapeType="1"/>
          </p:cNvSpPr>
          <p:nvPr/>
        </p:nvSpPr>
        <p:spPr bwMode="auto">
          <a:xfrm flipH="1">
            <a:off x="5789613" y="4230688"/>
            <a:ext cx="0" cy="487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7" name="Line 28"/>
          <p:cNvSpPr>
            <a:spLocks noChangeShapeType="1"/>
          </p:cNvSpPr>
          <p:nvPr/>
        </p:nvSpPr>
        <p:spPr bwMode="auto">
          <a:xfrm flipH="1">
            <a:off x="1187450" y="4251325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8" name="Line 29"/>
          <p:cNvSpPr>
            <a:spLocks noChangeShapeType="1"/>
          </p:cNvSpPr>
          <p:nvPr/>
        </p:nvSpPr>
        <p:spPr bwMode="auto">
          <a:xfrm flipH="1">
            <a:off x="4794250" y="4251325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9" name="Line 31"/>
          <p:cNvSpPr>
            <a:spLocks noChangeShapeType="1"/>
          </p:cNvSpPr>
          <p:nvPr/>
        </p:nvSpPr>
        <p:spPr bwMode="auto">
          <a:xfrm flipH="1">
            <a:off x="2019300" y="425608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50" name="Line 32"/>
          <p:cNvSpPr>
            <a:spLocks noChangeShapeType="1"/>
          </p:cNvSpPr>
          <p:nvPr/>
        </p:nvSpPr>
        <p:spPr bwMode="auto">
          <a:xfrm flipH="1">
            <a:off x="2468563" y="425608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51" name="Line 33"/>
          <p:cNvSpPr>
            <a:spLocks noChangeShapeType="1"/>
          </p:cNvSpPr>
          <p:nvPr/>
        </p:nvSpPr>
        <p:spPr bwMode="auto">
          <a:xfrm flipH="1">
            <a:off x="8675688" y="4256088"/>
            <a:ext cx="0" cy="414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52" name="Line 34"/>
          <p:cNvSpPr>
            <a:spLocks noChangeShapeType="1"/>
          </p:cNvSpPr>
          <p:nvPr/>
        </p:nvSpPr>
        <p:spPr bwMode="auto">
          <a:xfrm flipH="1">
            <a:off x="6307138" y="4256088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53" name="Text Box 35"/>
          <p:cNvSpPr txBox="1">
            <a:spLocks noChangeArrowheads="1"/>
          </p:cNvSpPr>
          <p:nvPr/>
        </p:nvSpPr>
        <p:spPr bwMode="auto">
          <a:xfrm>
            <a:off x="279400" y="4730750"/>
            <a:ext cx="4540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Wk</a:t>
            </a:r>
          </a:p>
        </p:txBody>
      </p:sp>
      <p:sp>
        <p:nvSpPr>
          <p:cNvPr id="14354" name="Text Box 36"/>
          <p:cNvSpPr txBox="1">
            <a:spLocks noChangeArrowheads="1"/>
          </p:cNvSpPr>
          <p:nvPr/>
        </p:nvSpPr>
        <p:spPr bwMode="auto">
          <a:xfrm>
            <a:off x="960438" y="473868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-2</a:t>
            </a:r>
          </a:p>
        </p:txBody>
      </p:sp>
      <p:sp>
        <p:nvSpPr>
          <p:cNvPr id="14355" name="Text Box 37"/>
          <p:cNvSpPr txBox="1">
            <a:spLocks noChangeArrowheads="1"/>
          </p:cNvSpPr>
          <p:nvPr/>
        </p:nvSpPr>
        <p:spPr bwMode="auto">
          <a:xfrm>
            <a:off x="2249488" y="473868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6</a:t>
            </a:r>
          </a:p>
        </p:txBody>
      </p:sp>
      <p:sp>
        <p:nvSpPr>
          <p:cNvPr id="14356" name="Text Box 39"/>
          <p:cNvSpPr txBox="1">
            <a:spLocks noChangeArrowheads="1"/>
          </p:cNvSpPr>
          <p:nvPr/>
        </p:nvSpPr>
        <p:spPr bwMode="auto">
          <a:xfrm>
            <a:off x="1792288" y="473868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2</a:t>
            </a:r>
          </a:p>
        </p:txBody>
      </p:sp>
      <p:sp>
        <p:nvSpPr>
          <p:cNvPr id="14357" name="Text Box 40"/>
          <p:cNvSpPr txBox="1">
            <a:spLocks noChangeArrowheads="1"/>
          </p:cNvSpPr>
          <p:nvPr/>
        </p:nvSpPr>
        <p:spPr bwMode="auto">
          <a:xfrm>
            <a:off x="2697163" y="473868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14</a:t>
            </a:r>
          </a:p>
        </p:txBody>
      </p:sp>
      <p:sp>
        <p:nvSpPr>
          <p:cNvPr id="14358" name="Text Box 41"/>
          <p:cNvSpPr txBox="1">
            <a:spLocks noChangeArrowheads="1"/>
          </p:cNvSpPr>
          <p:nvPr/>
        </p:nvSpPr>
        <p:spPr bwMode="auto">
          <a:xfrm>
            <a:off x="3154363" y="4727575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22</a:t>
            </a:r>
          </a:p>
        </p:txBody>
      </p:sp>
      <p:sp>
        <p:nvSpPr>
          <p:cNvPr id="14359" name="Text Box 44"/>
          <p:cNvSpPr txBox="1">
            <a:spLocks noChangeArrowheads="1"/>
          </p:cNvSpPr>
          <p:nvPr/>
        </p:nvSpPr>
        <p:spPr bwMode="auto">
          <a:xfrm>
            <a:off x="4586288" y="473868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46</a:t>
            </a:r>
          </a:p>
        </p:txBody>
      </p:sp>
      <p:sp>
        <p:nvSpPr>
          <p:cNvPr id="14360" name="Text Box 46"/>
          <p:cNvSpPr txBox="1">
            <a:spLocks noChangeArrowheads="1"/>
          </p:cNvSpPr>
          <p:nvPr/>
        </p:nvSpPr>
        <p:spPr bwMode="auto">
          <a:xfrm>
            <a:off x="5554663" y="4722813"/>
            <a:ext cx="452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62</a:t>
            </a:r>
          </a:p>
        </p:txBody>
      </p:sp>
      <p:sp>
        <p:nvSpPr>
          <p:cNvPr id="14361" name="Text Box 47"/>
          <p:cNvSpPr txBox="1">
            <a:spLocks noChangeArrowheads="1"/>
          </p:cNvSpPr>
          <p:nvPr/>
        </p:nvSpPr>
        <p:spPr bwMode="auto">
          <a:xfrm>
            <a:off x="6080125" y="4738688"/>
            <a:ext cx="452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70</a:t>
            </a:r>
          </a:p>
        </p:txBody>
      </p:sp>
      <p:sp>
        <p:nvSpPr>
          <p:cNvPr id="14362" name="Text Box 48"/>
          <p:cNvSpPr txBox="1">
            <a:spLocks noChangeArrowheads="1"/>
          </p:cNvSpPr>
          <p:nvPr/>
        </p:nvSpPr>
        <p:spPr bwMode="auto">
          <a:xfrm>
            <a:off x="7997825" y="4738688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102</a:t>
            </a:r>
          </a:p>
        </p:txBody>
      </p:sp>
      <p:sp>
        <p:nvSpPr>
          <p:cNvPr id="14363" name="Line 55"/>
          <p:cNvSpPr>
            <a:spLocks noChangeShapeType="1"/>
          </p:cNvSpPr>
          <p:nvPr/>
        </p:nvSpPr>
        <p:spPr bwMode="auto">
          <a:xfrm flipH="1">
            <a:off x="809625" y="4224338"/>
            <a:ext cx="0" cy="417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64" name="Text Box 56"/>
          <p:cNvSpPr txBox="1">
            <a:spLocks noChangeArrowheads="1"/>
          </p:cNvSpPr>
          <p:nvPr/>
        </p:nvSpPr>
        <p:spPr bwMode="auto">
          <a:xfrm>
            <a:off x="593725" y="4738688"/>
            <a:ext cx="452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-10</a:t>
            </a:r>
          </a:p>
        </p:txBody>
      </p:sp>
      <p:sp>
        <p:nvSpPr>
          <p:cNvPr id="14365" name="Line 2"/>
          <p:cNvSpPr>
            <a:spLocks noChangeShapeType="1"/>
          </p:cNvSpPr>
          <p:nvPr/>
        </p:nvSpPr>
        <p:spPr bwMode="auto">
          <a:xfrm flipV="1">
            <a:off x="1619250" y="3768725"/>
            <a:ext cx="7056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 anchorCtr="1"/>
          <a:lstStyle/>
          <a:p>
            <a:endParaRPr lang="de-DE"/>
          </a:p>
        </p:txBody>
      </p:sp>
      <p:sp>
        <p:nvSpPr>
          <p:cNvPr id="14366" name="Line 6"/>
          <p:cNvSpPr>
            <a:spLocks noChangeShapeType="1"/>
          </p:cNvSpPr>
          <p:nvPr/>
        </p:nvSpPr>
        <p:spPr bwMode="auto">
          <a:xfrm>
            <a:off x="1619250" y="2105025"/>
            <a:ext cx="705643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 anchorCtr="1"/>
          <a:lstStyle/>
          <a:p>
            <a:endParaRPr lang="de-DE"/>
          </a:p>
        </p:txBody>
      </p:sp>
      <p:sp>
        <p:nvSpPr>
          <p:cNvPr id="14367" name="Line 7"/>
          <p:cNvSpPr>
            <a:spLocks noChangeShapeType="1"/>
          </p:cNvSpPr>
          <p:nvPr/>
        </p:nvSpPr>
        <p:spPr bwMode="auto">
          <a:xfrm>
            <a:off x="809625" y="2930525"/>
            <a:ext cx="7866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 anchorCtr="1"/>
          <a:lstStyle/>
          <a:p>
            <a:endParaRPr lang="de-DE"/>
          </a:p>
        </p:txBody>
      </p:sp>
      <p:sp>
        <p:nvSpPr>
          <p:cNvPr id="14368" name="Line 34"/>
          <p:cNvSpPr>
            <a:spLocks noChangeShapeType="1"/>
          </p:cNvSpPr>
          <p:nvPr/>
        </p:nvSpPr>
        <p:spPr bwMode="auto">
          <a:xfrm flipH="1">
            <a:off x="6796088" y="4248150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69" name="Text Box 47"/>
          <p:cNvSpPr txBox="1">
            <a:spLocks noChangeArrowheads="1"/>
          </p:cNvSpPr>
          <p:nvPr/>
        </p:nvSpPr>
        <p:spPr bwMode="auto">
          <a:xfrm>
            <a:off x="6569075" y="4719638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78</a:t>
            </a: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7278688" y="4246563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71" name="Text Box 47"/>
          <p:cNvSpPr txBox="1">
            <a:spLocks noChangeArrowheads="1"/>
          </p:cNvSpPr>
          <p:nvPr/>
        </p:nvSpPr>
        <p:spPr bwMode="auto">
          <a:xfrm>
            <a:off x="7053263" y="4729163"/>
            <a:ext cx="452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86</a:t>
            </a:r>
          </a:p>
        </p:txBody>
      </p:sp>
      <p:sp>
        <p:nvSpPr>
          <p:cNvPr id="14372" name="Line 34"/>
          <p:cNvSpPr>
            <a:spLocks noChangeShapeType="1"/>
          </p:cNvSpPr>
          <p:nvPr/>
        </p:nvSpPr>
        <p:spPr bwMode="auto">
          <a:xfrm flipH="1">
            <a:off x="7747000" y="4251325"/>
            <a:ext cx="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73" name="Text Box 47"/>
          <p:cNvSpPr txBox="1">
            <a:spLocks noChangeArrowheads="1"/>
          </p:cNvSpPr>
          <p:nvPr/>
        </p:nvSpPr>
        <p:spPr bwMode="auto">
          <a:xfrm>
            <a:off x="7519988" y="4732338"/>
            <a:ext cx="4540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94</a:t>
            </a:r>
          </a:p>
        </p:txBody>
      </p:sp>
      <p:sp>
        <p:nvSpPr>
          <p:cNvPr id="14374" name="Line 27"/>
          <p:cNvSpPr>
            <a:spLocks noChangeShapeType="1"/>
          </p:cNvSpPr>
          <p:nvPr/>
        </p:nvSpPr>
        <p:spPr bwMode="auto">
          <a:xfrm flipH="1">
            <a:off x="1619250" y="2105025"/>
            <a:ext cx="0" cy="166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Ellipse 1"/>
          <p:cNvSpPr/>
          <p:nvPr/>
        </p:nvSpPr>
        <p:spPr bwMode="auto">
          <a:xfrm>
            <a:off x="1414463" y="2733675"/>
            <a:ext cx="377825" cy="3587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b="1" dirty="0">
                <a:latin typeface="+mn-lt"/>
              </a:rPr>
              <a:t>R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5313363" y="2092325"/>
            <a:ext cx="0" cy="3275013"/>
          </a:xfrm>
          <a:prstGeom prst="straightConnector1">
            <a:avLst/>
          </a:prstGeom>
          <a:ln w="381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7" name="Text Box 45"/>
          <p:cNvSpPr txBox="1">
            <a:spLocks noChangeArrowheads="1"/>
          </p:cNvSpPr>
          <p:nvPr/>
        </p:nvSpPr>
        <p:spPr bwMode="auto">
          <a:xfrm>
            <a:off x="5076825" y="4738688"/>
            <a:ext cx="4540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54</a:t>
            </a:r>
          </a:p>
        </p:txBody>
      </p:sp>
      <p:sp>
        <p:nvSpPr>
          <p:cNvPr id="2090" name="Text Box 43"/>
          <p:cNvSpPr txBox="1">
            <a:spLocks noChangeArrowheads="1"/>
          </p:cNvSpPr>
          <p:nvPr/>
        </p:nvSpPr>
        <p:spPr bwMode="auto">
          <a:xfrm>
            <a:off x="5314950" y="5367338"/>
            <a:ext cx="2443163" cy="774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de-DE" sz="1100" b="1" dirty="0" smtClean="0">
                <a:latin typeface="+mj-lt"/>
                <a:cs typeface="Times New Roman" panose="02020603050405020304" pitchFamily="18" charset="0"/>
              </a:rPr>
              <a:t>Last infusion for all patients and MTX/ placebo tapered from this point onwards (independent of success of therapy).</a:t>
            </a:r>
            <a:endParaRPr lang="en-US" altLang="de-DE" sz="1200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379" name="Text Box 42"/>
          <p:cNvSpPr txBox="1">
            <a:spLocks noChangeArrowheads="1"/>
          </p:cNvSpPr>
          <p:nvPr/>
        </p:nvSpPr>
        <p:spPr bwMode="auto">
          <a:xfrm>
            <a:off x="3625850" y="4738688"/>
            <a:ext cx="4540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30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523875" y="693738"/>
            <a:ext cx="3313113" cy="7699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de-DE" sz="1100" b="1" dirty="0" smtClean="0">
                <a:latin typeface="+mn-lt"/>
                <a:cs typeface="Times New Roman" panose="02020603050405020304" pitchFamily="18" charset="0"/>
              </a:rPr>
              <a:t>First opportunity for discontinuation of study medication (i.e. no further study infusion and tapering of MTX/ placebo) if persistent remission was achieved at weeks 14 &amp; 22.</a:t>
            </a:r>
          </a:p>
        </p:txBody>
      </p:sp>
      <p:sp>
        <p:nvSpPr>
          <p:cNvPr id="2093" name="Text Box 43"/>
          <p:cNvSpPr txBox="1">
            <a:spLocks noChangeArrowheads="1"/>
          </p:cNvSpPr>
          <p:nvPr/>
        </p:nvSpPr>
        <p:spPr bwMode="auto">
          <a:xfrm>
            <a:off x="107950" y="5367338"/>
            <a:ext cx="1504950" cy="777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de-DE" sz="1100" b="1" dirty="0" smtClean="0">
                <a:latin typeface="+mj-lt"/>
                <a:cs typeface="Times New Roman" panose="02020603050405020304" pitchFamily="18" charset="0"/>
              </a:rPr>
              <a:t>Max. 12 weeks after onset of arthritis in the presence of persistent arthritis.</a:t>
            </a:r>
          </a:p>
        </p:txBody>
      </p:sp>
      <p:cxnSp>
        <p:nvCxnSpPr>
          <p:cNvPr id="87" name="Gerade Verbindung mit Pfeil 86"/>
          <p:cNvCxnSpPr/>
          <p:nvPr/>
        </p:nvCxnSpPr>
        <p:spPr>
          <a:xfrm flipH="1">
            <a:off x="1612900" y="3779838"/>
            <a:ext cx="0" cy="1587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3" name="Text Box 38"/>
          <p:cNvSpPr txBox="1">
            <a:spLocks noChangeArrowheads="1"/>
          </p:cNvSpPr>
          <p:nvPr/>
        </p:nvSpPr>
        <p:spPr bwMode="auto">
          <a:xfrm>
            <a:off x="1403350" y="4738688"/>
            <a:ext cx="4540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BL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H="1" flipV="1">
            <a:off x="3843338" y="1458913"/>
            <a:ext cx="12700" cy="3016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5" name="Text Box 56"/>
          <p:cNvSpPr txBox="1">
            <a:spLocks noChangeArrowheads="1"/>
          </p:cNvSpPr>
          <p:nvPr/>
        </p:nvSpPr>
        <p:spPr bwMode="auto">
          <a:xfrm>
            <a:off x="1816100" y="2501900"/>
            <a:ext cx="23796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de-DE" sz="1400" b="1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MTX-monotherapy</a:t>
            </a:r>
            <a:endParaRPr lang="en-US" altLang="de-DE" sz="1400" b="1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4386" name="Text Box 56"/>
          <p:cNvSpPr txBox="1">
            <a:spLocks noChangeArrowheads="1"/>
          </p:cNvSpPr>
          <p:nvPr/>
        </p:nvSpPr>
        <p:spPr bwMode="auto">
          <a:xfrm>
            <a:off x="2032000" y="3359150"/>
            <a:ext cx="2640013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de-DE" sz="1400" b="1">
                <a:solidFill>
                  <a:srgbClr val="0070C0"/>
                </a:solidFill>
                <a:latin typeface="Arial" charset="0"/>
                <a:ea typeface="Times New Roman" pitchFamily="18" charset="0"/>
                <a:cs typeface="Arial" charset="0"/>
              </a:rPr>
              <a:t>Supportive-treatment only</a:t>
            </a:r>
            <a:endParaRPr lang="en-US" altLang="de-DE" sz="1400" b="1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4387" name="Text Box 56"/>
          <p:cNvSpPr txBox="1">
            <a:spLocks noChangeArrowheads="1"/>
          </p:cNvSpPr>
          <p:nvPr/>
        </p:nvSpPr>
        <p:spPr bwMode="auto">
          <a:xfrm>
            <a:off x="1851025" y="1719263"/>
            <a:ext cx="23479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GB" altLang="de-DE" sz="1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Infliximab-</a:t>
            </a:r>
            <a:r>
              <a:rPr lang="en-GB" altLang="de-DE" sz="14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plus-MTX</a:t>
            </a:r>
            <a:endParaRPr lang="en-US" altLang="de-DE" sz="1400" b="1">
              <a:latin typeface="Arial" charset="0"/>
              <a:cs typeface="Times New Roman" pitchFamily="18" charset="0"/>
            </a:endParaRPr>
          </a:p>
        </p:txBody>
      </p:sp>
      <p:cxnSp>
        <p:nvCxnSpPr>
          <p:cNvPr id="79" name="Gerade Verbindung mit Pfeil 78"/>
          <p:cNvCxnSpPr/>
          <p:nvPr/>
        </p:nvCxnSpPr>
        <p:spPr>
          <a:xfrm flipH="1" flipV="1">
            <a:off x="4779963" y="1471613"/>
            <a:ext cx="14287" cy="29702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1" name="Text Box 43"/>
          <p:cNvSpPr txBox="1">
            <a:spLocks noChangeArrowheads="1"/>
          </p:cNvSpPr>
          <p:nvPr/>
        </p:nvSpPr>
        <p:spPr bwMode="auto">
          <a:xfrm>
            <a:off x="4325938" y="679450"/>
            <a:ext cx="2838450" cy="769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de-DE" sz="1100" b="1" dirty="0" smtClean="0">
                <a:latin typeface="+mj-lt"/>
                <a:cs typeface="Times New Roman" panose="02020603050405020304" pitchFamily="18" charset="0"/>
              </a:rPr>
              <a:t>N</a:t>
            </a:r>
            <a:r>
              <a:rPr lang="en-US" altLang="de-DE" sz="1100" b="1" dirty="0" smtClean="0">
                <a:latin typeface="+mj-lt"/>
              </a:rPr>
              <a:t>o further study infusion and tapering of MTX/ placebo</a:t>
            </a:r>
            <a:r>
              <a:rPr lang="en-US" altLang="de-DE" sz="1100" b="1" dirty="0" smtClean="0">
                <a:latin typeface="+mj-lt"/>
                <a:cs typeface="Times New Roman" panose="02020603050405020304" pitchFamily="18" charset="0"/>
              </a:rPr>
              <a:t>, if persistent remission was reached at weeks </a:t>
            </a:r>
            <a:r>
              <a:rPr lang="en-US" altLang="de-DE" sz="1100" b="1" dirty="0" smtClean="0">
                <a:latin typeface="+mj-lt"/>
              </a:rPr>
              <a:t>22 &amp; 30, </a:t>
            </a:r>
            <a:r>
              <a:rPr lang="en-US" altLang="de-DE" sz="1100" b="1" dirty="0" smtClean="0">
                <a:latin typeface="+mj-lt"/>
                <a:cs typeface="Times New Roman" panose="02020603050405020304" pitchFamily="18" charset="0"/>
              </a:rPr>
              <a:t>30 &amp; 38 or 38 &amp; 46.</a:t>
            </a:r>
          </a:p>
        </p:txBody>
      </p:sp>
      <p:sp>
        <p:nvSpPr>
          <p:cNvPr id="92" name="Ellipse 91"/>
          <p:cNvSpPr/>
          <p:nvPr/>
        </p:nvSpPr>
        <p:spPr bwMode="auto">
          <a:xfrm>
            <a:off x="5113338" y="4300538"/>
            <a:ext cx="379412" cy="3587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b="1" dirty="0">
                <a:latin typeface="+mn-lt"/>
              </a:rPr>
              <a:t>E</a:t>
            </a:r>
          </a:p>
        </p:txBody>
      </p:sp>
      <p:sp>
        <p:nvSpPr>
          <p:cNvPr id="14391" name="Text Box 43"/>
          <p:cNvSpPr txBox="1">
            <a:spLocks noChangeArrowheads="1"/>
          </p:cNvSpPr>
          <p:nvPr/>
        </p:nvSpPr>
        <p:spPr bwMode="auto">
          <a:xfrm>
            <a:off x="4106863" y="4738688"/>
            <a:ext cx="4540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400" b="1">
                <a:latin typeface="Arial" charset="0"/>
                <a:cs typeface="Times New Roman" pitchFamily="18" charset="0"/>
              </a:rPr>
              <a:t>38</a:t>
            </a:r>
          </a:p>
        </p:txBody>
      </p:sp>
      <p:sp>
        <p:nvSpPr>
          <p:cNvPr id="14392" name="Text Box 43"/>
          <p:cNvSpPr txBox="1">
            <a:spLocks noChangeArrowheads="1"/>
          </p:cNvSpPr>
          <p:nvPr/>
        </p:nvSpPr>
        <p:spPr bwMode="auto">
          <a:xfrm>
            <a:off x="-261938" y="241300"/>
            <a:ext cx="4960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200" b="1" dirty="0"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de-DE" sz="1200" b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de-DE" sz="1200" b="1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altLang="de-DE" sz="1200" b="1" dirty="0">
                <a:latin typeface="Times New Roman" pitchFamily="18" charset="0"/>
                <a:cs typeface="Times New Roman" pitchFamily="18" charset="0"/>
              </a:rPr>
              <a:t>. Study design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feil nach unten 29"/>
          <p:cNvSpPr/>
          <p:nvPr/>
        </p:nvSpPr>
        <p:spPr>
          <a:xfrm>
            <a:off x="3586163" y="3168650"/>
            <a:ext cx="485775" cy="3016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prstClr val="white"/>
              </a:solidFill>
            </a:endParaRPr>
          </a:p>
        </p:txBody>
      </p:sp>
      <p:cxnSp>
        <p:nvCxnSpPr>
          <p:cNvPr id="27" name="Gewinkelte Verbindung 26"/>
          <p:cNvCxnSpPr>
            <a:stCxn id="4" idx="3"/>
          </p:cNvCxnSpPr>
          <p:nvPr/>
        </p:nvCxnSpPr>
        <p:spPr>
          <a:xfrm>
            <a:off x="5421313" y="766763"/>
            <a:ext cx="985837" cy="12080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3814763" y="1343025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chseck 3"/>
          <p:cNvSpPr/>
          <p:nvPr/>
        </p:nvSpPr>
        <p:spPr>
          <a:xfrm>
            <a:off x="2181225" y="192088"/>
            <a:ext cx="3240088" cy="115093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Primary </a:t>
            </a:r>
            <a:r>
              <a:rPr lang="de-AT" sz="1600" dirty="0" err="1">
                <a:solidFill>
                  <a:prstClr val="black"/>
                </a:solidFill>
              </a:rPr>
              <a:t>endpoint</a:t>
            </a:r>
            <a:r>
              <a:rPr lang="de-AT" sz="1600" dirty="0">
                <a:solidFill>
                  <a:prstClr val="black"/>
                </a:solidFill>
              </a:rPr>
              <a:t>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Clinical </a:t>
            </a:r>
            <a:r>
              <a:rPr lang="de-AT" sz="1600" dirty="0" err="1">
                <a:solidFill>
                  <a:prstClr val="black"/>
                </a:solidFill>
              </a:rPr>
              <a:t>remission</a:t>
            </a:r>
            <a:r>
              <a:rPr lang="de-AT" sz="1600" dirty="0">
                <a:solidFill>
                  <a:prstClr val="black"/>
                </a:solidFill>
              </a:rPr>
              <a:t>  at </a:t>
            </a:r>
            <a:r>
              <a:rPr lang="de-AT" sz="1600" dirty="0" err="1">
                <a:solidFill>
                  <a:prstClr val="black"/>
                </a:solidFill>
              </a:rPr>
              <a:t>weeks</a:t>
            </a:r>
            <a:r>
              <a:rPr lang="de-AT" sz="1600" dirty="0">
                <a:solidFill>
                  <a:prstClr val="black"/>
                </a:solidFill>
              </a:rPr>
              <a:t> 46 </a:t>
            </a:r>
            <a:r>
              <a:rPr lang="de-AT" sz="1600" dirty="0" err="1">
                <a:solidFill>
                  <a:prstClr val="black"/>
                </a:solidFill>
              </a:rPr>
              <a:t>and</a:t>
            </a:r>
            <a:r>
              <a:rPr lang="de-AT" sz="1600" dirty="0">
                <a:solidFill>
                  <a:prstClr val="black"/>
                </a:solidFill>
              </a:rPr>
              <a:t> 54 </a:t>
            </a:r>
            <a:r>
              <a:rPr lang="de-AT" sz="1600" dirty="0" err="1">
                <a:solidFill>
                  <a:prstClr val="black"/>
                </a:solidFill>
              </a:rPr>
              <a:t>over</a:t>
            </a:r>
            <a:r>
              <a:rPr lang="de-AT" sz="1600" dirty="0">
                <a:solidFill>
                  <a:prstClr val="black"/>
                </a:solidFill>
              </a:rPr>
              <a:t> all </a:t>
            </a:r>
            <a:r>
              <a:rPr lang="de-AT" sz="1600" dirty="0" err="1">
                <a:solidFill>
                  <a:prstClr val="black"/>
                </a:solidFill>
              </a:rPr>
              <a:t>three</a:t>
            </a:r>
            <a:r>
              <a:rPr lang="de-AT" sz="1600" dirty="0">
                <a:solidFill>
                  <a:prstClr val="black"/>
                </a:solidFill>
              </a:rPr>
              <a:t> </a:t>
            </a:r>
            <a:r>
              <a:rPr lang="de-AT" sz="1600" dirty="0" err="1">
                <a:solidFill>
                  <a:prstClr val="black"/>
                </a:solidFill>
              </a:rPr>
              <a:t>treatment</a:t>
            </a:r>
            <a:r>
              <a:rPr lang="de-AT" sz="1600" dirty="0">
                <a:solidFill>
                  <a:prstClr val="black"/>
                </a:solidFill>
              </a:rPr>
              <a:t> </a:t>
            </a:r>
            <a:r>
              <a:rPr lang="de-AT" sz="1600" dirty="0" err="1">
                <a:solidFill>
                  <a:prstClr val="black"/>
                </a:solidFill>
              </a:rPr>
              <a:t>groups</a:t>
            </a:r>
            <a:endParaRPr lang="de-AT" sz="1600" dirty="0">
              <a:solidFill>
                <a:prstClr val="black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121025" y="1497013"/>
            <a:ext cx="1471613" cy="311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= </a:t>
            </a:r>
            <a:r>
              <a:rPr lang="de-DE" sz="1600" dirty="0">
                <a:solidFill>
                  <a:prstClr val="black"/>
                </a:solidFill>
              </a:rPr>
              <a:t>0.017</a:t>
            </a:r>
            <a:r>
              <a:rPr lang="de-AT" sz="16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Sechseck 6"/>
          <p:cNvSpPr/>
          <p:nvPr/>
        </p:nvSpPr>
        <p:spPr>
          <a:xfrm>
            <a:off x="5146675" y="1987550"/>
            <a:ext cx="2516188" cy="649288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MTX versus PL</a:t>
            </a:r>
          </a:p>
        </p:txBody>
      </p:sp>
      <p:sp>
        <p:nvSpPr>
          <p:cNvPr id="8" name="Sechseck 7"/>
          <p:cNvSpPr/>
          <p:nvPr/>
        </p:nvSpPr>
        <p:spPr>
          <a:xfrm>
            <a:off x="2592388" y="1992313"/>
            <a:ext cx="2514600" cy="644525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IFX+MTX versus PL</a:t>
            </a:r>
          </a:p>
        </p:txBody>
      </p:sp>
      <p:sp>
        <p:nvSpPr>
          <p:cNvPr id="15369" name="Textfeld 9"/>
          <p:cNvSpPr txBox="1">
            <a:spLocks noChangeArrowheads="1"/>
          </p:cNvSpPr>
          <p:nvPr/>
        </p:nvSpPr>
        <p:spPr bwMode="auto">
          <a:xfrm>
            <a:off x="7234238" y="1390650"/>
            <a:ext cx="191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Fisher exact test, significance  reported.</a:t>
            </a:r>
          </a:p>
        </p:txBody>
      </p:sp>
      <p:sp>
        <p:nvSpPr>
          <p:cNvPr id="12" name="Rechteck 11"/>
          <p:cNvSpPr/>
          <p:nvPr/>
        </p:nvSpPr>
        <p:spPr>
          <a:xfrm>
            <a:off x="606425" y="2711450"/>
            <a:ext cx="1331913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= 0.101</a:t>
            </a:r>
          </a:p>
        </p:txBody>
      </p:sp>
      <p:sp>
        <p:nvSpPr>
          <p:cNvPr id="13" name="Rechteck 12"/>
          <p:cNvSpPr/>
          <p:nvPr/>
        </p:nvSpPr>
        <p:spPr>
          <a:xfrm>
            <a:off x="3175000" y="2701925"/>
            <a:ext cx="133191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= </a:t>
            </a:r>
            <a:r>
              <a:rPr lang="de-DE" sz="1600" dirty="0">
                <a:solidFill>
                  <a:prstClr val="black"/>
                </a:solidFill>
              </a:rPr>
              <a:t>0.012*</a:t>
            </a:r>
            <a:r>
              <a:rPr lang="de-AT" sz="16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4" name="Rechteck 13"/>
          <p:cNvSpPr/>
          <p:nvPr/>
        </p:nvSpPr>
        <p:spPr>
          <a:xfrm>
            <a:off x="5740400" y="2690813"/>
            <a:ext cx="133191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= 0.305</a:t>
            </a:r>
          </a:p>
        </p:txBody>
      </p:sp>
      <p:sp>
        <p:nvSpPr>
          <p:cNvPr id="15" name="Sechseck 14"/>
          <p:cNvSpPr/>
          <p:nvPr/>
        </p:nvSpPr>
        <p:spPr>
          <a:xfrm>
            <a:off x="46038" y="5838825"/>
            <a:ext cx="7550150" cy="950913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err="1">
                <a:solidFill>
                  <a:prstClr val="black"/>
                </a:solidFill>
              </a:rPr>
              <a:t>Secondary</a:t>
            </a:r>
            <a:r>
              <a:rPr lang="de-AT" sz="1200" dirty="0">
                <a:solidFill>
                  <a:prstClr val="black"/>
                </a:solidFill>
              </a:rPr>
              <a:t> </a:t>
            </a:r>
            <a:r>
              <a:rPr lang="de-AT" sz="1200" dirty="0" err="1">
                <a:solidFill>
                  <a:prstClr val="black"/>
                </a:solidFill>
              </a:rPr>
              <a:t>endpoints</a:t>
            </a:r>
            <a:r>
              <a:rPr lang="de-AT" sz="1200" dirty="0">
                <a:solidFill>
                  <a:prstClr val="black"/>
                </a:solidFill>
              </a:rPr>
              <a:t>: </a:t>
            </a:r>
            <a:r>
              <a:rPr lang="en-US" sz="1200" dirty="0">
                <a:solidFill>
                  <a:prstClr val="black"/>
                </a:solidFill>
              </a:rPr>
              <a:t>DAS28&lt;2.6: Fisher exact test over all 3 groups; p-value = 0.004*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ACR20 responses Fisher exact test over all 3 groups; p-value = 0.013*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Pain (visual analog scale): </a:t>
            </a:r>
            <a:r>
              <a:rPr lang="en-US" sz="1200" dirty="0" err="1">
                <a:solidFill>
                  <a:prstClr val="black"/>
                </a:solidFill>
              </a:rPr>
              <a:t>Kruskal</a:t>
            </a:r>
            <a:r>
              <a:rPr lang="en-US" sz="1200" dirty="0">
                <a:solidFill>
                  <a:prstClr val="black"/>
                </a:solidFill>
              </a:rPr>
              <a:t>-Wallis test; p-value = 0.013*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ACR-EULAR Boolean, SDAI, ACR50, ACR70, CRP, ESR, HAQ, X-ray: p-values &gt; 0.05</a:t>
            </a:r>
            <a:endParaRPr lang="de-AT" sz="1200" dirty="0">
              <a:solidFill>
                <a:prstClr val="black"/>
              </a:solidFill>
            </a:endParaRPr>
          </a:p>
        </p:txBody>
      </p:sp>
      <p:sp>
        <p:nvSpPr>
          <p:cNvPr id="16" name="Sechseck 15"/>
          <p:cNvSpPr/>
          <p:nvPr/>
        </p:nvSpPr>
        <p:spPr>
          <a:xfrm>
            <a:off x="46038" y="3536950"/>
            <a:ext cx="7591425" cy="623888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550" dirty="0" err="1">
                <a:solidFill>
                  <a:prstClr val="black"/>
                </a:solidFill>
              </a:rPr>
              <a:t>Secondary</a:t>
            </a:r>
            <a:r>
              <a:rPr lang="de-AT" sz="1550" dirty="0">
                <a:solidFill>
                  <a:prstClr val="black"/>
                </a:solidFill>
              </a:rPr>
              <a:t> </a:t>
            </a:r>
            <a:r>
              <a:rPr lang="de-AT" sz="1550" dirty="0" err="1">
                <a:solidFill>
                  <a:prstClr val="black"/>
                </a:solidFill>
              </a:rPr>
              <a:t>endpoint</a:t>
            </a:r>
            <a:r>
              <a:rPr lang="de-AT" sz="1550" dirty="0">
                <a:solidFill>
                  <a:prstClr val="black"/>
                </a:solidFill>
              </a:rPr>
              <a:t>: </a:t>
            </a:r>
            <a:r>
              <a:rPr lang="de-AT" sz="1550" dirty="0" err="1">
                <a:solidFill>
                  <a:prstClr val="black"/>
                </a:solidFill>
              </a:rPr>
              <a:t>generalized</a:t>
            </a:r>
            <a:r>
              <a:rPr lang="de-AT" sz="1550" dirty="0">
                <a:solidFill>
                  <a:prstClr val="black"/>
                </a:solidFill>
              </a:rPr>
              <a:t> linear </a:t>
            </a:r>
            <a:r>
              <a:rPr lang="de-AT" sz="1550" dirty="0" err="1">
                <a:solidFill>
                  <a:prstClr val="black"/>
                </a:solidFill>
              </a:rPr>
              <a:t>mixed</a:t>
            </a:r>
            <a:r>
              <a:rPr lang="de-AT" sz="1550" dirty="0">
                <a:solidFill>
                  <a:prstClr val="black"/>
                </a:solidFill>
              </a:rPr>
              <a:t> </a:t>
            </a:r>
            <a:r>
              <a:rPr lang="en-US" sz="1550" dirty="0">
                <a:solidFill>
                  <a:prstClr val="black"/>
                </a:solidFill>
              </a:rPr>
              <a:t>model with clinical remission at any two subsequent time points being the dependent variable</a:t>
            </a:r>
            <a:endParaRPr lang="de-AT" sz="1550" dirty="0">
              <a:solidFill>
                <a:prstClr val="black"/>
              </a:solidFill>
            </a:endParaRPr>
          </a:p>
        </p:txBody>
      </p:sp>
      <p:sp>
        <p:nvSpPr>
          <p:cNvPr id="15375" name="Textfeld 16"/>
          <p:cNvSpPr txBox="1">
            <a:spLocks noChangeArrowheads="1"/>
          </p:cNvSpPr>
          <p:nvPr/>
        </p:nvSpPr>
        <p:spPr bwMode="auto">
          <a:xfrm>
            <a:off x="7724775" y="2663825"/>
            <a:ext cx="1292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Fisher exact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test, significant</a:t>
            </a:r>
          </a:p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p-value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reported (*).</a:t>
            </a:r>
          </a:p>
        </p:txBody>
      </p:sp>
      <p:sp>
        <p:nvSpPr>
          <p:cNvPr id="15376" name="Textfeld 17"/>
          <p:cNvSpPr txBox="1">
            <a:spLocks noChangeArrowheads="1"/>
          </p:cNvSpPr>
          <p:nvPr/>
        </p:nvSpPr>
        <p:spPr bwMode="auto">
          <a:xfrm>
            <a:off x="7681913" y="3889375"/>
            <a:ext cx="14192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Mixed model,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significance </a:t>
            </a:r>
          </a:p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reported; not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significant with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interaction term.</a:t>
            </a:r>
          </a:p>
        </p:txBody>
      </p:sp>
      <p:cxnSp>
        <p:nvCxnSpPr>
          <p:cNvPr id="25" name="Gewinkelte Verbindung 24"/>
          <p:cNvCxnSpPr>
            <a:stCxn id="4" idx="1"/>
          </p:cNvCxnSpPr>
          <p:nvPr/>
        </p:nvCxnSpPr>
        <p:spPr>
          <a:xfrm rot="10800000" flipV="1">
            <a:off x="1066800" y="766763"/>
            <a:ext cx="1114425" cy="12207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8" name="Text Box 43"/>
          <p:cNvSpPr txBox="1">
            <a:spLocks noChangeArrowheads="1"/>
          </p:cNvSpPr>
          <p:nvPr/>
        </p:nvSpPr>
        <p:spPr bwMode="auto">
          <a:xfrm>
            <a:off x="30163" y="41275"/>
            <a:ext cx="2179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de-DE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de-DE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de-DE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igure </a:t>
            </a:r>
            <a:r>
              <a:rPr lang="en-US" altLang="de-DE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de-DE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Strategy of stepwise hierarchical hypothesis-testing</a:t>
            </a:r>
          </a:p>
        </p:txBody>
      </p:sp>
      <p:sp>
        <p:nvSpPr>
          <p:cNvPr id="15379" name="Textfeld 23"/>
          <p:cNvSpPr txBox="1">
            <a:spLocks noChangeArrowheads="1"/>
          </p:cNvSpPr>
          <p:nvPr/>
        </p:nvSpPr>
        <p:spPr bwMode="auto">
          <a:xfrm>
            <a:off x="7661275" y="5765800"/>
            <a:ext cx="15652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Significant (*) and </a:t>
            </a:r>
            <a:br>
              <a:rPr lang="de-AT" altLang="de-DE" sz="1400">
                <a:solidFill>
                  <a:srgbClr val="000000"/>
                </a:solidFill>
                <a:latin typeface="Calibri" pitchFamily="34" charset="0"/>
              </a:rPr>
            </a:br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not significant </a:t>
            </a:r>
          </a:p>
          <a:p>
            <a:pPr eaLnBrk="1" hangingPunct="1"/>
            <a:r>
              <a:rPr lang="de-AT" altLang="de-DE" sz="1400">
                <a:solidFill>
                  <a:srgbClr val="000000"/>
                </a:solidFill>
                <a:latin typeface="Calibri" pitchFamily="34" charset="0"/>
              </a:rPr>
              <a:t>p-values reported. </a:t>
            </a:r>
          </a:p>
        </p:txBody>
      </p:sp>
      <p:sp>
        <p:nvSpPr>
          <p:cNvPr id="26" name="Pfeil nach unten 25"/>
          <p:cNvSpPr/>
          <p:nvPr/>
        </p:nvSpPr>
        <p:spPr>
          <a:xfrm>
            <a:off x="1243013" y="5480050"/>
            <a:ext cx="484187" cy="3016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prstClr val="white"/>
              </a:solidFill>
            </a:endParaRPr>
          </a:p>
        </p:txBody>
      </p:sp>
      <p:sp>
        <p:nvSpPr>
          <p:cNvPr id="28" name="Sechseck 27"/>
          <p:cNvSpPr/>
          <p:nvPr/>
        </p:nvSpPr>
        <p:spPr>
          <a:xfrm>
            <a:off x="34925" y="1992313"/>
            <a:ext cx="2514600" cy="64293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IFX+MTX versus MTX</a:t>
            </a:r>
          </a:p>
        </p:txBody>
      </p:sp>
      <p:sp>
        <p:nvSpPr>
          <p:cNvPr id="23" name="Rechteck 22"/>
          <p:cNvSpPr/>
          <p:nvPr/>
        </p:nvSpPr>
        <p:spPr>
          <a:xfrm>
            <a:off x="819150" y="5041900"/>
            <a:ext cx="133191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&lt; 0.05</a:t>
            </a:r>
          </a:p>
        </p:txBody>
      </p:sp>
      <p:sp>
        <p:nvSpPr>
          <p:cNvPr id="29" name="Sechseck 28"/>
          <p:cNvSpPr/>
          <p:nvPr/>
        </p:nvSpPr>
        <p:spPr>
          <a:xfrm>
            <a:off x="246063" y="4306888"/>
            <a:ext cx="2516187" cy="64293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Taking into account treatment allocation</a:t>
            </a:r>
            <a:endParaRPr lang="de-AT" sz="1200" dirty="0">
              <a:solidFill>
                <a:prstClr val="black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5324475" y="5033963"/>
            <a:ext cx="133191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</a:rPr>
              <a:t>p &gt; 0.05</a:t>
            </a:r>
          </a:p>
        </p:txBody>
      </p:sp>
      <p:sp>
        <p:nvSpPr>
          <p:cNvPr id="32" name="Sechseck 31"/>
          <p:cNvSpPr/>
          <p:nvPr/>
        </p:nvSpPr>
        <p:spPr>
          <a:xfrm>
            <a:off x="4751388" y="4306888"/>
            <a:ext cx="2516187" cy="64293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black"/>
                </a:solidFill>
              </a:rPr>
              <a:t>Taking into account </a:t>
            </a:r>
            <a:r>
              <a:rPr lang="de-AT" sz="1100" dirty="0" err="1">
                <a:solidFill>
                  <a:prstClr val="black"/>
                </a:solidFill>
              </a:rPr>
              <a:t>the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interaction</a:t>
            </a:r>
            <a:r>
              <a:rPr lang="de-AT" sz="1100" dirty="0">
                <a:solidFill>
                  <a:prstClr val="black"/>
                </a:solidFill>
              </a:rPr>
              <a:t>  </a:t>
            </a:r>
            <a:r>
              <a:rPr lang="de-AT" sz="1100" dirty="0" err="1">
                <a:solidFill>
                  <a:prstClr val="black"/>
                </a:solidFill>
              </a:rPr>
              <a:t>between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treatment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allocation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and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study</a:t>
            </a:r>
            <a:r>
              <a:rPr lang="de-AT" sz="1100" dirty="0">
                <a:solidFill>
                  <a:prstClr val="black"/>
                </a:solidFill>
              </a:rPr>
              <a:t> </a:t>
            </a:r>
            <a:r>
              <a:rPr lang="de-AT" sz="1100" dirty="0" err="1">
                <a:solidFill>
                  <a:prstClr val="black"/>
                </a:solidFill>
              </a:rPr>
              <a:t>visit</a:t>
            </a:r>
            <a:endParaRPr lang="de-AT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298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Larissa</vt:lpstr>
      <vt:lpstr>1_Larissa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Stamm</dc:creator>
  <cp:lastModifiedBy>Somoza, Jesun</cp:lastModifiedBy>
  <cp:revision>36</cp:revision>
  <dcterms:created xsi:type="dcterms:W3CDTF">2014-06-05T12:56:34Z</dcterms:created>
  <dcterms:modified xsi:type="dcterms:W3CDTF">2018-08-03T21:29:00Z</dcterms:modified>
</cp:coreProperties>
</file>