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4"/>
  </p:notesMasterIdLst>
  <p:sldIdLst>
    <p:sldId id="361" r:id="rId2"/>
    <p:sldId id="362" r:id="rId3"/>
    <p:sldId id="324" r:id="rId4"/>
    <p:sldId id="325" r:id="rId5"/>
    <p:sldId id="363" r:id="rId6"/>
    <p:sldId id="263" r:id="rId7"/>
    <p:sldId id="322" r:id="rId8"/>
    <p:sldId id="366" r:id="rId9"/>
    <p:sldId id="367" r:id="rId10"/>
    <p:sldId id="368" r:id="rId11"/>
    <p:sldId id="369" r:id="rId12"/>
    <p:sldId id="272" r:id="rId13"/>
    <p:sldId id="370" r:id="rId14"/>
    <p:sldId id="371" r:id="rId15"/>
    <p:sldId id="372" r:id="rId16"/>
    <p:sldId id="373" r:id="rId17"/>
    <p:sldId id="320" r:id="rId18"/>
    <p:sldId id="313" r:id="rId19"/>
    <p:sldId id="314" r:id="rId20"/>
    <p:sldId id="315" r:id="rId21"/>
    <p:sldId id="316" r:id="rId22"/>
    <p:sldId id="317" r:id="rId23"/>
    <p:sldId id="318" r:id="rId24"/>
    <p:sldId id="319" r:id="rId25"/>
    <p:sldId id="332" r:id="rId26"/>
    <p:sldId id="329" r:id="rId27"/>
    <p:sldId id="330" r:id="rId28"/>
    <p:sldId id="326" r:id="rId29"/>
    <p:sldId id="327" r:id="rId30"/>
    <p:sldId id="328" r:id="rId31"/>
    <p:sldId id="274" r:id="rId32"/>
    <p:sldId id="312" r:id="rId33"/>
    <p:sldId id="359" r:id="rId34"/>
    <p:sldId id="262" r:id="rId35"/>
    <p:sldId id="388" r:id="rId36"/>
    <p:sldId id="333" r:id="rId37"/>
    <p:sldId id="334" r:id="rId38"/>
    <p:sldId id="335" r:id="rId39"/>
    <p:sldId id="336" r:id="rId40"/>
    <p:sldId id="374" r:id="rId41"/>
    <p:sldId id="321" r:id="rId42"/>
    <p:sldId id="376" r:id="rId43"/>
    <p:sldId id="377" r:id="rId44"/>
    <p:sldId id="378" r:id="rId45"/>
    <p:sldId id="379" r:id="rId46"/>
    <p:sldId id="380" r:id="rId47"/>
    <p:sldId id="381" r:id="rId48"/>
    <p:sldId id="382" r:id="rId49"/>
    <p:sldId id="383" r:id="rId50"/>
    <p:sldId id="384" r:id="rId51"/>
    <p:sldId id="385" r:id="rId52"/>
    <p:sldId id="386" r:id="rId53"/>
    <p:sldId id="360" r:id="rId54"/>
    <p:sldId id="259" r:id="rId55"/>
    <p:sldId id="389" r:id="rId56"/>
    <p:sldId id="390" r:id="rId57"/>
    <p:sldId id="358" r:id="rId58"/>
    <p:sldId id="337" r:id="rId59"/>
    <p:sldId id="339" r:id="rId60"/>
    <p:sldId id="340" r:id="rId61"/>
    <p:sldId id="341" r:id="rId62"/>
    <p:sldId id="342" r:id="rId63"/>
    <p:sldId id="343" r:id="rId64"/>
    <p:sldId id="344" r:id="rId65"/>
    <p:sldId id="345" r:id="rId66"/>
    <p:sldId id="338" r:id="rId67"/>
    <p:sldId id="346" r:id="rId68"/>
    <p:sldId id="356" r:id="rId69"/>
    <p:sldId id="347" r:id="rId70"/>
    <p:sldId id="348" r:id="rId71"/>
    <p:sldId id="349" r:id="rId72"/>
    <p:sldId id="350" r:id="rId73"/>
    <p:sldId id="351" r:id="rId74"/>
    <p:sldId id="352" r:id="rId75"/>
    <p:sldId id="353" r:id="rId76"/>
    <p:sldId id="354" r:id="rId77"/>
    <p:sldId id="355" r:id="rId78"/>
    <p:sldId id="357" r:id="rId79"/>
    <p:sldId id="295" r:id="rId80"/>
    <p:sldId id="257" r:id="rId81"/>
    <p:sldId id="296" r:id="rId82"/>
    <p:sldId id="301" r:id="rId8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42" autoAdjust="0"/>
    <p:restoredTop sz="94729"/>
  </p:normalViewPr>
  <p:slideViewPr>
    <p:cSldViewPr snapToGrid="0">
      <p:cViewPr varScale="1">
        <p:scale>
          <a:sx n="72" d="100"/>
          <a:sy n="72" d="100"/>
        </p:scale>
        <p:origin x="224" y="9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notesMaster" Target="notesMasters/notesMaster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E01916-CF35-4D01-8760-99017E8C3839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A4DE5B-4B1A-46D1-B9F3-9C7E1CB2F7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11A1E-18DC-4BFE-A608-48A404E480E7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941ED-D23F-4197-9513-F82939B529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11A1E-18DC-4BFE-A608-48A404E480E7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941ED-D23F-4197-9513-F82939B529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11A1E-18DC-4BFE-A608-48A404E480E7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941ED-D23F-4197-9513-F82939B529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11A1E-18DC-4BFE-A608-48A404E480E7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941ED-D23F-4197-9513-F82939B529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11A1E-18DC-4BFE-A608-48A404E480E7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941ED-D23F-4197-9513-F82939B529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11A1E-18DC-4BFE-A608-48A404E480E7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941ED-D23F-4197-9513-F82939B529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11A1E-18DC-4BFE-A608-48A404E480E7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941ED-D23F-4197-9513-F82939B529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11A1E-18DC-4BFE-A608-48A404E480E7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941ED-D23F-4197-9513-F82939B529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11A1E-18DC-4BFE-A608-48A404E480E7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941ED-D23F-4197-9513-F82939B529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11A1E-18DC-4BFE-A608-48A404E480E7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941ED-D23F-4197-9513-F82939B529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11A1E-18DC-4BFE-A608-48A404E480E7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941ED-D23F-4197-9513-F82939B529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11A1E-18DC-4BFE-A608-48A404E480E7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C941ED-D23F-4197-9513-F82939B529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tif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tiff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tiff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tiff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tif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tif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tif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tif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tif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tif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tif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tif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tif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tif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tiff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tiff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tif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tiff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tiff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tiff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tiff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tiff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tiff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tiff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tiff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tif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tiff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tiff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tiff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tiff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tiff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tiff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tiff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tiff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tif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tiff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tiff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1"/>
          <p:cNvSpPr txBox="1"/>
          <p:nvPr/>
        </p:nvSpPr>
        <p:spPr>
          <a:xfrm>
            <a:off x="4164978" y="2519062"/>
            <a:ext cx="417774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>
                <a:latin typeface="Arial" panose="020B0604020202020204" pitchFamily="34" charset="0"/>
                <a:cs typeface="Arial" panose="020B0604020202020204" pitchFamily="34" charset="0"/>
              </a:rPr>
              <a:t>figure 1</a:t>
            </a:r>
            <a:r>
              <a:rPr lang="en-US" altLang="zh-CN" sz="800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US" sz="8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787" y="2797779"/>
            <a:ext cx="4810356" cy="760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7"/>
          <p:cNvSpPr txBox="1"/>
          <p:nvPr/>
        </p:nvSpPr>
        <p:spPr>
          <a:xfrm>
            <a:off x="8504942" y="2880862"/>
            <a:ext cx="15432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anti-GAPDH</a:t>
            </a:r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5633" y="791988"/>
            <a:ext cx="10983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D7</a:t>
            </a:r>
          </a:p>
        </p:txBody>
      </p:sp>
      <p:sp>
        <p:nvSpPr>
          <p:cNvPr id="43" name="文本框 27"/>
          <p:cNvSpPr txBox="1"/>
          <p:nvPr/>
        </p:nvSpPr>
        <p:spPr>
          <a:xfrm>
            <a:off x="2929424" y="2881181"/>
            <a:ext cx="904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00"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defRPr>
            </a:lvl1pPr>
          </a:lstStyle>
          <a:p>
            <a:r>
              <a:rPr lang="en-US" altLang="zh-CN"/>
              <a:t>40kDa—</a:t>
            </a:r>
          </a:p>
          <a:p>
            <a:endParaRPr lang="en-US" altLang="zh-CN"/>
          </a:p>
          <a:p>
            <a:r>
              <a:rPr lang="en-US" altLang="zh-CN"/>
              <a:t>35kDa—</a:t>
            </a:r>
          </a:p>
        </p:txBody>
      </p:sp>
      <p:sp>
        <p:nvSpPr>
          <p:cNvPr id="49" name="TextBox 7"/>
          <p:cNvSpPr txBox="1"/>
          <p:nvPr/>
        </p:nvSpPr>
        <p:spPr>
          <a:xfrm>
            <a:off x="1935895" y="2963868"/>
            <a:ext cx="15432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anti-GAPDH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23"/>
          <p:cNvSpPr txBox="1"/>
          <p:nvPr/>
        </p:nvSpPr>
        <p:spPr>
          <a:xfrm>
            <a:off x="4686476" y="2414113"/>
            <a:ext cx="2462191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i="1">
                <a:latin typeface="Arial Italic" panose="020B0604020202020204" charset="0"/>
                <a:ea typeface="Arial Unicode MS" panose="020B0604020202020204" charset="-122"/>
                <a:cs typeface="Arial Italic" panose="020B0604020202020204" charset="0"/>
              </a:rPr>
              <a:t>Nf2 f/f              Nf2-cKO </a:t>
            </a:r>
            <a:endParaRPr lang="en-US" altLang="zh-CN" sz="1600" i="1" dirty="0">
              <a:latin typeface="Arial Italic" panose="020B0604020202020204" charset="0"/>
              <a:ea typeface="Arial Unicode MS" panose="020B0604020202020204" charset="-122"/>
              <a:cs typeface="Arial Italic" panose="020B060402020202020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393941" y="2752667"/>
            <a:ext cx="13208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827771" y="2756477"/>
            <a:ext cx="13208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1"/>
          <p:cNvSpPr txBox="1"/>
          <p:nvPr/>
        </p:nvSpPr>
        <p:spPr>
          <a:xfrm>
            <a:off x="4164978" y="2519062"/>
            <a:ext cx="389241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>
                <a:latin typeface="Arial" panose="020B0604020202020204" pitchFamily="34" charset="0"/>
                <a:cs typeface="Arial" panose="020B0604020202020204" pitchFamily="34" charset="0"/>
              </a:rPr>
              <a:t>figure 3</a:t>
            </a:r>
            <a:r>
              <a:rPr lang="en-US" altLang="zh-CN" sz="800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endParaRPr lang="en-US" sz="8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8446" y="1208603"/>
            <a:ext cx="4208028" cy="1696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738586" y="1985976"/>
            <a:ext cx="1195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</a:rPr>
              <a:t>anti-</a:t>
            </a:r>
            <a:r>
              <a:rPr lang="en-US" altLang="zh-CN" sz="1600" dirty="0" err="1"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</a:rPr>
              <a:t>RhoA</a:t>
            </a:r>
            <a:endParaRPr lang="en-US" altLang="zh-CN" sz="1600" dirty="0">
              <a:latin typeface="Arial" panose="020B0604020202020204" pitchFamily="34" charset="0"/>
              <a:ea typeface="Arial Unicode MS" panose="020B0604020202020204" charset="-122"/>
              <a:cs typeface="Arial" panose="020B0604020202020204" pitchFamily="34" charset="0"/>
            </a:endParaRPr>
          </a:p>
        </p:txBody>
      </p:sp>
      <p:sp>
        <p:nvSpPr>
          <p:cNvPr id="2" name="TextBox 32"/>
          <p:cNvSpPr txBox="1"/>
          <p:nvPr/>
        </p:nvSpPr>
        <p:spPr>
          <a:xfrm>
            <a:off x="2947705" y="1253432"/>
            <a:ext cx="8839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55kDa—</a:t>
            </a:r>
            <a:endParaRPr lang="zh-CN" altLang="en-US" sz="1200" dirty="0"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17" name="TextBox 32"/>
          <p:cNvSpPr txBox="1"/>
          <p:nvPr/>
        </p:nvSpPr>
        <p:spPr>
          <a:xfrm>
            <a:off x="2947705" y="2150302"/>
            <a:ext cx="8839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25kDa—</a:t>
            </a:r>
            <a:endParaRPr lang="zh-CN" altLang="en-US" sz="1200" dirty="0"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18" name="TextBox 32"/>
          <p:cNvSpPr txBox="1"/>
          <p:nvPr/>
        </p:nvSpPr>
        <p:spPr>
          <a:xfrm>
            <a:off x="2947705" y="1791282"/>
            <a:ext cx="8839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35kDa—</a:t>
            </a:r>
            <a:endParaRPr lang="zh-CN" altLang="en-US" sz="1200" dirty="0"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19" name="TextBox 34"/>
          <p:cNvSpPr txBox="1"/>
          <p:nvPr/>
        </p:nvSpPr>
        <p:spPr>
          <a:xfrm>
            <a:off x="2947704" y="1547458"/>
            <a:ext cx="8839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40kDa—</a:t>
            </a:r>
            <a:endParaRPr lang="zh-CN" altLang="en-US" sz="1200" dirty="0"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20" name="TextBox 32"/>
          <p:cNvSpPr txBox="1"/>
          <p:nvPr/>
        </p:nvSpPr>
        <p:spPr>
          <a:xfrm>
            <a:off x="2947705" y="2394126"/>
            <a:ext cx="8839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15kDa—</a:t>
            </a:r>
            <a:endParaRPr lang="zh-CN" altLang="en-US" sz="1200" dirty="0"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 rot="19210533">
            <a:off x="3937000" y="1129030"/>
            <a:ext cx="21088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/>
              <a:t>positive control</a:t>
            </a:r>
          </a:p>
        </p:txBody>
      </p:sp>
      <p:sp>
        <p:nvSpPr>
          <p:cNvPr id="23" name="文本框 22"/>
          <p:cNvSpPr txBox="1"/>
          <p:nvPr/>
        </p:nvSpPr>
        <p:spPr>
          <a:xfrm rot="19210533">
            <a:off x="4627880" y="1350645"/>
            <a:ext cx="14331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i="1"/>
              <a:t>Nf2-cKO</a:t>
            </a:r>
          </a:p>
        </p:txBody>
      </p:sp>
      <p:sp>
        <p:nvSpPr>
          <p:cNvPr id="24" name="文本框 23"/>
          <p:cNvSpPr txBox="1"/>
          <p:nvPr/>
        </p:nvSpPr>
        <p:spPr>
          <a:xfrm rot="19210533">
            <a:off x="5204291" y="1505381"/>
            <a:ext cx="10243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i="1"/>
              <a:t>Nf2 f/f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1755" y="4102465"/>
            <a:ext cx="4783762" cy="668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8546242" y="4243210"/>
            <a:ext cx="13069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</a:rPr>
              <a:t>anti-β-actin</a:t>
            </a:r>
            <a:endParaRPr lang="en-US" altLang="zh-CN" sz="1600" dirty="0">
              <a:latin typeface="Arial" panose="020B0604020202020204" pitchFamily="34" charset="0"/>
              <a:ea typeface="Arial Unicode MS" panose="020B0604020202020204" charset="-122"/>
              <a:cs typeface="Arial" panose="020B0604020202020204" pitchFamily="34" charset="0"/>
            </a:endParaRPr>
          </a:p>
        </p:txBody>
      </p:sp>
      <p:sp>
        <p:nvSpPr>
          <p:cNvPr id="8" name="TextBox 32"/>
          <p:cNvSpPr txBox="1"/>
          <p:nvPr/>
        </p:nvSpPr>
        <p:spPr>
          <a:xfrm>
            <a:off x="3092177" y="4515962"/>
            <a:ext cx="8839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40kDa—</a:t>
            </a:r>
            <a:endParaRPr lang="zh-CN" altLang="en-US" sz="1200" dirty="0"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13" name="TextBox 34"/>
          <p:cNvSpPr txBox="1"/>
          <p:nvPr/>
        </p:nvSpPr>
        <p:spPr>
          <a:xfrm>
            <a:off x="3092177" y="4257004"/>
            <a:ext cx="8839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55kDa—</a:t>
            </a:r>
            <a:endParaRPr lang="zh-CN" altLang="en-US" sz="1200" dirty="0"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14" name="TextBox 32"/>
          <p:cNvSpPr txBox="1"/>
          <p:nvPr/>
        </p:nvSpPr>
        <p:spPr>
          <a:xfrm>
            <a:off x="3092177" y="4081454"/>
            <a:ext cx="8839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70kDa—</a:t>
            </a:r>
            <a:endParaRPr lang="zh-CN" altLang="en-US" sz="1200" dirty="0"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412655" y="4447054"/>
            <a:ext cx="1003560" cy="38790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 rot="19210533">
            <a:off x="5995035" y="4843145"/>
            <a:ext cx="12947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i="1"/>
              <a:t>Nf2-cKO</a:t>
            </a:r>
          </a:p>
        </p:txBody>
      </p:sp>
      <p:sp>
        <p:nvSpPr>
          <p:cNvPr id="29" name="文本框 28"/>
          <p:cNvSpPr txBox="1"/>
          <p:nvPr/>
        </p:nvSpPr>
        <p:spPr>
          <a:xfrm rot="19210533">
            <a:off x="6544945" y="4806950"/>
            <a:ext cx="12827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i="1"/>
              <a:t>Nf2 f/f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1"/>
          <p:cNvSpPr txBox="1"/>
          <p:nvPr/>
        </p:nvSpPr>
        <p:spPr>
          <a:xfrm>
            <a:off x="4164978" y="2519062"/>
            <a:ext cx="417774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>
                <a:latin typeface="Arial" panose="020B0604020202020204" pitchFamily="34" charset="0"/>
                <a:cs typeface="Arial" panose="020B0604020202020204" pitchFamily="34" charset="0"/>
              </a:rPr>
              <a:t>figure 5</a:t>
            </a:r>
            <a:r>
              <a:rPr lang="en-US" altLang="zh-CN" sz="800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US" sz="8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形用户界面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7147" y="623176"/>
            <a:ext cx="5891568" cy="5891568"/>
          </a:xfrm>
          <a:prstGeom prst="rect">
            <a:avLst/>
          </a:prstGeom>
        </p:spPr>
      </p:pic>
      <p:sp>
        <p:nvSpPr>
          <p:cNvPr id="21" name="TextBox 32"/>
          <p:cNvSpPr txBox="1"/>
          <p:nvPr/>
        </p:nvSpPr>
        <p:spPr>
          <a:xfrm>
            <a:off x="3162929" y="3264251"/>
            <a:ext cx="8846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100kDa—</a:t>
            </a:r>
            <a:endParaRPr lang="zh-CN" altLang="en-US" sz="1200" dirty="0">
              <a:solidFill>
                <a:schemeClr val="bg1"/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22" name="TextBox 32"/>
          <p:cNvSpPr txBox="1"/>
          <p:nvPr/>
        </p:nvSpPr>
        <p:spPr>
          <a:xfrm>
            <a:off x="3162929" y="3079399"/>
            <a:ext cx="8846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130kDa—</a:t>
            </a:r>
            <a:endParaRPr lang="zh-CN" altLang="en-US" sz="1200" dirty="0">
              <a:solidFill>
                <a:schemeClr val="bg1"/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23" name="TextBox 34"/>
          <p:cNvSpPr txBox="1"/>
          <p:nvPr/>
        </p:nvSpPr>
        <p:spPr>
          <a:xfrm>
            <a:off x="2981325" y="2718843"/>
            <a:ext cx="1066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180kDa—</a:t>
            </a:r>
            <a:endParaRPr lang="zh-CN" altLang="en-US" sz="1200" dirty="0">
              <a:solidFill>
                <a:schemeClr val="bg1"/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24" name="TextBox 14"/>
          <p:cNvSpPr txBox="1"/>
          <p:nvPr/>
        </p:nvSpPr>
        <p:spPr>
          <a:xfrm>
            <a:off x="7328901" y="2953148"/>
            <a:ext cx="13181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</a:rPr>
              <a:t>anti-FAK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  <a:ea typeface="Arial Unicode MS" panose="020B0604020202020204" charset="-122"/>
              <a:cs typeface="Arial" panose="020B0604020202020204" pitchFamily="34" charset="0"/>
            </a:endParaRPr>
          </a:p>
        </p:txBody>
      </p:sp>
      <p:sp>
        <p:nvSpPr>
          <p:cNvPr id="31" name="TextBox 23"/>
          <p:cNvSpPr txBox="1"/>
          <p:nvPr/>
        </p:nvSpPr>
        <p:spPr>
          <a:xfrm>
            <a:off x="4526051" y="2364155"/>
            <a:ext cx="2462191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i="1">
                <a:solidFill>
                  <a:schemeClr val="bg1"/>
                </a:solidFill>
                <a:latin typeface="Arial Italic" panose="020B0604020202020204" charset="0"/>
                <a:ea typeface="Arial Unicode MS" panose="020B0604020202020204" charset="-122"/>
                <a:cs typeface="Arial Italic" panose="020B0604020202020204" charset="0"/>
              </a:rPr>
              <a:t>Nf2 f/f              Nf2-cKO </a:t>
            </a:r>
            <a:endParaRPr lang="en-US" altLang="zh-CN" sz="1600" i="1" dirty="0">
              <a:solidFill>
                <a:schemeClr val="bg1"/>
              </a:solidFill>
              <a:latin typeface="Arial Italic" panose="020B0604020202020204" charset="0"/>
              <a:ea typeface="Arial Unicode MS" panose="020B0604020202020204" charset="-122"/>
              <a:cs typeface="Arial Italic" panose="020B0604020202020204" charset="0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4233516" y="2702709"/>
            <a:ext cx="13208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5706716" y="2706519"/>
            <a:ext cx="13208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 descr="图片包含 监控, 游戏机, 钟表, 控制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612" y="806292"/>
            <a:ext cx="5244823" cy="5244823"/>
          </a:xfrm>
          <a:prstGeom prst="rect">
            <a:avLst/>
          </a:prstGeom>
        </p:spPr>
      </p:pic>
      <p:sp>
        <p:nvSpPr>
          <p:cNvPr id="7" name="TextBox 14"/>
          <p:cNvSpPr txBox="1"/>
          <p:nvPr/>
        </p:nvSpPr>
        <p:spPr>
          <a:xfrm>
            <a:off x="7133897" y="3900890"/>
            <a:ext cx="15679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</a:rPr>
              <a:t>anti-p-FAK397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  <a:ea typeface="Arial Unicode MS" panose="020B0604020202020204" charset="-122"/>
              <a:cs typeface="Arial" panose="020B0604020202020204" pitchFamily="34" charset="0"/>
            </a:endParaRPr>
          </a:p>
        </p:txBody>
      </p:sp>
      <p:sp>
        <p:nvSpPr>
          <p:cNvPr id="18" name="TextBox 32"/>
          <p:cNvSpPr txBox="1"/>
          <p:nvPr/>
        </p:nvSpPr>
        <p:spPr>
          <a:xfrm>
            <a:off x="3699926" y="3358559"/>
            <a:ext cx="8846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100kDa—</a:t>
            </a:r>
            <a:endParaRPr lang="zh-CN" altLang="en-US" sz="1200" dirty="0">
              <a:solidFill>
                <a:schemeClr val="bg1"/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19" name="TextBox 32"/>
          <p:cNvSpPr txBox="1"/>
          <p:nvPr/>
        </p:nvSpPr>
        <p:spPr>
          <a:xfrm>
            <a:off x="3699926" y="3072109"/>
            <a:ext cx="8846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130kDa—</a:t>
            </a:r>
            <a:endParaRPr lang="zh-CN" altLang="en-US" sz="1200" dirty="0">
              <a:solidFill>
                <a:schemeClr val="bg1"/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20" name="TextBox 34"/>
          <p:cNvSpPr txBox="1"/>
          <p:nvPr/>
        </p:nvSpPr>
        <p:spPr>
          <a:xfrm>
            <a:off x="3518322" y="2813151"/>
            <a:ext cx="1066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180kDa—</a:t>
            </a:r>
            <a:endParaRPr lang="zh-CN" altLang="en-US" sz="1200" dirty="0">
              <a:solidFill>
                <a:schemeClr val="bg1"/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31" name="TextBox 23"/>
          <p:cNvSpPr txBox="1"/>
          <p:nvPr/>
        </p:nvSpPr>
        <p:spPr>
          <a:xfrm>
            <a:off x="5628138" y="2431585"/>
            <a:ext cx="2462191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i="1">
                <a:solidFill>
                  <a:schemeClr val="bg1"/>
                </a:solidFill>
                <a:latin typeface="Arial Italic" panose="020B0604020202020204" charset="0"/>
                <a:ea typeface="Arial Unicode MS" panose="020B0604020202020204" charset="-122"/>
                <a:cs typeface="Arial Italic" panose="020B0604020202020204" charset="0"/>
              </a:rPr>
              <a:t>Nf2 f/f              Nf2-cKO </a:t>
            </a:r>
            <a:endParaRPr lang="en-US" altLang="zh-CN" sz="1600" i="1" dirty="0">
              <a:solidFill>
                <a:schemeClr val="bg1"/>
              </a:solidFill>
              <a:latin typeface="Arial Italic" panose="020B0604020202020204" charset="0"/>
              <a:ea typeface="Arial Unicode MS" panose="020B0604020202020204" charset="-122"/>
              <a:cs typeface="Arial Italic" panose="020B0604020202020204" charset="0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335603" y="2770139"/>
            <a:ext cx="13208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6808803" y="2773949"/>
            <a:ext cx="13208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>
            <a:extLst>
              <a:ext uri="{FF2B5EF4-FFF2-40B4-BE49-F238E27FC236}">
                <a16:creationId xmlns:a16="http://schemas.microsoft.com/office/drawing/2014/main" id="{02C53C6B-85B6-5C69-477F-673410C7D3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1546" y="697397"/>
            <a:ext cx="5089013" cy="5089013"/>
          </a:xfrm>
          <a:prstGeom prst="rect">
            <a:avLst/>
          </a:prstGeom>
        </p:spPr>
      </p:pic>
      <p:sp>
        <p:nvSpPr>
          <p:cNvPr id="4" name="TextBox 10">
            <a:extLst>
              <a:ext uri="{FF2B5EF4-FFF2-40B4-BE49-F238E27FC236}">
                <a16:creationId xmlns:a16="http://schemas.microsoft.com/office/drawing/2014/main" id="{1D396C85-8FE9-CCA9-B954-6BFB476FDFB4}"/>
              </a:ext>
            </a:extLst>
          </p:cNvPr>
          <p:cNvSpPr txBox="1"/>
          <p:nvPr/>
        </p:nvSpPr>
        <p:spPr>
          <a:xfrm>
            <a:off x="6318090" y="3956675"/>
            <a:ext cx="13181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</a:rPr>
              <a:t>anti-GAPDH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  <a:ea typeface="Arial Unicode MS" panose="020B0604020202020204" charset="-122"/>
              <a:cs typeface="Arial" panose="020B0604020202020204" pitchFamily="34" charset="0"/>
            </a:endParaRPr>
          </a:p>
        </p:txBody>
      </p:sp>
      <p:sp>
        <p:nvSpPr>
          <p:cNvPr id="5" name="TextBox 32">
            <a:extLst>
              <a:ext uri="{FF2B5EF4-FFF2-40B4-BE49-F238E27FC236}">
                <a16:creationId xmlns:a16="http://schemas.microsoft.com/office/drawing/2014/main" id="{A320016D-9E90-BDD0-E22F-0646209D1447}"/>
              </a:ext>
            </a:extLst>
          </p:cNvPr>
          <p:cNvSpPr txBox="1"/>
          <p:nvPr/>
        </p:nvSpPr>
        <p:spPr>
          <a:xfrm>
            <a:off x="3073959" y="3535127"/>
            <a:ext cx="8846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25kDa—</a:t>
            </a:r>
            <a:endParaRPr lang="zh-CN" altLang="en-US" sz="1200" dirty="0">
              <a:solidFill>
                <a:schemeClr val="bg1"/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6" name="TextBox 32">
            <a:extLst>
              <a:ext uri="{FF2B5EF4-FFF2-40B4-BE49-F238E27FC236}">
                <a16:creationId xmlns:a16="http://schemas.microsoft.com/office/drawing/2014/main" id="{C979AA45-5B97-552D-571A-2E63013DC31A}"/>
              </a:ext>
            </a:extLst>
          </p:cNvPr>
          <p:cNvSpPr txBox="1"/>
          <p:nvPr/>
        </p:nvSpPr>
        <p:spPr>
          <a:xfrm>
            <a:off x="3073959" y="3176107"/>
            <a:ext cx="8846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35kDa—</a:t>
            </a:r>
            <a:endParaRPr lang="zh-CN" altLang="en-US" sz="1200" dirty="0">
              <a:solidFill>
                <a:schemeClr val="bg1"/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7" name="TextBox 34">
            <a:extLst>
              <a:ext uri="{FF2B5EF4-FFF2-40B4-BE49-F238E27FC236}">
                <a16:creationId xmlns:a16="http://schemas.microsoft.com/office/drawing/2014/main" id="{6C572533-5433-0ABF-BC04-535730FF6258}"/>
              </a:ext>
            </a:extLst>
          </p:cNvPr>
          <p:cNvSpPr txBox="1"/>
          <p:nvPr/>
        </p:nvSpPr>
        <p:spPr>
          <a:xfrm>
            <a:off x="2892355" y="2989719"/>
            <a:ext cx="1066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40kDa—</a:t>
            </a:r>
            <a:endParaRPr lang="zh-CN" altLang="en-US" sz="1200" dirty="0">
              <a:solidFill>
                <a:schemeClr val="bg1"/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8" name="TextBox 23">
            <a:extLst>
              <a:ext uri="{FF2B5EF4-FFF2-40B4-BE49-F238E27FC236}">
                <a16:creationId xmlns:a16="http://schemas.microsoft.com/office/drawing/2014/main" id="{5E087E6D-14FF-DFBF-BF1D-F3B1258C058F}"/>
              </a:ext>
            </a:extLst>
          </p:cNvPr>
          <p:cNvSpPr txBox="1"/>
          <p:nvPr/>
        </p:nvSpPr>
        <p:spPr>
          <a:xfrm>
            <a:off x="4514958" y="2622709"/>
            <a:ext cx="24621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i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</a:rPr>
              <a:t>Nf2 f/f              Nf2-cKO </a:t>
            </a:r>
          </a:p>
        </p:txBody>
      </p:sp>
      <p:cxnSp>
        <p:nvCxnSpPr>
          <p:cNvPr id="10" name="直接连接符 31">
            <a:extLst>
              <a:ext uri="{FF2B5EF4-FFF2-40B4-BE49-F238E27FC236}">
                <a16:creationId xmlns:a16="http://schemas.microsoft.com/office/drawing/2014/main" id="{260A2F2C-CDF5-9AF3-3E18-37B8F8CF6DB1}"/>
              </a:ext>
            </a:extLst>
          </p:cNvPr>
          <p:cNvCxnSpPr/>
          <p:nvPr/>
        </p:nvCxnSpPr>
        <p:spPr>
          <a:xfrm>
            <a:off x="4222423" y="2961263"/>
            <a:ext cx="13208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2">
            <a:extLst>
              <a:ext uri="{FF2B5EF4-FFF2-40B4-BE49-F238E27FC236}">
                <a16:creationId xmlns:a16="http://schemas.microsoft.com/office/drawing/2014/main" id="{96CC6BFC-D377-371C-2E23-4A9020E1A4C1}"/>
              </a:ext>
            </a:extLst>
          </p:cNvPr>
          <p:cNvCxnSpPr/>
          <p:nvPr/>
        </p:nvCxnSpPr>
        <p:spPr>
          <a:xfrm>
            <a:off x="5695623" y="2965073"/>
            <a:ext cx="13208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/>
          <p:nvPr/>
        </p:nvSpPr>
        <p:spPr>
          <a:xfrm>
            <a:off x="4080063" y="2439127"/>
            <a:ext cx="403187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/>
              <a:t>figure 5c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2"/>
          <p:cNvSpPr txBox="1"/>
          <p:nvPr/>
        </p:nvSpPr>
        <p:spPr>
          <a:xfrm>
            <a:off x="295910" y="218440"/>
            <a:ext cx="1071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5c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3199765" y="728980"/>
            <a:ext cx="5406390" cy="5400040"/>
            <a:chOff x="10094" y="1314"/>
            <a:chExt cx="8514" cy="850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88" t="-38" r="-274" b="-411"/>
            <a:stretch>
              <a:fillRect/>
            </a:stretch>
          </p:blipFill>
          <p:spPr>
            <a:xfrm>
              <a:off x="10094" y="1314"/>
              <a:ext cx="8514" cy="8504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1317" y="5175"/>
              <a:ext cx="1270" cy="4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 </a:t>
              </a:r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1451" y="5611"/>
              <a:ext cx="1136" cy="4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70 </a:t>
              </a:r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6345" y="5348"/>
              <a:ext cx="1164" cy="4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Anti-Nf2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 rot="18900000">
              <a:off x="13428" y="4783"/>
              <a:ext cx="940" cy="4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Nf2 f/f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 rot="18900000">
              <a:off x="14044" y="4684"/>
              <a:ext cx="1220" cy="4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Nf2-cKO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 rot="18900000">
              <a:off x="14738" y="4458"/>
              <a:ext cx="1859" cy="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Nf2-cKO+GFP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 rot="18900000">
              <a:off x="15468" y="4419"/>
              <a:ext cx="1970" cy="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Nf2-cKO+Nf2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2517970" y="1045931"/>
            <a:ext cx="5916637" cy="4766138"/>
            <a:chOff x="5986975" y="1045931"/>
            <a:chExt cx="5916637" cy="4766138"/>
          </a:xfrm>
        </p:grpSpPr>
        <p:grpSp>
          <p:nvGrpSpPr>
            <p:cNvPr id="27" name="组合 26"/>
            <p:cNvGrpSpPr/>
            <p:nvPr/>
          </p:nvGrpSpPr>
          <p:grpSpPr>
            <a:xfrm>
              <a:off x="5986975" y="1045931"/>
              <a:ext cx="5510242" cy="4766138"/>
              <a:chOff x="6149205" y="1682600"/>
              <a:chExt cx="5510242" cy="4766138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39" t="185" r="-24" b="-334"/>
              <a:stretch>
                <a:fillRect/>
              </a:stretch>
            </p:blipFill>
            <p:spPr>
              <a:xfrm>
                <a:off x="6887836" y="1682600"/>
                <a:ext cx="4771611" cy="4766138"/>
              </a:xfrm>
              <a:prstGeom prst="rect">
                <a:avLst/>
              </a:prstGeom>
            </p:spPr>
          </p:pic>
          <p:sp>
            <p:nvSpPr>
              <p:cNvPr id="14" name="文本框 13"/>
              <p:cNvSpPr txBox="1"/>
              <p:nvPr/>
            </p:nvSpPr>
            <p:spPr>
              <a:xfrm>
                <a:off x="6156609" y="3494039"/>
                <a:ext cx="806631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100 </a:t>
                </a:r>
                <a:r>
                  <a:rPr lang="en-US" altLang="zh-CN" sz="1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r>
                  <a:rPr lang="en-US" altLang="zh-C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-</a:t>
                </a:r>
                <a:endParaRPr lang="zh-CN" altLang="en-US" sz="1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8622660" y="4388779"/>
                <a:ext cx="9845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Anti-Col1a1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6149205" y="3258765"/>
                <a:ext cx="806631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130 </a:t>
                </a:r>
                <a:r>
                  <a:rPr lang="en-US" altLang="zh-CN" sz="1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r>
                  <a:rPr lang="en-US" altLang="zh-C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-</a:t>
                </a:r>
                <a:endParaRPr lang="zh-CN" altLang="en-US" sz="1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9887109" y="1183690"/>
              <a:ext cx="8386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repeat</a:t>
              </a:r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 rot="18900000">
              <a:off x="7315502" y="2451718"/>
              <a:ext cx="5966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Nf2 f/f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 rot="18900000">
              <a:off x="7706583" y="2388809"/>
              <a:ext cx="7745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Nf2-cKO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 rot="18900000">
              <a:off x="8147599" y="2245405"/>
              <a:ext cx="118017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Nf2-cKO+GFP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 rot="18900000">
              <a:off x="8611243" y="2220427"/>
              <a:ext cx="125082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Nf2-cKO+Nf2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 rot="18900000">
              <a:off x="9357045" y="2402187"/>
              <a:ext cx="5966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Nf2 f/f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 rot="18900000">
              <a:off x="9748126" y="2339278"/>
              <a:ext cx="7745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Nf2-cKO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 rot="18900000">
              <a:off x="10189142" y="2195874"/>
              <a:ext cx="118017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Nf2-cKO+GFP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 rot="18900000">
              <a:off x="10652786" y="2170896"/>
              <a:ext cx="125082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Nf2-cKO+Nf2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/>
          <p:cNvSpPr txBox="1"/>
          <p:nvPr/>
        </p:nvSpPr>
        <p:spPr>
          <a:xfrm>
            <a:off x="4521742" y="1274393"/>
            <a:ext cx="377329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latin typeface="Arial" panose="020B0604020202020204" pitchFamily="34" charset="0"/>
                <a:cs typeface="Arial" panose="020B0604020202020204" pitchFamily="34" charset="0"/>
              </a:rPr>
              <a:t>skin</a:t>
            </a:r>
            <a:r>
              <a:rPr lang="zh-CN" altLang="en-US" sz="13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300">
                <a:latin typeface="Arial" panose="020B0604020202020204" pitchFamily="34" charset="0"/>
                <a:cs typeface="Arial" panose="020B0604020202020204" pitchFamily="34" charset="0"/>
              </a:rPr>
              <a:t> limb </a:t>
            </a:r>
            <a:r>
              <a:rPr lang="en-US" altLang="zh-CN" sz="13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cord</a:t>
            </a:r>
            <a:r>
              <a:rPr lang="en-US" altLang="zh-CN" sz="1300">
                <a:latin typeface="Arial" panose="020B0604020202020204" pitchFamily="34" charset="0"/>
                <a:cs typeface="Arial" panose="020B0604020202020204" pitchFamily="34" charset="0"/>
              </a:rPr>
              <a:t> brain spine</a:t>
            </a:r>
            <a:r>
              <a:rPr lang="zh-CN" altLang="en-US" sz="13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300">
                <a:latin typeface="Arial" panose="020B0604020202020204" pitchFamily="34" charset="0"/>
                <a:cs typeface="Arial" panose="020B0604020202020204" pitchFamily="34" charset="0"/>
              </a:rPr>
              <a:t>skull liver</a:t>
            </a:r>
            <a:r>
              <a:rPr lang="zh-CN" altLang="en-US" sz="13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300">
                <a:latin typeface="Arial" panose="020B0604020202020204" pitchFamily="34" charset="0"/>
                <a:cs typeface="Arial" panose="020B0604020202020204" pitchFamily="34" charset="0"/>
              </a:rPr>
              <a:t>heart</a:t>
            </a:r>
            <a:endParaRPr lang="en-US" altLang="zh-CN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本框 9"/>
          <p:cNvSpPr txBox="1"/>
          <p:nvPr/>
        </p:nvSpPr>
        <p:spPr>
          <a:xfrm>
            <a:off x="7712900" y="1690669"/>
            <a:ext cx="14001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anti-Nf2</a:t>
            </a:r>
          </a:p>
        </p:txBody>
      </p:sp>
      <p:pic>
        <p:nvPicPr>
          <p:cNvPr id="15" name="图片 4"/>
          <p:cNvPicPr>
            <a:picLocks noChangeAspect="1"/>
          </p:cNvPicPr>
          <p:nvPr/>
        </p:nvPicPr>
        <p:blipFill>
          <a:blip r:embed="rId2"/>
          <a:srcRect t="-579"/>
          <a:stretch>
            <a:fillRect/>
          </a:stretch>
        </p:blipFill>
        <p:spPr>
          <a:xfrm>
            <a:off x="4189126" y="1536749"/>
            <a:ext cx="3523316" cy="646332"/>
          </a:xfrm>
          <a:prstGeom prst="rect">
            <a:avLst/>
          </a:prstGeom>
        </p:spPr>
      </p:pic>
      <p:sp>
        <p:nvSpPr>
          <p:cNvPr id="16" name="文本框 27"/>
          <p:cNvSpPr txBox="1"/>
          <p:nvPr/>
        </p:nvSpPr>
        <p:spPr>
          <a:xfrm>
            <a:off x="3182147" y="1591342"/>
            <a:ext cx="11792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00"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defRPr>
            </a:lvl1pPr>
          </a:lstStyle>
          <a:p>
            <a:r>
              <a:rPr lang="en-US" altLang="zh-CN"/>
              <a:t>100kDa—</a:t>
            </a:r>
          </a:p>
          <a:p>
            <a:r>
              <a:rPr lang="en-US" altLang="zh-CN"/>
              <a:t>70kDa—</a:t>
            </a:r>
          </a:p>
          <a:p>
            <a:r>
              <a:rPr lang="en-US" altLang="zh-CN"/>
              <a:t>55kDa—</a:t>
            </a:r>
          </a:p>
        </p:txBody>
      </p:sp>
      <p:sp>
        <p:nvSpPr>
          <p:cNvPr id="37" name="Text Box 21"/>
          <p:cNvSpPr txBox="1"/>
          <p:nvPr/>
        </p:nvSpPr>
        <p:spPr>
          <a:xfrm>
            <a:off x="187707" y="149934"/>
            <a:ext cx="12850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cs typeface="Arial" panose="020B0604020202020204" pitchFamily="34" charset="0"/>
              </a:rPr>
              <a:t>figure 1</a:t>
            </a:r>
            <a:r>
              <a:rPr lang="en-US" altLang="zh-CN" sz="2400">
                <a:cs typeface="Arial" panose="020B0604020202020204" pitchFamily="34" charset="0"/>
              </a:rPr>
              <a:t>a</a:t>
            </a:r>
            <a:endParaRPr lang="en-US" sz="2400" dirty="0">
              <a:cs typeface="Arial" panose="020B0604020202020204" pitchFamily="34" charset="0"/>
            </a:endParaRPr>
          </a:p>
        </p:txBody>
      </p:sp>
      <p:pic>
        <p:nvPicPr>
          <p:cNvPr id="3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3807" y="2938477"/>
            <a:ext cx="3519964" cy="6400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700722" y="3125608"/>
            <a:ext cx="14125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anti-GAPDH</a:t>
            </a:r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本框 27"/>
          <p:cNvSpPr txBox="1"/>
          <p:nvPr/>
        </p:nvSpPr>
        <p:spPr>
          <a:xfrm>
            <a:off x="3229148" y="2949987"/>
            <a:ext cx="11792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00"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defRPr>
            </a:lvl1pPr>
          </a:lstStyle>
          <a:p>
            <a:r>
              <a:rPr lang="en-US" altLang="zh-CN"/>
              <a:t>40kDa—</a:t>
            </a:r>
          </a:p>
          <a:p>
            <a:r>
              <a:rPr lang="en-US" altLang="zh-CN"/>
              <a:t>35kDa—</a:t>
            </a:r>
          </a:p>
          <a:p>
            <a:r>
              <a:rPr lang="en-US" altLang="zh-CN"/>
              <a:t>25kDa—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435350" y="1017905"/>
            <a:ext cx="4933950" cy="4820920"/>
            <a:chOff x="5410" y="1603"/>
            <a:chExt cx="7770" cy="7592"/>
          </a:xfrm>
        </p:grpSpPr>
        <p:grpSp>
          <p:nvGrpSpPr>
            <p:cNvPr id="19" name="组合 18"/>
            <p:cNvGrpSpPr/>
            <p:nvPr/>
          </p:nvGrpSpPr>
          <p:grpSpPr>
            <a:xfrm>
              <a:off x="5410" y="1603"/>
              <a:ext cx="7770" cy="7593"/>
              <a:chOff x="6451601" y="841726"/>
              <a:chExt cx="4934220" cy="4821785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3" t="-174" r="131" b="-198"/>
              <a:stretch>
                <a:fillRect/>
              </a:stretch>
            </p:blipFill>
            <p:spPr>
              <a:xfrm>
                <a:off x="6451601" y="841726"/>
                <a:ext cx="4797777" cy="4821785"/>
              </a:xfrm>
              <a:prstGeom prst="rect">
                <a:avLst/>
              </a:prstGeom>
            </p:spPr>
          </p:pic>
          <p:sp>
            <p:nvSpPr>
              <p:cNvPr id="5" name="文本框 4"/>
              <p:cNvSpPr txBox="1"/>
              <p:nvPr/>
            </p:nvSpPr>
            <p:spPr>
              <a:xfrm>
                <a:off x="9895157" y="3152001"/>
                <a:ext cx="149066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Anti-p-FAK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（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397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）</a:t>
                </a: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6959731" y="3211817"/>
                <a:ext cx="806631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100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6952327" y="2976543"/>
                <a:ext cx="806631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130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 rot="18900000">
              <a:off x="8120" y="4238"/>
              <a:ext cx="940" cy="4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Nf2 f/f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 rot="18900000">
              <a:off x="8736" y="4139"/>
              <a:ext cx="1220" cy="4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Nf2-cKO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 rot="18900000">
              <a:off x="9430" y="3913"/>
              <a:ext cx="1859" cy="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Nf2-cKO+GFP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 rot="18900000">
              <a:off x="10160" y="3874"/>
              <a:ext cx="1970" cy="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Nf2-cKO+Nf2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3544570" y="965200"/>
            <a:ext cx="4734560" cy="4723130"/>
            <a:chOff x="5582" y="1520"/>
            <a:chExt cx="7456" cy="7438"/>
          </a:xfrm>
        </p:grpSpPr>
        <p:grpSp>
          <p:nvGrpSpPr>
            <p:cNvPr id="19" name="组合 18"/>
            <p:cNvGrpSpPr/>
            <p:nvPr/>
          </p:nvGrpSpPr>
          <p:grpSpPr>
            <a:xfrm>
              <a:off x="5582" y="1520"/>
              <a:ext cx="7457" cy="7438"/>
              <a:chOff x="6797489" y="1108934"/>
              <a:chExt cx="4735374" cy="4723003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1" t="136" r="15" b="-15"/>
              <a:stretch>
                <a:fillRect/>
              </a:stretch>
            </p:blipFill>
            <p:spPr>
              <a:xfrm>
                <a:off x="6797489" y="1108934"/>
                <a:ext cx="4735374" cy="4723003"/>
              </a:xfrm>
              <a:prstGeom prst="rect">
                <a:avLst/>
              </a:prstGeom>
            </p:spPr>
          </p:pic>
          <p:sp>
            <p:nvSpPr>
              <p:cNvPr id="11" name="文本框 10"/>
              <p:cNvSpPr txBox="1"/>
              <p:nvPr/>
            </p:nvSpPr>
            <p:spPr>
              <a:xfrm>
                <a:off x="10482461" y="3237308"/>
                <a:ext cx="79175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Anti-FAK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7583985" y="3335093"/>
                <a:ext cx="806631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100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7576581" y="3099819"/>
                <a:ext cx="806631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130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 rot="18900000">
              <a:off x="8350" y="4150"/>
              <a:ext cx="940" cy="4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Nf2 f/f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 rot="18900000">
              <a:off x="8965" y="4051"/>
              <a:ext cx="1220" cy="4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Nf2-cKO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 rot="18900000">
              <a:off x="9660" y="3825"/>
              <a:ext cx="1859" cy="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Nf2-cKO+GFP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 rot="18900000">
              <a:off x="10390" y="3786"/>
              <a:ext cx="1970" cy="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Nf2-cKO+Nf2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046095" y="818515"/>
            <a:ext cx="5189220" cy="5220970"/>
            <a:chOff x="9897" y="1342"/>
            <a:chExt cx="8172" cy="8222"/>
          </a:xfrm>
        </p:grpSpPr>
        <p:grpSp>
          <p:nvGrpSpPr>
            <p:cNvPr id="19" name="组合 18"/>
            <p:cNvGrpSpPr/>
            <p:nvPr/>
          </p:nvGrpSpPr>
          <p:grpSpPr>
            <a:xfrm>
              <a:off x="9897" y="1342"/>
              <a:ext cx="8173" cy="8222"/>
              <a:chOff x="6284480" y="852166"/>
              <a:chExt cx="5190165" cy="5221110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2" t="11" r="-64" b="-569"/>
              <a:stretch>
                <a:fillRect/>
              </a:stretch>
            </p:blipFill>
            <p:spPr>
              <a:xfrm>
                <a:off x="6284480" y="852166"/>
                <a:ext cx="5190165" cy="5221110"/>
              </a:xfrm>
              <a:prstGeom prst="rect">
                <a:avLst/>
              </a:prstGeom>
            </p:spPr>
          </p:pic>
          <p:sp>
            <p:nvSpPr>
              <p:cNvPr id="9" name="文本框 8"/>
              <p:cNvSpPr txBox="1"/>
              <p:nvPr/>
            </p:nvSpPr>
            <p:spPr>
              <a:xfrm>
                <a:off x="10134318" y="3099844"/>
                <a:ext cx="94288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Anti-Runx2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7084412" y="3057435"/>
                <a:ext cx="72167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70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7084412" y="3334434"/>
                <a:ext cx="72167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50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 rot="18900000">
              <a:off x="12743" y="3895"/>
              <a:ext cx="940" cy="4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Nf2 f/f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 rot="18900000">
              <a:off x="13359" y="3795"/>
              <a:ext cx="1220" cy="4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Nf2-cKO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 rot="18900000">
              <a:off x="14054" y="3570"/>
              <a:ext cx="1859" cy="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Nf2-cKO+GFP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 rot="18900000">
              <a:off x="14784" y="3530"/>
              <a:ext cx="1970" cy="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Nf2-cKO+Nf2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544570" y="1066800"/>
            <a:ext cx="4724400" cy="4724400"/>
            <a:chOff x="10320" y="2116"/>
            <a:chExt cx="7440" cy="7440"/>
          </a:xfrm>
        </p:grpSpPr>
        <p:grpSp>
          <p:nvGrpSpPr>
            <p:cNvPr id="19" name="组合 18"/>
            <p:cNvGrpSpPr/>
            <p:nvPr/>
          </p:nvGrpSpPr>
          <p:grpSpPr>
            <a:xfrm>
              <a:off x="10320" y="2116"/>
              <a:ext cx="7440" cy="7441"/>
              <a:chOff x="6553200" y="1343418"/>
              <a:chExt cx="4724396" cy="4725159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1" t="126" r="167" b="60"/>
              <a:stretch>
                <a:fillRect/>
              </a:stretch>
            </p:blipFill>
            <p:spPr>
              <a:xfrm>
                <a:off x="6553200" y="1343418"/>
                <a:ext cx="4724396" cy="4725159"/>
              </a:xfrm>
              <a:prstGeom prst="rect">
                <a:avLst/>
              </a:prstGeom>
            </p:spPr>
          </p:pic>
          <p:sp>
            <p:nvSpPr>
              <p:cNvPr id="11" name="文本框 10"/>
              <p:cNvSpPr txBox="1"/>
              <p:nvPr/>
            </p:nvSpPr>
            <p:spPr>
              <a:xfrm>
                <a:off x="9967015" y="3729009"/>
                <a:ext cx="77296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Anti-Sp7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7103203" y="3452011"/>
                <a:ext cx="72167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70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7103203" y="3729010"/>
                <a:ext cx="72167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50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 rot="18900000">
              <a:off x="12840" y="4607"/>
              <a:ext cx="940" cy="4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Nf2 f/f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 rot="18900000">
              <a:off x="13456" y="4508"/>
              <a:ext cx="1220" cy="4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Nf2-cKO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 rot="18900000">
              <a:off x="14150" y="4283"/>
              <a:ext cx="1859" cy="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Nf2-cKO+GFP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 rot="18900000">
              <a:off x="14881" y="4243"/>
              <a:ext cx="1970" cy="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Nf2-cKO+Nf2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554605" y="1099820"/>
            <a:ext cx="6503670" cy="4860290"/>
            <a:chOff x="9101" y="1754"/>
            <a:chExt cx="10242" cy="7654"/>
          </a:xfrm>
        </p:grpSpPr>
        <p:grpSp>
          <p:nvGrpSpPr>
            <p:cNvPr id="5" name="组合 4"/>
            <p:cNvGrpSpPr/>
            <p:nvPr/>
          </p:nvGrpSpPr>
          <p:grpSpPr>
            <a:xfrm>
              <a:off x="9101" y="1754"/>
              <a:ext cx="10242" cy="7654"/>
              <a:chOff x="5739374" y="1270440"/>
              <a:chExt cx="6503882" cy="4860250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97" t="-212" r="-134" b="-103"/>
              <a:stretch>
                <a:fillRect/>
              </a:stretch>
            </p:blipFill>
            <p:spPr>
              <a:xfrm>
                <a:off x="6406360" y="1270440"/>
                <a:ext cx="4865915" cy="4860250"/>
              </a:xfrm>
              <a:prstGeom prst="rect">
                <a:avLst/>
              </a:prstGeom>
            </p:spPr>
          </p:pic>
          <p:sp>
            <p:nvSpPr>
              <p:cNvPr id="27" name="文本框 26"/>
              <p:cNvSpPr txBox="1"/>
              <p:nvPr/>
            </p:nvSpPr>
            <p:spPr>
              <a:xfrm>
                <a:off x="5739374" y="3381222"/>
                <a:ext cx="72167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40 </a:t>
                </a:r>
                <a:r>
                  <a:rPr lang="en-US" altLang="zh-CN" sz="1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r>
                  <a:rPr lang="en-US" altLang="zh-C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-</a:t>
                </a:r>
                <a:endParaRPr lang="zh-CN" altLang="en-US" sz="1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5754982" y="3658221"/>
                <a:ext cx="72167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35 </a:t>
                </a:r>
                <a:r>
                  <a:rPr lang="en-US" altLang="zh-CN" sz="1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r>
                  <a:rPr lang="en-US" altLang="zh-C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-</a:t>
                </a:r>
                <a:endParaRPr lang="zh-CN" altLang="en-US" sz="1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11196174" y="3466014"/>
                <a:ext cx="104708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Anti-GAPDH</a:t>
                </a:r>
                <a:endParaRPr lang="zh-CN" altLang="en-US" sz="1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15164" y="2636"/>
              <a:ext cx="1321" cy="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repeat</a:t>
              </a:r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 rot="18900000">
              <a:off x="10760" y="4458"/>
              <a:ext cx="940" cy="4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Nf2 f/f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 rot="18900000">
              <a:off x="11376" y="4359"/>
              <a:ext cx="1220" cy="4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Nf2-cKO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 rot="18900000">
              <a:off x="12070" y="4133"/>
              <a:ext cx="1859" cy="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Nf2-cKO+GFP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 rot="18900000">
              <a:off x="12800" y="4094"/>
              <a:ext cx="1970" cy="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Nf2-cKO+Nf2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 rot="18900000">
              <a:off x="14164" y="4393"/>
              <a:ext cx="940" cy="4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Nf2 f/f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 rot="18900000">
              <a:off x="14780" y="4294"/>
              <a:ext cx="1220" cy="4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Nf2-cKO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 rot="18900000">
              <a:off x="15475" y="4069"/>
              <a:ext cx="1859" cy="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Nf2-cKO+GFP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 rot="18900000">
              <a:off x="16205" y="4029"/>
              <a:ext cx="1970" cy="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Nf2-cKO+Nf2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"/>
          <p:cNvSpPr txBox="1"/>
          <p:nvPr/>
        </p:nvSpPr>
        <p:spPr>
          <a:xfrm>
            <a:off x="3694067" y="2347867"/>
            <a:ext cx="415690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/>
              <a:t>figure 5d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664586" y="1108258"/>
            <a:ext cx="4659690" cy="4642756"/>
            <a:chOff x="6515101" y="1164773"/>
            <a:chExt cx="4659690" cy="464275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4" t="-214" r="148" b="211"/>
            <a:stretch>
              <a:fillRect/>
            </a:stretch>
          </p:blipFill>
          <p:spPr>
            <a:xfrm>
              <a:off x="6515101" y="1164773"/>
              <a:ext cx="4637314" cy="4642756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0400668" y="3072629"/>
              <a:ext cx="77412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anti-FAK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642443" y="2568453"/>
              <a:ext cx="206614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Flag-FAK      </a:t>
              </a:r>
              <a:r>
                <a:rPr lang="zh-CN" altLang="en-US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＋       ＋     －</a:t>
              </a:r>
              <a:endParaRPr lang="en-US" altLang="zh-CN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HA-Nf2        </a:t>
              </a:r>
              <a:r>
                <a:rPr lang="zh-CN" altLang="en-US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＋       ＋     －</a:t>
              </a:r>
              <a:endParaRPr lang="en-US" altLang="zh-CN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333288" y="3279457"/>
              <a:ext cx="8970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110 </a:t>
              </a:r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333288" y="3006017"/>
              <a:ext cx="8970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130 </a:t>
              </a:r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8486108" y="2510618"/>
              <a:ext cx="115932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8530057" y="2212630"/>
              <a:ext cx="116294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IP    IgG    WT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3983868" y="1175952"/>
            <a:ext cx="4556156" cy="4506844"/>
            <a:chOff x="6862958" y="1572827"/>
            <a:chExt cx="4556156" cy="450684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00" t="209" r="-394" b="109"/>
            <a:stretch>
              <a:fillRect/>
            </a:stretch>
          </p:blipFill>
          <p:spPr>
            <a:xfrm>
              <a:off x="6862958" y="1572827"/>
              <a:ext cx="4556156" cy="4506844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7816667" y="2873252"/>
              <a:ext cx="205857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Flag-FAK      </a:t>
              </a:r>
              <a:r>
                <a:rPr lang="zh-CN" altLang="en-US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＋       ＋     －</a:t>
              </a:r>
              <a:endParaRPr lang="en-US" altLang="zh-CN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HA-Nf2        </a:t>
              </a:r>
              <a:r>
                <a:rPr lang="zh-CN" altLang="en-US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＋       ＋     －</a:t>
              </a:r>
              <a:endParaRPr lang="en-US" altLang="zh-CN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0335354" y="3290500"/>
              <a:ext cx="77412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anti-FAK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434934" y="3460112"/>
              <a:ext cx="8970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110 </a:t>
              </a:r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434934" y="3222758"/>
              <a:ext cx="8970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130 </a:t>
              </a:r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757557" y="2517223"/>
              <a:ext cx="116294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IP    IgG    WT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8715916" y="2806569"/>
              <a:ext cx="115932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3692253" y="1009468"/>
            <a:ext cx="4806043" cy="4838700"/>
            <a:chOff x="6672943" y="1083128"/>
            <a:chExt cx="4806043" cy="48387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27" t="-135" r="121" b="-647"/>
            <a:stretch>
              <a:fillRect/>
            </a:stretch>
          </p:blipFill>
          <p:spPr>
            <a:xfrm>
              <a:off x="6672943" y="1083128"/>
              <a:ext cx="4806043" cy="4838700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7331151" y="2280773"/>
              <a:ext cx="205857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Flag-FAK      </a:t>
              </a:r>
              <a:r>
                <a:rPr lang="zh-CN" altLang="en-US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＋       ＋     －</a:t>
              </a:r>
              <a:endParaRPr lang="en-US" altLang="zh-CN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HA-Nf2        </a:t>
              </a:r>
              <a:r>
                <a:rPr lang="zh-CN" altLang="en-US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＋       ＋     －</a:t>
              </a:r>
              <a:endParaRPr lang="en-US" altLang="zh-CN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0173878" y="2752244"/>
              <a:ext cx="72167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anti-Nf2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171715" y="2927104"/>
              <a:ext cx="8970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70 </a:t>
              </a:r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128172" y="2651258"/>
              <a:ext cx="8970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110 </a:t>
              </a:r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192193" y="1948492"/>
              <a:ext cx="116294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IP    IgG    WT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8192193" y="2243918"/>
              <a:ext cx="115932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3781062" y="1041037"/>
            <a:ext cx="5034643" cy="5012537"/>
            <a:chOff x="6242957" y="1213757"/>
            <a:chExt cx="5034643" cy="501253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0" t="161" r="-178" b="-152"/>
            <a:stretch>
              <a:fillRect/>
            </a:stretch>
          </p:blipFill>
          <p:spPr>
            <a:xfrm>
              <a:off x="6242957" y="1213757"/>
              <a:ext cx="5034643" cy="5012537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7788351" y="2322122"/>
              <a:ext cx="205857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Flag-FAK      </a:t>
              </a:r>
              <a:r>
                <a:rPr lang="zh-CN" altLang="en-US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＋       ＋     －</a:t>
              </a:r>
              <a:endParaRPr lang="en-US" altLang="zh-CN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HA-Nf2        </a:t>
              </a:r>
              <a:r>
                <a:rPr lang="zh-CN" altLang="en-US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＋       ＋     －</a:t>
              </a:r>
              <a:endParaRPr lang="en-US" altLang="zh-CN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0456907" y="2828800"/>
              <a:ext cx="69602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anti-HA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628915" y="2968453"/>
              <a:ext cx="8970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70 </a:t>
              </a:r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585372" y="2692607"/>
              <a:ext cx="8970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110 </a:t>
              </a:r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649393" y="1989841"/>
              <a:ext cx="116294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IP    IgG    WT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8649393" y="2285267"/>
              <a:ext cx="115932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610976" y="1189274"/>
            <a:ext cx="6359781" cy="4479452"/>
            <a:chOff x="8963" y="1873"/>
            <a:chExt cx="10015" cy="7054"/>
          </a:xfrm>
        </p:grpSpPr>
        <p:pic>
          <p:nvPicPr>
            <p:cNvPr id="33" name="图片 32" descr="电视萤幕&#10;&#10;低可信度描述已自动生成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01" y="1873"/>
              <a:ext cx="7054" cy="7054"/>
            </a:xfrm>
            <a:prstGeom prst="rect">
              <a:avLst/>
            </a:prstGeom>
          </p:spPr>
        </p:pic>
        <p:sp>
          <p:nvSpPr>
            <p:cNvPr id="36" name="文本框 19"/>
            <p:cNvSpPr txBox="1"/>
            <p:nvPr/>
          </p:nvSpPr>
          <p:spPr>
            <a:xfrm>
              <a:off x="17335" y="4592"/>
              <a:ext cx="1644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anti-Nf2</a:t>
              </a:r>
              <a:endParaRPr lang="zh-CN" alt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文本框 1"/>
            <p:cNvSpPr txBox="1"/>
            <p:nvPr/>
          </p:nvSpPr>
          <p:spPr>
            <a:xfrm>
              <a:off x="8963" y="4408"/>
              <a:ext cx="1709" cy="10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r">
                <a:defRPr sz="1200"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defRPr>
              </a:lvl1pPr>
            </a:lstStyle>
            <a:p>
              <a:r>
                <a:rPr lang="en-US" altLang="zh-CN"/>
                <a:t>100kDa</a:t>
              </a:r>
              <a:r>
                <a:rPr lang="en-US" altLang="zh-CN">
                  <a:solidFill>
                    <a:schemeClr val="bg1"/>
                  </a:solidFill>
                </a:rPr>
                <a:t>—</a:t>
              </a:r>
              <a:endParaRPr lang="en-US" altLang="zh-CN" dirty="0">
                <a:solidFill>
                  <a:schemeClr val="bg1"/>
                </a:solidFill>
              </a:endParaRPr>
            </a:p>
            <a:p>
              <a:endParaRPr lang="en-US" altLang="zh-CN" dirty="0"/>
            </a:p>
            <a:p>
              <a:r>
                <a:rPr lang="en-US" altLang="zh-CN"/>
                <a:t>70kDa</a:t>
              </a:r>
              <a:r>
                <a:rPr lang="en-US" altLang="zh-CN">
                  <a:solidFill>
                    <a:schemeClr val="bg1"/>
                  </a:solidFill>
                </a:rPr>
                <a:t>—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1523" y="3951"/>
              <a:ext cx="1134" cy="5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E18.5</a:t>
              </a:r>
              <a:endParaRPr lang="zh-CN" altLang="en-US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2959" y="3951"/>
              <a:ext cx="735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P3</a:t>
              </a:r>
              <a:endParaRPr lang="zh-CN" altLang="en-US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4181" y="3951"/>
              <a:ext cx="685" cy="5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P7</a:t>
              </a:r>
              <a:endParaRPr lang="zh-CN" altLang="en-US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5190" y="3951"/>
              <a:ext cx="864" cy="5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P14</a:t>
              </a: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11605" y="4484"/>
              <a:ext cx="1004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12825" y="4484"/>
              <a:ext cx="1004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14025" y="4484"/>
              <a:ext cx="1004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5185" y="4484"/>
              <a:ext cx="1004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824376" y="1077594"/>
            <a:ext cx="5399691" cy="4702629"/>
            <a:chOff x="5861581" y="1142999"/>
            <a:chExt cx="5399691" cy="470262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" t="-460" r="-427" b="-100"/>
            <a:stretch>
              <a:fillRect/>
            </a:stretch>
          </p:blipFill>
          <p:spPr>
            <a:xfrm>
              <a:off x="6574974" y="1142999"/>
              <a:ext cx="4686298" cy="4702629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6574974" y="2552989"/>
              <a:ext cx="205857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Flag-FAK      </a:t>
              </a:r>
              <a:r>
                <a:rPr lang="zh-CN" altLang="en-US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＋       ＋     －</a:t>
              </a:r>
              <a:endParaRPr lang="en-US" altLang="zh-CN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HA-Nf2        </a:t>
              </a:r>
              <a:r>
                <a:rPr lang="zh-CN" altLang="en-US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＋       ＋     －</a:t>
              </a:r>
              <a:endParaRPr lang="en-US" altLang="zh-CN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436016" y="2220708"/>
              <a:ext cx="116294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IP    IgG    WT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7436016" y="2516134"/>
              <a:ext cx="115932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8524001" y="2607417"/>
              <a:ext cx="207460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          </a:t>
              </a:r>
              <a:r>
                <a:rPr lang="zh-CN" altLang="en-US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＋       ＋     －</a:t>
              </a:r>
              <a:endParaRPr lang="en-US" altLang="zh-CN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          </a:t>
              </a:r>
              <a:r>
                <a:rPr lang="zh-CN" altLang="en-US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＋       ＋     －</a:t>
              </a:r>
              <a:endParaRPr lang="en-US" altLang="zh-CN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9385043" y="2275136"/>
              <a:ext cx="116294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IP    IgG    WT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9385043" y="2570562"/>
              <a:ext cx="115932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5870727" y="3199320"/>
              <a:ext cx="8970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35 </a:t>
              </a:r>
              <a:r>
                <a:rPr lang="en-US" altLang="zh-CN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zh-CN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861581" y="2969640"/>
              <a:ext cx="8970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40 </a:t>
              </a:r>
              <a:r>
                <a:rPr lang="en-US" altLang="zh-CN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zh-CN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452008" y="3757982"/>
              <a:ext cx="102944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anti-GAPDH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/>
          <p:nvPr/>
        </p:nvSpPr>
        <p:spPr>
          <a:xfrm>
            <a:off x="308610" y="181610"/>
            <a:ext cx="10845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figure 5d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3696607" y="663123"/>
            <a:ext cx="4075562" cy="4948870"/>
            <a:chOff x="7338332" y="447223"/>
            <a:chExt cx="4075562" cy="494887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66" t="6" r="-214" b="190"/>
            <a:stretch>
              <a:fillRect/>
            </a:stretch>
          </p:blipFill>
          <p:spPr>
            <a:xfrm>
              <a:off x="7338332" y="1433752"/>
              <a:ext cx="3985242" cy="3962341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7669593" y="2228056"/>
              <a:ext cx="8970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100kDa-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742262" y="2434550"/>
              <a:ext cx="8970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70kDa-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742103" y="2617327"/>
              <a:ext cx="8970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55kDa-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742262" y="2846768"/>
              <a:ext cx="8970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40kDa-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742262" y="3098198"/>
              <a:ext cx="8970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35kDa-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 rot="-2700000">
              <a:off x="8589738" y="880587"/>
              <a:ext cx="1059180" cy="2990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50" dirty="0" err="1">
                  <a:latin typeface="Arial" panose="020B0604020202020204" pitchFamily="34" charset="0"/>
                  <a:cs typeface="Arial" panose="020B0604020202020204" pitchFamily="34" charset="0"/>
                </a:rPr>
                <a:t>IP:anti-Flag</a:t>
              </a:r>
              <a:endParaRPr lang="zh-CN" altLang="en-US" sz="13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 rot="-2700000">
              <a:off x="9054017" y="1083543"/>
              <a:ext cx="459105" cy="2990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50" dirty="0">
                  <a:latin typeface="Arial" panose="020B0604020202020204" pitchFamily="34" charset="0"/>
                  <a:cs typeface="Arial" panose="020B0604020202020204" pitchFamily="34" charset="0"/>
                </a:rPr>
                <a:t>IgG</a:t>
              </a:r>
              <a:endParaRPr lang="zh-CN" altLang="en-US" sz="13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 rot="-2700000">
              <a:off x="9763027" y="1038439"/>
              <a:ext cx="563880" cy="2990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50" dirty="0">
                  <a:latin typeface="Arial" panose="020B0604020202020204" pitchFamily="34" charset="0"/>
                  <a:cs typeface="Arial" panose="020B0604020202020204" pitchFamily="34" charset="0"/>
                </a:rPr>
                <a:t>Input</a:t>
              </a:r>
              <a:endParaRPr lang="zh-CN" altLang="en-US" sz="13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917398" y="4356656"/>
              <a:ext cx="992505" cy="2990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IB:anti-Nf2</a:t>
              </a:r>
              <a:endParaRPr lang="zh-CN" altLang="en-US" sz="13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7669593" y="2022934"/>
              <a:ext cx="8066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130 </a:t>
              </a:r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10329063" y="2725852"/>
              <a:ext cx="10848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IgG-Heavy 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Chain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216644" y="447223"/>
              <a:ext cx="228754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err="1">
                  <a:latin typeface="Arial" panose="020B0604020202020204" pitchFamily="34" charset="0"/>
                  <a:cs typeface="Arial" panose="020B0604020202020204" pitchFamily="34" charset="0"/>
                </a:rPr>
                <a:t>CoIP</a:t>
              </a:r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: Flag-FAK &amp; HA-Nf2 </a:t>
              </a:r>
              <a:endParaRPr lang="zh-CN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756361" y="3382950"/>
              <a:ext cx="8970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25kDa-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756361" y="3802439"/>
              <a:ext cx="8970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15kDa-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6" name="直接箭头连接符 35"/>
            <p:cNvCxnSpPr/>
            <p:nvPr/>
          </p:nvCxnSpPr>
          <p:spPr>
            <a:xfrm flipH="1">
              <a:off x="10097476" y="2882787"/>
              <a:ext cx="231587" cy="0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直接箭头连接符 36"/>
            <p:cNvCxnSpPr/>
            <p:nvPr/>
          </p:nvCxnSpPr>
          <p:spPr>
            <a:xfrm flipH="1">
              <a:off x="10118485" y="2505055"/>
              <a:ext cx="231587" cy="0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8" name="文本框 37"/>
            <p:cNvSpPr txBox="1"/>
            <p:nvPr/>
          </p:nvSpPr>
          <p:spPr>
            <a:xfrm>
              <a:off x="10359091" y="2334693"/>
              <a:ext cx="4235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Nf2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3881393" y="1027562"/>
            <a:ext cx="4240607" cy="4396205"/>
            <a:chOff x="7004958" y="1127892"/>
            <a:chExt cx="4240607" cy="439620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81" t="-575" r="-344" b="363"/>
            <a:stretch>
              <a:fillRect/>
            </a:stretch>
          </p:blipFill>
          <p:spPr>
            <a:xfrm>
              <a:off x="7004958" y="1534483"/>
              <a:ext cx="4005942" cy="3989614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8156346" y="1127892"/>
              <a:ext cx="228754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err="1">
                  <a:latin typeface="Arial" panose="020B0604020202020204" pitchFamily="34" charset="0"/>
                  <a:cs typeface="Arial" panose="020B0604020202020204" pitchFamily="34" charset="0"/>
                </a:rPr>
                <a:t>CoIP</a:t>
              </a:r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: Flag-FAK &amp; HA-Nf2 </a:t>
              </a:r>
              <a:endParaRPr lang="zh-CN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707693" y="2901687"/>
              <a:ext cx="8970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100KDa-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780203" y="3113293"/>
              <a:ext cx="8970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70KDa-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780203" y="3302303"/>
              <a:ext cx="8970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55KDa-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780203" y="3536505"/>
              <a:ext cx="8970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40KDa-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780203" y="3756983"/>
              <a:ext cx="8970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35KDa-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707693" y="2661909"/>
              <a:ext cx="8066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130 </a:t>
              </a:r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TextBox 4"/>
            <p:cNvSpPr txBox="1"/>
            <p:nvPr/>
          </p:nvSpPr>
          <p:spPr>
            <a:xfrm>
              <a:off x="10160734" y="3302303"/>
              <a:ext cx="10848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IgG-Heavy 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Chain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857530" y="4941936"/>
              <a:ext cx="88517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IB:anti-HA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0359146" y="2938378"/>
              <a:ext cx="68800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HA-Nf2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1" name="直接箭头连接符 10"/>
            <p:cNvCxnSpPr/>
            <p:nvPr/>
          </p:nvCxnSpPr>
          <p:spPr>
            <a:xfrm flipH="1">
              <a:off x="10212308" y="3073010"/>
              <a:ext cx="231587" cy="0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直接箭头连接符 11"/>
            <p:cNvCxnSpPr/>
            <p:nvPr/>
          </p:nvCxnSpPr>
          <p:spPr>
            <a:xfrm flipH="1">
              <a:off x="9980721" y="3468440"/>
              <a:ext cx="231587" cy="0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21"/>
          <p:cNvSpPr txBox="1"/>
          <p:nvPr/>
        </p:nvSpPr>
        <p:spPr>
          <a:xfrm>
            <a:off x="4048804" y="2326096"/>
            <a:ext cx="409439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/>
              <a:t>figure 5e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3821077" y="1026071"/>
            <a:ext cx="4615514" cy="4580681"/>
            <a:chOff x="7086247" y="1026071"/>
            <a:chExt cx="4615514" cy="4580681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86247" y="1026071"/>
              <a:ext cx="4550742" cy="4580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Box 4"/>
            <p:cNvSpPr txBox="1"/>
            <p:nvPr/>
          </p:nvSpPr>
          <p:spPr>
            <a:xfrm>
              <a:off x="9251733" y="4691595"/>
              <a:ext cx="9468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IB:anti-Nf2</a:t>
              </a:r>
              <a:endParaRPr lang="zh-CN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TextBox 4"/>
            <p:cNvSpPr txBox="1"/>
            <p:nvPr/>
          </p:nvSpPr>
          <p:spPr>
            <a:xfrm>
              <a:off x="10345148" y="3039413"/>
              <a:ext cx="13566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IgG-Heavy Chain</a:t>
              </a:r>
              <a:endParaRPr lang="zh-CN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156327" y="2954351"/>
              <a:ext cx="72167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70 </a:t>
              </a:r>
              <a:r>
                <a:rPr lang="en-US" altLang="zh-CN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zh-CN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071368" y="2634018"/>
              <a:ext cx="8066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100 </a:t>
              </a:r>
              <a:r>
                <a:rPr lang="en-US" altLang="zh-CN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zh-CN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071368" y="2340794"/>
              <a:ext cx="8066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130 </a:t>
              </a:r>
              <a:r>
                <a:rPr lang="en-US" altLang="zh-CN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zh-CN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071368" y="2112185"/>
              <a:ext cx="8066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180 </a:t>
              </a:r>
              <a:r>
                <a:rPr lang="en-US" altLang="zh-CN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zh-CN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156327" y="3218410"/>
              <a:ext cx="72167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50 </a:t>
              </a:r>
              <a:r>
                <a:rPr lang="en-US" altLang="zh-CN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zh-CN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TextBox 3"/>
            <p:cNvSpPr txBox="1"/>
            <p:nvPr/>
          </p:nvSpPr>
          <p:spPr>
            <a:xfrm>
              <a:off x="8407682" y="1177836"/>
              <a:ext cx="2926715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FAK-Nf2 interaction</a:t>
              </a:r>
            </a:p>
          </p:txBody>
        </p:sp>
        <p:sp>
          <p:nvSpPr>
            <p:cNvPr id="28" name="TextBox 5"/>
            <p:cNvSpPr txBox="1"/>
            <p:nvPr/>
          </p:nvSpPr>
          <p:spPr>
            <a:xfrm>
              <a:off x="8787962" y="1676294"/>
              <a:ext cx="1728192" cy="275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Input anti-FAK IgG</a:t>
              </a:r>
              <a:endParaRPr lang="zh-CN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516154" y="2697360"/>
              <a:ext cx="4235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Nf2</a:t>
              </a:r>
              <a:endParaRPr lang="zh-CN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8" name="直接箭头连接符 7"/>
            <p:cNvCxnSpPr/>
            <p:nvPr/>
          </p:nvCxnSpPr>
          <p:spPr>
            <a:xfrm flipH="1">
              <a:off x="10345148" y="2841782"/>
              <a:ext cx="231587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直接箭头连接符 9"/>
            <p:cNvCxnSpPr/>
            <p:nvPr/>
          </p:nvCxnSpPr>
          <p:spPr>
            <a:xfrm flipH="1">
              <a:off x="10159403" y="3218410"/>
              <a:ext cx="231587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8156327" y="3664302"/>
              <a:ext cx="72167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40 </a:t>
              </a:r>
              <a:r>
                <a:rPr lang="en-US" altLang="zh-CN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zh-CN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156327" y="3971694"/>
              <a:ext cx="72167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35 </a:t>
              </a:r>
              <a:r>
                <a:rPr lang="en-US" altLang="zh-CN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zh-CN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21"/>
          <p:cNvSpPr txBox="1"/>
          <p:nvPr/>
        </p:nvSpPr>
        <p:spPr>
          <a:xfrm>
            <a:off x="4048804" y="2326096"/>
            <a:ext cx="420339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/>
              <a:t>figure 6C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397342" y="866310"/>
            <a:ext cx="5110202" cy="5124957"/>
            <a:chOff x="6823167" y="882185"/>
            <a:chExt cx="5110202" cy="512495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84" t="-405" r="110" b="39"/>
            <a:stretch>
              <a:fillRect/>
            </a:stretch>
          </p:blipFill>
          <p:spPr>
            <a:xfrm>
              <a:off x="6823167" y="882185"/>
              <a:ext cx="5110202" cy="5124957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8259459" y="3054040"/>
              <a:ext cx="4908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250-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250647" y="3272525"/>
              <a:ext cx="4908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150-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256353" y="3524582"/>
              <a:ext cx="4908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329900" y="3915138"/>
              <a:ext cx="40588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70-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252374" y="2772603"/>
              <a:ext cx="4571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0130247" y="3449307"/>
              <a:ext cx="8112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anti-p110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5500700" y="2756715"/>
            <a:ext cx="1378585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i="1" dirty="0">
                <a:solidFill>
                  <a:schemeClr val="bg1"/>
                </a:solidFill>
                <a:latin typeface="Arial Italic" panose="020B0604020202020204" charset="0"/>
                <a:cs typeface="Arial Italic" panose="020B0604020202020204" charset="0"/>
              </a:rPr>
              <a:t>Nf2 f/f     Nf2 </a:t>
            </a:r>
            <a:r>
              <a:rPr lang="en-US" altLang="zh-CN" sz="1200" i="1" dirty="0" err="1">
                <a:solidFill>
                  <a:schemeClr val="bg1"/>
                </a:solidFill>
                <a:latin typeface="Arial Italic" panose="020B0604020202020204" charset="0"/>
                <a:cs typeface="Arial Italic" panose="020B0604020202020204" charset="0"/>
              </a:rPr>
              <a:t>cKO</a:t>
            </a:r>
            <a:endParaRPr lang="en-US" altLang="zh-CN" sz="1200" i="1" dirty="0">
              <a:solidFill>
                <a:schemeClr val="bg1"/>
              </a:solidFill>
              <a:latin typeface="Arial Italic" panose="020B0604020202020204" charset="0"/>
              <a:cs typeface="Arial Italic" panose="020B0604020202020204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012670" y="637811"/>
            <a:ext cx="5157965" cy="5105400"/>
            <a:chOff x="10434" y="891"/>
            <a:chExt cx="8123" cy="8040"/>
          </a:xfrm>
        </p:grpSpPr>
        <p:grpSp>
          <p:nvGrpSpPr>
            <p:cNvPr id="4" name="组合 3"/>
            <p:cNvGrpSpPr/>
            <p:nvPr/>
          </p:nvGrpSpPr>
          <p:grpSpPr>
            <a:xfrm>
              <a:off x="10434" y="891"/>
              <a:ext cx="8123" cy="8040"/>
              <a:chOff x="6625820" y="566056"/>
              <a:chExt cx="5157965" cy="5105400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609" t="-216" r="-399" b="236"/>
              <a:stretch>
                <a:fillRect/>
              </a:stretch>
            </p:blipFill>
            <p:spPr>
              <a:xfrm>
                <a:off x="6625820" y="566056"/>
                <a:ext cx="5157965" cy="5105400"/>
              </a:xfrm>
              <a:prstGeom prst="rect">
                <a:avLst/>
              </a:prstGeom>
            </p:spPr>
          </p:pic>
          <p:sp>
            <p:nvSpPr>
              <p:cNvPr id="8" name="文本框 7"/>
              <p:cNvSpPr txBox="1"/>
              <p:nvPr/>
            </p:nvSpPr>
            <p:spPr>
              <a:xfrm>
                <a:off x="7970987" y="2765568"/>
                <a:ext cx="49084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250-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7962175" y="2984053"/>
                <a:ext cx="49084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150-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7967881" y="3236110"/>
                <a:ext cx="49084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100-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8041428" y="3626666"/>
                <a:ext cx="40588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70-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7963902" y="2484131"/>
                <a:ext cx="45717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10059489" y="3042567"/>
                <a:ext cx="7741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anti-FAK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13965" y="3878"/>
              <a:ext cx="2171" cy="4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i="1" dirty="0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Nf2 f/f     Nf2 </a:t>
              </a:r>
              <a:r>
                <a:rPr lang="en-US" altLang="zh-CN" sz="1200" i="1" dirty="0" err="1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cKO</a:t>
              </a:r>
              <a:endParaRPr lang="en-US" altLang="zh-CN" sz="1200" i="1" dirty="0">
                <a:solidFill>
                  <a:schemeClr val="bg1"/>
                </a:solidFill>
                <a:latin typeface="Arial Italic" panose="020B0604020202020204" charset="0"/>
                <a:cs typeface="Arial Italic" panose="020B0604020202020204" charset="0"/>
              </a:endParaRPr>
            </a:p>
          </p:txBody>
        </p:sp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979240" y="738063"/>
            <a:ext cx="5382985" cy="5382985"/>
            <a:chOff x="6721930" y="866333"/>
            <a:chExt cx="5382985" cy="538298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" t="-356" r="-180" b="197"/>
            <a:stretch>
              <a:fillRect/>
            </a:stretch>
          </p:blipFill>
          <p:spPr>
            <a:xfrm>
              <a:off x="6721930" y="866333"/>
              <a:ext cx="5382985" cy="538298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8669851" y="2902315"/>
              <a:ext cx="4908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250-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661039" y="3120800"/>
              <a:ext cx="4908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150-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666745" y="3372857"/>
              <a:ext cx="4908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740292" y="3763413"/>
              <a:ext cx="40588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70-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662766" y="2620878"/>
              <a:ext cx="4571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0533017" y="3624914"/>
              <a:ext cx="72167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anti-Nf2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286596" y="2358217"/>
              <a:ext cx="1378585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i="1" dirty="0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Nf2 f/f     Nf2 </a:t>
              </a:r>
              <a:r>
                <a:rPr lang="en-US" altLang="zh-CN" sz="1200" i="1" dirty="0" err="1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cKO</a:t>
              </a:r>
              <a:endParaRPr lang="en-US" altLang="zh-CN" sz="1200" i="1" dirty="0">
                <a:solidFill>
                  <a:schemeClr val="bg1"/>
                </a:solidFill>
                <a:latin typeface="Arial Italic" panose="020B0604020202020204" charset="0"/>
                <a:cs typeface="Arial Italic" panose="020B0604020202020204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751705" y="4017380"/>
              <a:ext cx="40588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50-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74926" y="919207"/>
            <a:ext cx="5023758" cy="5018315"/>
            <a:chOff x="6841671" y="919842"/>
            <a:chExt cx="5023758" cy="501831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82" t="-2" r="-216" b="-285"/>
            <a:stretch>
              <a:fillRect/>
            </a:stretch>
          </p:blipFill>
          <p:spPr>
            <a:xfrm>
              <a:off x="6841671" y="919842"/>
              <a:ext cx="5023758" cy="5018315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8330494" y="2307203"/>
              <a:ext cx="40588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40-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321682" y="2525688"/>
              <a:ext cx="40588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35-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330494" y="2956362"/>
              <a:ext cx="40588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25-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330494" y="3408689"/>
              <a:ext cx="40588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323409" y="2025766"/>
              <a:ext cx="4571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0343361" y="2525687"/>
              <a:ext cx="102944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anti-GAPDH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5781528" y="2025130"/>
            <a:ext cx="1378585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i="1" dirty="0">
                <a:solidFill>
                  <a:schemeClr val="bg1"/>
                </a:solidFill>
                <a:latin typeface="Arial Italic" panose="020B0604020202020204" charset="0"/>
                <a:cs typeface="Arial Italic" panose="020B0604020202020204" charset="0"/>
              </a:rPr>
              <a:t>Nf2 f/f     Nf2 </a:t>
            </a:r>
            <a:r>
              <a:rPr lang="en-US" altLang="zh-CN" sz="1200" i="1" dirty="0" err="1">
                <a:solidFill>
                  <a:schemeClr val="bg1"/>
                </a:solidFill>
                <a:latin typeface="Arial Italic" panose="020B0604020202020204" charset="0"/>
                <a:cs typeface="Arial Italic" panose="020B0604020202020204" charset="0"/>
              </a:rPr>
              <a:t>cKO</a:t>
            </a:r>
            <a:endParaRPr lang="en-US" altLang="zh-CN" sz="1200" i="1" dirty="0">
              <a:solidFill>
                <a:schemeClr val="bg1"/>
              </a:solidFill>
              <a:latin typeface="Arial Italic" panose="020B0604020202020204" charset="0"/>
              <a:cs typeface="Arial Italic" panose="020B060402020202020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801620" y="890270"/>
            <a:ext cx="6589395" cy="5076190"/>
            <a:chOff x="8588" y="1403"/>
            <a:chExt cx="10377" cy="7994"/>
          </a:xfrm>
        </p:grpSpPr>
        <p:pic>
          <p:nvPicPr>
            <p:cNvPr id="4" name="图片 3" descr="图片包含 黑暗, 监控, 灯光, 游戏机&#10;&#10;描述已自动生成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91" y="1403"/>
              <a:ext cx="7995" cy="7995"/>
            </a:xfrm>
            <a:prstGeom prst="rect">
              <a:avLst/>
            </a:prstGeom>
          </p:spPr>
        </p:pic>
        <p:sp>
          <p:nvSpPr>
            <p:cNvPr id="35" name="文本框 18"/>
            <p:cNvSpPr txBox="1"/>
            <p:nvPr/>
          </p:nvSpPr>
          <p:spPr>
            <a:xfrm>
              <a:off x="16741" y="4867"/>
              <a:ext cx="2224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anti-GAPDH</a:t>
              </a:r>
              <a:endParaRPr lang="zh-CN" alt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文本框 27"/>
            <p:cNvSpPr txBox="1"/>
            <p:nvPr/>
          </p:nvSpPr>
          <p:spPr>
            <a:xfrm>
              <a:off x="8588" y="4539"/>
              <a:ext cx="1857" cy="1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r">
                <a:defRPr sz="1200"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defRPr>
              </a:lvl1pPr>
            </a:lstStyle>
            <a:p>
              <a:r>
                <a:rPr lang="en-US" altLang="zh-CN">
                  <a:solidFill>
                    <a:schemeClr val="bg1"/>
                  </a:solidFill>
                </a:rPr>
                <a:t>40kDa—</a:t>
              </a:r>
            </a:p>
            <a:p>
              <a:endParaRPr lang="en-US" altLang="zh-CN" sz="300">
                <a:solidFill>
                  <a:schemeClr val="bg1"/>
                </a:solidFill>
              </a:endParaRPr>
            </a:p>
            <a:p>
              <a:r>
                <a:rPr lang="en-US" altLang="zh-CN">
                  <a:solidFill>
                    <a:schemeClr val="bg1"/>
                  </a:solidFill>
                </a:rPr>
                <a:t>35kDa—</a:t>
              </a:r>
            </a:p>
            <a:p>
              <a:r>
                <a:rPr lang="en-US" altLang="zh-CN">
                  <a:solidFill>
                    <a:schemeClr val="bg1"/>
                  </a:solidFill>
                </a:rPr>
                <a:t>25kDa—</a:t>
              </a: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4639310" y="2508885"/>
            <a:ext cx="7200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E18.5</a:t>
            </a: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537835" y="2508885"/>
            <a:ext cx="4667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P3</a:t>
            </a: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261735" y="2508885"/>
            <a:ext cx="4347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P7</a:t>
            </a: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953885" y="2508885"/>
            <a:ext cx="5485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P14</a:t>
            </a:r>
          </a:p>
        </p:txBody>
      </p:sp>
      <p:cxnSp>
        <p:nvCxnSpPr>
          <p:cNvPr id="47" name="直接连接符 46"/>
          <p:cNvCxnSpPr/>
          <p:nvPr/>
        </p:nvCxnSpPr>
        <p:spPr>
          <a:xfrm>
            <a:off x="4623935" y="2847195"/>
            <a:ext cx="63730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5398635" y="2847195"/>
            <a:ext cx="63730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6160635" y="2847195"/>
            <a:ext cx="63730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6897254" y="2847195"/>
            <a:ext cx="63730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1"/>
          <p:cNvSpPr txBox="1"/>
          <p:nvPr/>
        </p:nvSpPr>
        <p:spPr>
          <a:xfrm>
            <a:off x="4164978" y="2519062"/>
            <a:ext cx="417774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>
                <a:latin typeface="Arial" panose="020B0604020202020204" pitchFamily="34" charset="0"/>
                <a:cs typeface="Arial" panose="020B0604020202020204" pitchFamily="34" charset="0"/>
              </a:rPr>
              <a:t>figure 6</a:t>
            </a:r>
            <a:r>
              <a:rPr lang="en-US" altLang="zh-CN" sz="800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US" sz="8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319792" y="1019175"/>
            <a:ext cx="5826628" cy="994320"/>
            <a:chOff x="5228" y="1605"/>
            <a:chExt cx="9176" cy="1566"/>
          </a:xfrm>
        </p:grpSpPr>
        <p:pic>
          <p:nvPicPr>
            <p:cNvPr id="5" name="Picture 1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81" y="2228"/>
              <a:ext cx="5238" cy="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20"/>
            <p:cNvSpPr txBox="1"/>
            <p:nvPr/>
          </p:nvSpPr>
          <p:spPr>
            <a:xfrm>
              <a:off x="12539" y="2398"/>
              <a:ext cx="1865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atin typeface="Arial" panose="020B0604020202020204" pitchFamily="34" charset="0"/>
                  <a:ea typeface="Arial Unicode MS" panose="020B0604020202020204" charset="-122"/>
                  <a:cs typeface="Arial" panose="020B0604020202020204" pitchFamily="34" charset="0"/>
                </a:rPr>
                <a:t>anti-</a:t>
              </a:r>
              <a:r>
                <a:rPr lang="en-US" altLang="zh-CN" sz="1600" dirty="0" err="1">
                  <a:latin typeface="Arial" panose="020B0604020202020204" pitchFamily="34" charset="0"/>
                  <a:ea typeface="Arial Unicode MS" panose="020B0604020202020204" charset="-122"/>
                  <a:cs typeface="Arial" panose="020B0604020202020204" pitchFamily="34" charset="0"/>
                </a:rPr>
                <a:t>PLCγ</a:t>
              </a:r>
              <a:endParaRPr lang="zh-CN" altLang="en-US" sz="1600" dirty="0"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</a:endParaRPr>
            </a:p>
          </p:txBody>
        </p:sp>
        <p:sp>
          <p:nvSpPr>
            <p:cNvPr id="35" name="TextBox 30"/>
            <p:cNvSpPr txBox="1"/>
            <p:nvPr/>
          </p:nvSpPr>
          <p:spPr>
            <a:xfrm>
              <a:off x="5228" y="2575"/>
              <a:ext cx="1679" cy="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130kDa—</a:t>
              </a:r>
              <a:endParaRPr lang="zh-CN" altLang="en-US" sz="1200" dirty="0"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42" name="TextBox 30"/>
            <p:cNvSpPr txBox="1"/>
            <p:nvPr/>
          </p:nvSpPr>
          <p:spPr>
            <a:xfrm>
              <a:off x="5228" y="2256"/>
              <a:ext cx="1679" cy="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180kDa—</a:t>
              </a:r>
              <a:endParaRPr lang="zh-CN" altLang="en-US" sz="1200" dirty="0"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87" name="TextBox 23"/>
            <p:cNvSpPr txBox="1"/>
            <p:nvPr/>
          </p:nvSpPr>
          <p:spPr>
            <a:xfrm>
              <a:off x="7920" y="1605"/>
              <a:ext cx="3877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i="1">
                  <a:latin typeface="Arial Italic" panose="020B0604020202020204" charset="0"/>
                  <a:ea typeface="Arial Unicode MS" panose="020B0604020202020204" charset="-122"/>
                  <a:cs typeface="Arial Italic" panose="020B0604020202020204" charset="0"/>
                </a:rPr>
                <a:t>Nf2 f/f             Nf2-cKO </a:t>
              </a:r>
              <a:endParaRPr lang="en-US" altLang="zh-CN" sz="1600" i="1" dirty="0">
                <a:latin typeface="Arial Italic" panose="020B0604020202020204" charset="0"/>
                <a:ea typeface="Arial Unicode MS" panose="020B0604020202020204" charset="-122"/>
                <a:cs typeface="Arial Italic" panose="020B0604020202020204" charset="0"/>
              </a:endParaRPr>
            </a:p>
          </p:txBody>
        </p:sp>
        <p:cxnSp>
          <p:nvCxnSpPr>
            <p:cNvPr id="88" name="直接连接符 87"/>
            <p:cNvCxnSpPr/>
            <p:nvPr/>
          </p:nvCxnSpPr>
          <p:spPr>
            <a:xfrm>
              <a:off x="7460" y="2138"/>
              <a:ext cx="208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>
              <a:off x="9720" y="2144"/>
              <a:ext cx="208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2"/>
          <p:cNvGrpSpPr/>
          <p:nvPr/>
        </p:nvGrpSpPr>
        <p:grpSpPr>
          <a:xfrm>
            <a:off x="3357245" y="2498725"/>
            <a:ext cx="5478145" cy="1084580"/>
            <a:chOff x="9003" y="3980"/>
            <a:chExt cx="8627" cy="1708"/>
          </a:xfrm>
        </p:grpSpPr>
        <p:pic>
          <p:nvPicPr>
            <p:cNvPr id="7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38" y="4703"/>
              <a:ext cx="6642" cy="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22"/>
            <p:cNvSpPr txBox="1"/>
            <p:nvPr/>
          </p:nvSpPr>
          <p:spPr>
            <a:xfrm>
              <a:off x="15574" y="5097"/>
              <a:ext cx="2056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atin typeface="Arial" panose="020B0604020202020204" pitchFamily="34" charset="0"/>
                  <a:ea typeface="Arial Unicode MS" panose="020B0604020202020204" charset="-122"/>
                  <a:cs typeface="Arial" panose="020B0604020202020204" pitchFamily="34" charset="0"/>
                </a:rPr>
                <a:t>anti-p-</a:t>
              </a:r>
              <a:r>
                <a:rPr lang="en-US" altLang="zh-CN" sz="1600" dirty="0" err="1">
                  <a:latin typeface="Arial" panose="020B0604020202020204" pitchFamily="34" charset="0"/>
                  <a:ea typeface="Arial Unicode MS" panose="020B0604020202020204" charset="-122"/>
                  <a:cs typeface="Arial" panose="020B0604020202020204" pitchFamily="34" charset="0"/>
                </a:rPr>
                <a:t>PLCγ</a:t>
              </a:r>
              <a:endParaRPr lang="zh-CN" altLang="en-US" sz="1600" dirty="0"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</a:endParaRPr>
            </a:p>
          </p:txBody>
        </p:sp>
        <p:sp>
          <p:nvSpPr>
            <p:cNvPr id="43" name="TextBox 30"/>
            <p:cNvSpPr txBox="1"/>
            <p:nvPr/>
          </p:nvSpPr>
          <p:spPr>
            <a:xfrm>
              <a:off x="9003" y="5252"/>
              <a:ext cx="1679" cy="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130kDa— </a:t>
              </a:r>
              <a:endParaRPr lang="zh-CN" altLang="en-US" sz="1200" dirty="0"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44" name="TextBox 30"/>
            <p:cNvSpPr txBox="1"/>
            <p:nvPr/>
          </p:nvSpPr>
          <p:spPr>
            <a:xfrm>
              <a:off x="9003" y="4846"/>
              <a:ext cx="1679" cy="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180kDa— </a:t>
              </a:r>
              <a:endParaRPr lang="zh-CN" altLang="en-US" sz="1200" dirty="0"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4" name="TextBox 23"/>
            <p:cNvSpPr txBox="1"/>
            <p:nvPr/>
          </p:nvSpPr>
          <p:spPr>
            <a:xfrm>
              <a:off x="11695" y="3980"/>
              <a:ext cx="3877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i="1">
                  <a:latin typeface="Arial Italic" panose="020B0604020202020204" charset="0"/>
                  <a:ea typeface="Arial Unicode MS" panose="020B0604020202020204" charset="-122"/>
                  <a:cs typeface="Arial Italic" panose="020B0604020202020204" charset="0"/>
                </a:rPr>
                <a:t>Nf2 f/f             Nf2-cKO </a:t>
              </a:r>
              <a:endParaRPr lang="en-US" altLang="zh-CN" sz="1600" i="1" dirty="0">
                <a:latin typeface="Arial Italic" panose="020B0604020202020204" charset="0"/>
                <a:ea typeface="Arial Unicode MS" panose="020B0604020202020204" charset="-122"/>
                <a:cs typeface="Arial Italic" panose="020B0604020202020204" charset="0"/>
              </a:endParaRPr>
            </a:p>
          </p:txBody>
        </p:sp>
        <p:cxnSp>
          <p:nvCxnSpPr>
            <p:cNvPr id="8" name="直接连接符 87"/>
            <p:cNvCxnSpPr/>
            <p:nvPr/>
          </p:nvCxnSpPr>
          <p:spPr>
            <a:xfrm>
              <a:off x="11234" y="4513"/>
              <a:ext cx="208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88"/>
            <p:cNvCxnSpPr/>
            <p:nvPr/>
          </p:nvCxnSpPr>
          <p:spPr>
            <a:xfrm>
              <a:off x="13494" y="4519"/>
              <a:ext cx="208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110044" y="652430"/>
            <a:ext cx="5633675" cy="5554410"/>
            <a:chOff x="9341" y="1026"/>
            <a:chExt cx="8872" cy="874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41" y="1026"/>
              <a:ext cx="8747" cy="8747"/>
            </a:xfrm>
            <a:prstGeom prst="rect">
              <a:avLst/>
            </a:prstGeom>
          </p:spPr>
        </p:pic>
        <p:sp>
          <p:nvSpPr>
            <p:cNvPr id="12" name="TextBox 13"/>
            <p:cNvSpPr txBox="1"/>
            <p:nvPr/>
          </p:nvSpPr>
          <p:spPr>
            <a:xfrm>
              <a:off x="16348" y="4199"/>
              <a:ext cx="1865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charset="-122"/>
                  <a:cs typeface="Arial" panose="020B0604020202020204" pitchFamily="34" charset="0"/>
                </a:rPr>
                <a:t>anti-AKT</a:t>
              </a:r>
              <a:endPara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</a:endParaRPr>
            </a:p>
          </p:txBody>
        </p:sp>
        <p:sp>
          <p:nvSpPr>
            <p:cNvPr id="38" name="TextBox 33"/>
            <p:cNvSpPr txBox="1"/>
            <p:nvPr/>
          </p:nvSpPr>
          <p:spPr>
            <a:xfrm>
              <a:off x="9818" y="4263"/>
              <a:ext cx="1393" cy="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>
                  <a:solidFill>
                    <a:schemeClr val="bg1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55kDa— </a:t>
              </a:r>
              <a:endParaRPr lang="zh-CN" altLang="en-US" sz="1200" dirty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39" name="TextBox 34"/>
            <p:cNvSpPr txBox="1"/>
            <p:nvPr/>
          </p:nvSpPr>
          <p:spPr>
            <a:xfrm>
              <a:off x="9532" y="3918"/>
              <a:ext cx="1679" cy="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>
                  <a:solidFill>
                    <a:schemeClr val="bg1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70kDa—</a:t>
              </a:r>
              <a:endParaRPr lang="zh-CN" altLang="en-US" sz="1200" dirty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87" name="TextBox 23"/>
            <p:cNvSpPr txBox="1"/>
            <p:nvPr/>
          </p:nvSpPr>
          <p:spPr>
            <a:xfrm>
              <a:off x="12094" y="3336"/>
              <a:ext cx="3877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i="1">
                  <a:solidFill>
                    <a:schemeClr val="bg1"/>
                  </a:solidFill>
                  <a:latin typeface="Arial Italic" panose="020B0604020202020204" charset="0"/>
                  <a:ea typeface="Arial Unicode MS" panose="020B0604020202020204" charset="-122"/>
                  <a:cs typeface="Arial Italic" panose="020B0604020202020204" charset="0"/>
                </a:rPr>
                <a:t>Nf2 f/f             Nf2-cKO </a:t>
              </a:r>
              <a:endParaRPr lang="en-US" altLang="zh-CN" sz="1600" i="1" dirty="0">
                <a:solidFill>
                  <a:schemeClr val="bg1"/>
                </a:solidFill>
                <a:latin typeface="Arial Italic" panose="020B0604020202020204" charset="0"/>
                <a:ea typeface="Arial Unicode MS" panose="020B0604020202020204" charset="-122"/>
                <a:cs typeface="Arial Italic" panose="020B0604020202020204" charset="0"/>
              </a:endParaRPr>
            </a:p>
          </p:txBody>
        </p:sp>
        <p:cxnSp>
          <p:nvCxnSpPr>
            <p:cNvPr id="88" name="直接连接符 87"/>
            <p:cNvCxnSpPr/>
            <p:nvPr/>
          </p:nvCxnSpPr>
          <p:spPr>
            <a:xfrm>
              <a:off x="11633" y="3869"/>
              <a:ext cx="208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>
              <a:off x="13893" y="3875"/>
              <a:ext cx="208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752726" y="806235"/>
            <a:ext cx="5818766" cy="5447664"/>
            <a:chOff x="4335" y="1270"/>
            <a:chExt cx="9163" cy="8579"/>
          </a:xfrm>
        </p:grpSpPr>
        <p:pic>
          <p:nvPicPr>
            <p:cNvPr id="3" name="图片 2" descr="文本&#10;&#10;中度可信度描述已自动生成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" y="1270"/>
              <a:ext cx="8579" cy="8579"/>
            </a:xfrm>
            <a:prstGeom prst="rect">
              <a:avLst/>
            </a:prstGeom>
          </p:spPr>
        </p:pic>
        <p:sp>
          <p:nvSpPr>
            <p:cNvPr id="16" name="TextBox 16"/>
            <p:cNvSpPr txBox="1"/>
            <p:nvPr/>
          </p:nvSpPr>
          <p:spPr>
            <a:xfrm>
              <a:off x="11105" y="3820"/>
              <a:ext cx="1912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charset="-122"/>
                  <a:cs typeface="Arial" panose="020B0604020202020204" pitchFamily="34" charset="0"/>
                </a:rPr>
                <a:t>anti-p-AKT</a:t>
              </a:r>
              <a:endPara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</a:endParaRPr>
            </a:p>
          </p:txBody>
        </p:sp>
        <p:sp>
          <p:nvSpPr>
            <p:cNvPr id="45" name="TextBox 33"/>
            <p:cNvSpPr txBox="1"/>
            <p:nvPr/>
          </p:nvSpPr>
          <p:spPr>
            <a:xfrm>
              <a:off x="4658" y="4807"/>
              <a:ext cx="1393" cy="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>
                  <a:solidFill>
                    <a:schemeClr val="bg1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55kDa—</a:t>
              </a:r>
              <a:endParaRPr lang="zh-CN" altLang="en-US" sz="1200" dirty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46" name="TextBox 34"/>
            <p:cNvSpPr txBox="1"/>
            <p:nvPr/>
          </p:nvSpPr>
          <p:spPr>
            <a:xfrm>
              <a:off x="4335" y="4353"/>
              <a:ext cx="1679" cy="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>
                  <a:solidFill>
                    <a:schemeClr val="bg1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70kDa—</a:t>
              </a:r>
              <a:endParaRPr lang="zh-CN" altLang="en-US" sz="1200" dirty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87" name="TextBox 23"/>
            <p:cNvSpPr txBox="1"/>
            <p:nvPr/>
          </p:nvSpPr>
          <p:spPr>
            <a:xfrm>
              <a:off x="7226" y="3803"/>
              <a:ext cx="3877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i="1">
                  <a:solidFill>
                    <a:schemeClr val="bg1"/>
                  </a:solidFill>
                  <a:latin typeface="Arial Italic" panose="020B0604020202020204" charset="0"/>
                  <a:ea typeface="Arial Unicode MS" panose="020B0604020202020204" charset="-122"/>
                  <a:cs typeface="Arial Italic" panose="020B0604020202020204" charset="0"/>
                </a:rPr>
                <a:t>Nf2 f/f             Nf2-cKO </a:t>
              </a:r>
              <a:endParaRPr lang="en-US" altLang="zh-CN" sz="1600" i="1" dirty="0">
                <a:solidFill>
                  <a:schemeClr val="bg1"/>
                </a:solidFill>
                <a:latin typeface="Arial Italic" panose="020B0604020202020204" charset="0"/>
                <a:ea typeface="Arial Unicode MS" panose="020B0604020202020204" charset="-122"/>
                <a:cs typeface="Arial Italic" panose="020B0604020202020204" charset="0"/>
              </a:endParaRPr>
            </a:p>
          </p:txBody>
        </p:sp>
        <p:cxnSp>
          <p:nvCxnSpPr>
            <p:cNvPr id="88" name="直接连接符 87"/>
            <p:cNvCxnSpPr/>
            <p:nvPr/>
          </p:nvCxnSpPr>
          <p:spPr>
            <a:xfrm>
              <a:off x="6765" y="4336"/>
              <a:ext cx="208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>
              <a:off x="9025" y="4342"/>
              <a:ext cx="208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806303" y="533113"/>
            <a:ext cx="5927259" cy="5548701"/>
            <a:chOff x="4419" y="840"/>
            <a:chExt cx="9334" cy="8738"/>
          </a:xfrm>
        </p:grpSpPr>
        <p:pic>
          <p:nvPicPr>
            <p:cNvPr id="3" name="图片 2" descr="屏幕上有字&#10;&#10;描述已自动生成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9" y="840"/>
              <a:ext cx="8738" cy="8738"/>
            </a:xfrm>
            <a:prstGeom prst="rect">
              <a:avLst/>
            </a:prstGeom>
          </p:spPr>
        </p:pic>
        <p:sp>
          <p:nvSpPr>
            <p:cNvPr id="27" name="TextBox 9"/>
            <p:cNvSpPr txBox="1"/>
            <p:nvPr/>
          </p:nvSpPr>
          <p:spPr>
            <a:xfrm>
              <a:off x="11889" y="4512"/>
              <a:ext cx="1865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>
                  <a:latin typeface="Arial" panose="020B0604020202020204" pitchFamily="34" charset="0"/>
                  <a:ea typeface="Arial Unicode MS" panose="020B0604020202020204" charset="-122"/>
                  <a:cs typeface="Arial" panose="020B0604020202020204" pitchFamily="34" charset="0"/>
                </a:rPr>
                <a:t>anti-p38</a:t>
              </a:r>
              <a:endParaRPr lang="en-US" altLang="zh-CN" sz="1600" dirty="0"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</a:endParaRPr>
            </a:p>
          </p:txBody>
        </p:sp>
        <p:sp>
          <p:nvSpPr>
            <p:cNvPr id="47" name="TextBox 32"/>
            <p:cNvSpPr txBox="1"/>
            <p:nvPr/>
          </p:nvSpPr>
          <p:spPr>
            <a:xfrm>
              <a:off x="5534" y="4816"/>
              <a:ext cx="1393" cy="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>
                  <a:solidFill>
                    <a:schemeClr val="bg1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40kDa—</a:t>
              </a:r>
              <a:endParaRPr lang="zh-CN" altLang="en-US" sz="1200" dirty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48" name="TextBox 32"/>
            <p:cNvSpPr txBox="1"/>
            <p:nvPr/>
          </p:nvSpPr>
          <p:spPr>
            <a:xfrm>
              <a:off x="5534" y="4296"/>
              <a:ext cx="1393" cy="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>
                  <a:solidFill>
                    <a:schemeClr val="bg1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55kDa—</a:t>
              </a:r>
              <a:endParaRPr lang="zh-CN" altLang="en-US" sz="1200" dirty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49" name="TextBox 34"/>
            <p:cNvSpPr txBox="1"/>
            <p:nvPr/>
          </p:nvSpPr>
          <p:spPr>
            <a:xfrm>
              <a:off x="5248" y="3932"/>
              <a:ext cx="1679" cy="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>
                  <a:solidFill>
                    <a:schemeClr val="bg1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70kDa—</a:t>
              </a:r>
              <a:endParaRPr lang="zh-CN" altLang="en-US" sz="1200" dirty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87" name="TextBox 23"/>
            <p:cNvSpPr txBox="1"/>
            <p:nvPr/>
          </p:nvSpPr>
          <p:spPr>
            <a:xfrm>
              <a:off x="8010" y="3231"/>
              <a:ext cx="3877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i="1">
                  <a:solidFill>
                    <a:schemeClr val="bg1"/>
                  </a:solidFill>
                  <a:latin typeface="Arial Italic" panose="020B0604020202020204" charset="0"/>
                  <a:ea typeface="Arial Unicode MS" panose="020B0604020202020204" charset="-122"/>
                  <a:cs typeface="Arial Italic" panose="020B0604020202020204" charset="0"/>
                </a:rPr>
                <a:t>Nf2 f/f             Nf2-cKO </a:t>
              </a:r>
              <a:endParaRPr lang="en-US" altLang="zh-CN" sz="1600" i="1" dirty="0">
                <a:solidFill>
                  <a:schemeClr val="bg1"/>
                </a:solidFill>
                <a:latin typeface="Arial Italic" panose="020B0604020202020204" charset="0"/>
                <a:ea typeface="Arial Unicode MS" panose="020B0604020202020204" charset="-122"/>
                <a:cs typeface="Arial Italic" panose="020B0604020202020204" charset="0"/>
              </a:endParaRPr>
            </a:p>
          </p:txBody>
        </p:sp>
        <p:cxnSp>
          <p:nvCxnSpPr>
            <p:cNvPr id="88" name="直接连接符 87"/>
            <p:cNvCxnSpPr/>
            <p:nvPr/>
          </p:nvCxnSpPr>
          <p:spPr>
            <a:xfrm>
              <a:off x="7549" y="3764"/>
              <a:ext cx="208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>
              <a:off x="9809" y="3770"/>
              <a:ext cx="208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257410" y="538869"/>
            <a:ext cx="5539925" cy="5428485"/>
            <a:chOff x="9251" y="486"/>
            <a:chExt cx="8724" cy="8549"/>
          </a:xfrm>
        </p:grpSpPr>
        <p:pic>
          <p:nvPicPr>
            <p:cNvPr id="3" name="图片 2" descr="图片包含 监控, 前, 黑暗, 屏幕&#10;&#10;描述已自动生成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26" y="486"/>
              <a:ext cx="8549" cy="8549"/>
            </a:xfrm>
            <a:prstGeom prst="rect">
              <a:avLst/>
            </a:prstGeom>
          </p:spPr>
        </p:pic>
        <p:sp>
          <p:nvSpPr>
            <p:cNvPr id="23" name="TextBox 9"/>
            <p:cNvSpPr txBox="1"/>
            <p:nvPr/>
          </p:nvSpPr>
          <p:spPr>
            <a:xfrm>
              <a:off x="15823" y="4875"/>
              <a:ext cx="2152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atin typeface="Arial" panose="020B0604020202020204" pitchFamily="34" charset="0"/>
                  <a:ea typeface="Arial Unicode MS" panose="020B0604020202020204" charset="-122"/>
                  <a:cs typeface="Arial" panose="020B0604020202020204" pitchFamily="34" charset="0"/>
                </a:rPr>
                <a:t>anti-p-p38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11385" y="4949"/>
              <a:ext cx="4393" cy="451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TextBox 32"/>
            <p:cNvSpPr txBox="1"/>
            <p:nvPr/>
          </p:nvSpPr>
          <p:spPr>
            <a:xfrm>
              <a:off x="9495" y="4875"/>
              <a:ext cx="1393" cy="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>
                  <a:solidFill>
                    <a:schemeClr val="bg1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40kDa—</a:t>
              </a:r>
              <a:endParaRPr lang="zh-CN" altLang="en-US" sz="1200" dirty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51" name="TextBox 32"/>
            <p:cNvSpPr txBox="1"/>
            <p:nvPr/>
          </p:nvSpPr>
          <p:spPr>
            <a:xfrm>
              <a:off x="9251" y="4572"/>
              <a:ext cx="1637" cy="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>
                  <a:solidFill>
                    <a:schemeClr val="bg1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55kDa—</a:t>
              </a:r>
              <a:endParaRPr lang="zh-CN" altLang="en-US" sz="1200" dirty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87" name="TextBox 23"/>
            <p:cNvSpPr txBox="1"/>
            <p:nvPr/>
          </p:nvSpPr>
          <p:spPr>
            <a:xfrm>
              <a:off x="11902" y="3737"/>
              <a:ext cx="3877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i="1">
                  <a:solidFill>
                    <a:schemeClr val="bg1"/>
                  </a:solidFill>
                  <a:latin typeface="Arial Italic" panose="020B0604020202020204" charset="0"/>
                  <a:ea typeface="Arial Unicode MS" panose="020B0604020202020204" charset="-122"/>
                  <a:cs typeface="Arial Italic" panose="020B0604020202020204" charset="0"/>
                </a:rPr>
                <a:t>Nf2 f/f             Nf2-cKO </a:t>
              </a:r>
              <a:endParaRPr lang="en-US" altLang="zh-CN" sz="1600" i="1" dirty="0">
                <a:solidFill>
                  <a:schemeClr val="bg1"/>
                </a:solidFill>
                <a:latin typeface="Arial Italic" panose="020B0604020202020204" charset="0"/>
                <a:ea typeface="Arial Unicode MS" panose="020B0604020202020204" charset="-122"/>
                <a:cs typeface="Arial Italic" panose="020B0604020202020204" charset="0"/>
              </a:endParaRPr>
            </a:p>
          </p:txBody>
        </p:sp>
        <p:cxnSp>
          <p:nvCxnSpPr>
            <p:cNvPr id="88" name="直接连接符 87"/>
            <p:cNvCxnSpPr/>
            <p:nvPr/>
          </p:nvCxnSpPr>
          <p:spPr>
            <a:xfrm>
              <a:off x="11441" y="4270"/>
              <a:ext cx="208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>
              <a:off x="13701" y="4276"/>
              <a:ext cx="208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3192817" y="525874"/>
            <a:ext cx="6017224" cy="5806197"/>
            <a:chOff x="5028" y="828"/>
            <a:chExt cx="9476" cy="9144"/>
          </a:xfrm>
        </p:grpSpPr>
        <p:pic>
          <p:nvPicPr>
            <p:cNvPr id="3" name="图片 2" descr="电脑萤幕&#10;&#10;低可信度描述已自动生成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28" y="828"/>
              <a:ext cx="9143" cy="9143"/>
            </a:xfrm>
            <a:prstGeom prst="rect">
              <a:avLst/>
            </a:prstGeom>
          </p:spPr>
        </p:pic>
        <p:sp>
          <p:nvSpPr>
            <p:cNvPr id="87" name="TextBox 23"/>
            <p:cNvSpPr txBox="1"/>
            <p:nvPr/>
          </p:nvSpPr>
          <p:spPr>
            <a:xfrm>
              <a:off x="8210" y="3660"/>
              <a:ext cx="3877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charset="-122"/>
                  <a:cs typeface="Arial" panose="020B0604020202020204" pitchFamily="34" charset="0"/>
                </a:rPr>
                <a:t>Nf2 f/f             Nf2-cKO </a:t>
              </a:r>
              <a:endPara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</a:endParaRPr>
            </a:p>
          </p:txBody>
        </p:sp>
        <p:cxnSp>
          <p:nvCxnSpPr>
            <p:cNvPr id="88" name="直接连接符 87"/>
            <p:cNvCxnSpPr/>
            <p:nvPr/>
          </p:nvCxnSpPr>
          <p:spPr>
            <a:xfrm>
              <a:off x="7750" y="4193"/>
              <a:ext cx="208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>
              <a:off x="10010" y="4199"/>
              <a:ext cx="208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TextBox 10"/>
            <p:cNvSpPr txBox="1"/>
            <p:nvPr/>
          </p:nvSpPr>
          <p:spPr>
            <a:xfrm>
              <a:off x="12012" y="5705"/>
              <a:ext cx="2076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charset="-122"/>
                  <a:cs typeface="Arial" panose="020B0604020202020204" pitchFamily="34" charset="0"/>
                </a:rPr>
                <a:t>anti-GAPDH</a:t>
              </a:r>
              <a:endPara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</a:endParaRPr>
            </a:p>
          </p:txBody>
        </p:sp>
        <p:sp>
          <p:nvSpPr>
            <p:cNvPr id="101" name="TextBox 32"/>
            <p:cNvSpPr txBox="1"/>
            <p:nvPr/>
          </p:nvSpPr>
          <p:spPr>
            <a:xfrm>
              <a:off x="5810" y="5247"/>
              <a:ext cx="1393" cy="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>
                  <a:solidFill>
                    <a:schemeClr val="bg1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25kDa—</a:t>
              </a:r>
              <a:endParaRPr lang="zh-CN" altLang="en-US" sz="1200" dirty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102" name="TextBox 32"/>
            <p:cNvSpPr txBox="1"/>
            <p:nvPr/>
          </p:nvSpPr>
          <p:spPr>
            <a:xfrm>
              <a:off x="5810" y="4681"/>
              <a:ext cx="1393" cy="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>
                  <a:solidFill>
                    <a:schemeClr val="bg1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35kDa—</a:t>
              </a:r>
              <a:endParaRPr lang="zh-CN" altLang="en-US" sz="1200" dirty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103" name="TextBox 34"/>
            <p:cNvSpPr txBox="1"/>
            <p:nvPr/>
          </p:nvSpPr>
          <p:spPr>
            <a:xfrm>
              <a:off x="5524" y="4388"/>
              <a:ext cx="1679" cy="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>
                  <a:solidFill>
                    <a:schemeClr val="bg1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40kDa—</a:t>
              </a:r>
              <a:endParaRPr lang="zh-CN" altLang="en-US" sz="1200" dirty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pic>
          <p:nvPicPr>
            <p:cNvPr id="2" name="图片 2" descr="电脑萤幕&#10;&#10;低可信度描述已自动生成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29" y="829"/>
              <a:ext cx="9143" cy="9143"/>
            </a:xfrm>
            <a:prstGeom prst="rect">
              <a:avLst/>
            </a:prstGeom>
          </p:spPr>
        </p:pic>
        <p:sp>
          <p:nvSpPr>
            <p:cNvPr id="4" name="TextBox 23"/>
            <p:cNvSpPr txBox="1"/>
            <p:nvPr/>
          </p:nvSpPr>
          <p:spPr>
            <a:xfrm>
              <a:off x="8211" y="3661"/>
              <a:ext cx="3877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i="1">
                  <a:solidFill>
                    <a:schemeClr val="bg1"/>
                  </a:solidFill>
                  <a:latin typeface="Arial Italic" panose="020B0604020202020204" charset="0"/>
                  <a:ea typeface="Arial Unicode MS" panose="020B0604020202020204" charset="-122"/>
                  <a:cs typeface="Arial Italic" panose="020B0604020202020204" charset="0"/>
                </a:rPr>
                <a:t>Nf2 f/f             Nf2-cKO </a:t>
              </a:r>
              <a:endParaRPr lang="en-US" altLang="zh-CN" sz="1600" i="1" dirty="0">
                <a:solidFill>
                  <a:schemeClr val="bg1"/>
                </a:solidFill>
                <a:latin typeface="Arial Italic" panose="020B0604020202020204" charset="0"/>
                <a:ea typeface="Arial Unicode MS" panose="020B0604020202020204" charset="-122"/>
                <a:cs typeface="Arial Italic" panose="020B0604020202020204" charset="0"/>
              </a:endParaRPr>
            </a:p>
          </p:txBody>
        </p:sp>
        <p:cxnSp>
          <p:nvCxnSpPr>
            <p:cNvPr id="5" name="直接连接符 87"/>
            <p:cNvCxnSpPr/>
            <p:nvPr/>
          </p:nvCxnSpPr>
          <p:spPr>
            <a:xfrm>
              <a:off x="7751" y="4194"/>
              <a:ext cx="208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88"/>
            <p:cNvCxnSpPr/>
            <p:nvPr/>
          </p:nvCxnSpPr>
          <p:spPr>
            <a:xfrm>
              <a:off x="10011" y="4200"/>
              <a:ext cx="208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10"/>
            <p:cNvSpPr txBox="1"/>
            <p:nvPr/>
          </p:nvSpPr>
          <p:spPr>
            <a:xfrm>
              <a:off x="12428" y="4339"/>
              <a:ext cx="2076" cy="4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charset="-122"/>
                  <a:cs typeface="Arial" panose="020B0604020202020204" pitchFamily="34" charset="0"/>
                </a:rPr>
                <a:t>anti-GAPDH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</a:endParaRPr>
            </a:p>
          </p:txBody>
        </p:sp>
        <p:sp>
          <p:nvSpPr>
            <p:cNvPr id="8" name="TextBox 32"/>
            <p:cNvSpPr txBox="1"/>
            <p:nvPr/>
          </p:nvSpPr>
          <p:spPr>
            <a:xfrm>
              <a:off x="5811" y="5248"/>
              <a:ext cx="1393" cy="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>
                  <a:solidFill>
                    <a:schemeClr val="bg1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25kDa—</a:t>
              </a:r>
              <a:endParaRPr lang="zh-CN" altLang="en-US" sz="1200" dirty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9" name="TextBox 32"/>
            <p:cNvSpPr txBox="1"/>
            <p:nvPr/>
          </p:nvSpPr>
          <p:spPr>
            <a:xfrm>
              <a:off x="5811" y="4682"/>
              <a:ext cx="1393" cy="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>
                  <a:solidFill>
                    <a:schemeClr val="bg1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35kDa—</a:t>
              </a:r>
              <a:endParaRPr lang="zh-CN" altLang="en-US" sz="1200" dirty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10" name="TextBox 34"/>
            <p:cNvSpPr txBox="1"/>
            <p:nvPr/>
          </p:nvSpPr>
          <p:spPr>
            <a:xfrm>
              <a:off x="5525" y="4389"/>
              <a:ext cx="1679" cy="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>
                  <a:solidFill>
                    <a:schemeClr val="bg1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40kDa—</a:t>
              </a:r>
              <a:endParaRPr lang="zh-CN" altLang="en-US" sz="1200" dirty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</p:grp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1"/>
          <p:cNvSpPr txBox="1"/>
          <p:nvPr/>
        </p:nvSpPr>
        <p:spPr>
          <a:xfrm>
            <a:off x="4164978" y="2519062"/>
            <a:ext cx="417774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>
                <a:latin typeface="Arial" panose="020B0604020202020204" pitchFamily="34" charset="0"/>
                <a:cs typeface="Arial" panose="020B0604020202020204" pitchFamily="34" charset="0"/>
              </a:rPr>
              <a:t>figure 6</a:t>
            </a:r>
            <a:r>
              <a:rPr lang="en-US" altLang="zh-CN" sz="800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en-US" sz="8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303270" y="924674"/>
            <a:ext cx="5774872" cy="5432020"/>
            <a:chOff x="9600" y="1456"/>
            <a:chExt cx="9094" cy="8554"/>
          </a:xfrm>
        </p:grpSpPr>
        <p:pic>
          <p:nvPicPr>
            <p:cNvPr id="6" name="图片 5" descr="图形用户界面, 网站&#10;&#10;描述已自动生成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00" y="1456"/>
              <a:ext cx="8554" cy="8554"/>
            </a:xfrm>
            <a:prstGeom prst="rect">
              <a:avLst/>
            </a:prstGeom>
          </p:spPr>
        </p:pic>
        <p:sp>
          <p:nvSpPr>
            <p:cNvPr id="53" name="TextBox 19"/>
            <p:cNvSpPr txBox="1"/>
            <p:nvPr/>
          </p:nvSpPr>
          <p:spPr>
            <a:xfrm>
              <a:off x="16255" y="4169"/>
              <a:ext cx="2440" cy="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charset="-122"/>
                  <a:cs typeface="Arial" panose="020B0604020202020204" pitchFamily="34" charset="0"/>
                </a:rPr>
                <a:t>anti-ERK1/2</a:t>
              </a:r>
              <a:endPara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</a:endParaRPr>
            </a:p>
          </p:txBody>
        </p:sp>
        <p:sp>
          <p:nvSpPr>
            <p:cNvPr id="73" name="TextBox 32"/>
            <p:cNvSpPr txBox="1"/>
            <p:nvPr/>
          </p:nvSpPr>
          <p:spPr>
            <a:xfrm>
              <a:off x="9983" y="4367"/>
              <a:ext cx="1393" cy="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>
                  <a:solidFill>
                    <a:schemeClr val="bg1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40kDa—</a:t>
              </a:r>
              <a:endParaRPr lang="zh-CN" altLang="en-US" sz="1200" dirty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74" name="TextBox 32"/>
            <p:cNvSpPr txBox="1"/>
            <p:nvPr/>
          </p:nvSpPr>
          <p:spPr>
            <a:xfrm>
              <a:off x="9983" y="3939"/>
              <a:ext cx="1393" cy="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>
                  <a:solidFill>
                    <a:schemeClr val="bg1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55kDa—</a:t>
              </a:r>
              <a:endParaRPr lang="zh-CN" altLang="en-US" sz="1200" dirty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90" name="TextBox 23"/>
            <p:cNvSpPr txBox="1"/>
            <p:nvPr/>
          </p:nvSpPr>
          <p:spPr>
            <a:xfrm>
              <a:off x="12060" y="3422"/>
              <a:ext cx="3877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i="1">
                  <a:solidFill>
                    <a:schemeClr val="bg1"/>
                  </a:solidFill>
                  <a:latin typeface="Arial Italic" panose="020B0604020202020204" charset="0"/>
                  <a:ea typeface="Arial Unicode MS" panose="020B0604020202020204" charset="-122"/>
                  <a:cs typeface="Arial Italic" panose="020B0604020202020204" charset="0"/>
                </a:rPr>
                <a:t>Nf2 f/f             Nf2-cKO </a:t>
              </a:r>
              <a:endParaRPr lang="en-US" altLang="zh-CN" sz="1600" i="1" dirty="0">
                <a:solidFill>
                  <a:schemeClr val="bg1"/>
                </a:solidFill>
                <a:latin typeface="Arial Italic" panose="020B0604020202020204" charset="0"/>
                <a:ea typeface="Arial Unicode MS" panose="020B0604020202020204" charset="-122"/>
                <a:cs typeface="Arial Italic" panose="020B0604020202020204" charset="0"/>
              </a:endParaRPr>
            </a:p>
          </p:txBody>
        </p:sp>
        <p:cxnSp>
          <p:nvCxnSpPr>
            <p:cNvPr id="91" name="直接连接符 90"/>
            <p:cNvCxnSpPr/>
            <p:nvPr/>
          </p:nvCxnSpPr>
          <p:spPr>
            <a:xfrm>
              <a:off x="11750" y="3955"/>
              <a:ext cx="1965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>
              <a:off x="13955" y="3955"/>
              <a:ext cx="1927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形用户界面&#10;&#10;低可信度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019" y="672212"/>
            <a:ext cx="5182393" cy="5182393"/>
          </a:xfrm>
          <a:prstGeom prst="rect">
            <a:avLst/>
          </a:prstGeom>
        </p:spPr>
      </p:pic>
      <p:sp>
        <p:nvSpPr>
          <p:cNvPr id="55" name="TextBox 13"/>
          <p:cNvSpPr txBox="1"/>
          <p:nvPr/>
        </p:nvSpPr>
        <p:spPr>
          <a:xfrm>
            <a:off x="6962082" y="2552633"/>
            <a:ext cx="17884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</a:rPr>
              <a:t>anti-p-ERK1/2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  <a:ea typeface="Arial Unicode MS" panose="020B0604020202020204" charset="-122"/>
              <a:cs typeface="Arial" panose="020B0604020202020204" pitchFamily="34" charset="0"/>
            </a:endParaRPr>
          </a:p>
        </p:txBody>
      </p:sp>
      <p:sp>
        <p:nvSpPr>
          <p:cNvPr id="75" name="TextBox 32"/>
          <p:cNvSpPr txBox="1"/>
          <p:nvPr/>
        </p:nvSpPr>
        <p:spPr>
          <a:xfrm>
            <a:off x="2862265" y="2766500"/>
            <a:ext cx="8846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40kDa</a:t>
            </a:r>
            <a:r>
              <a:rPr lang="en-US" altLang="zh-CN" sz="120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—</a:t>
            </a:r>
            <a:endParaRPr lang="zh-CN" altLang="en-US" sz="1200" dirty="0">
              <a:solidFill>
                <a:schemeClr val="bg1"/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76" name="TextBox 32"/>
          <p:cNvSpPr txBox="1"/>
          <p:nvPr/>
        </p:nvSpPr>
        <p:spPr>
          <a:xfrm>
            <a:off x="2862265" y="2552620"/>
            <a:ext cx="8846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55kDa</a:t>
            </a:r>
            <a:r>
              <a:rPr lang="en-US" altLang="zh-CN" sz="120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—</a:t>
            </a:r>
            <a:endParaRPr lang="zh-CN" altLang="en-US" sz="1200" dirty="0">
              <a:solidFill>
                <a:schemeClr val="bg1"/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90" name="TextBox 23"/>
          <p:cNvSpPr txBox="1"/>
          <p:nvPr/>
        </p:nvSpPr>
        <p:spPr>
          <a:xfrm>
            <a:off x="4499747" y="2131376"/>
            <a:ext cx="2462191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i="1">
                <a:solidFill>
                  <a:schemeClr val="bg1"/>
                </a:solidFill>
                <a:latin typeface="Arial Italic" panose="020B0604020202020204" charset="0"/>
                <a:ea typeface="Arial Unicode MS" panose="020B0604020202020204" charset="-122"/>
                <a:cs typeface="Arial Italic" panose="020B0604020202020204" charset="0"/>
              </a:rPr>
              <a:t>Nf2 f/f             Nf2-cKO </a:t>
            </a:r>
            <a:endParaRPr lang="en-US" altLang="zh-CN" sz="1600" i="1" dirty="0">
              <a:solidFill>
                <a:schemeClr val="bg1"/>
              </a:solidFill>
              <a:latin typeface="Arial Italic" panose="020B0604020202020204" charset="0"/>
              <a:ea typeface="Arial Unicode MS" panose="020B0604020202020204" charset="-122"/>
              <a:cs typeface="Arial Italic" panose="020B060402020202020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241862" y="2471835"/>
            <a:ext cx="124777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5642312" y="2471835"/>
            <a:ext cx="1223688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1"/>
          <p:cNvSpPr txBox="1"/>
          <p:nvPr/>
        </p:nvSpPr>
        <p:spPr>
          <a:xfrm>
            <a:off x="4164978" y="2519062"/>
            <a:ext cx="417774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>
                <a:latin typeface="Arial" panose="020B0604020202020204" pitchFamily="34" charset="0"/>
                <a:cs typeface="Arial" panose="020B0604020202020204" pitchFamily="34" charset="0"/>
              </a:rPr>
              <a:t>figure 2</a:t>
            </a:r>
            <a:r>
              <a:rPr lang="en-US" altLang="zh-CN" sz="800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en-US" sz="8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屏幕上有字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0064" y="715559"/>
            <a:ext cx="5714281" cy="5714281"/>
          </a:xfrm>
          <a:prstGeom prst="rect">
            <a:avLst/>
          </a:prstGeom>
        </p:spPr>
      </p:pic>
      <p:sp>
        <p:nvSpPr>
          <p:cNvPr id="61" name="TextBox 8"/>
          <p:cNvSpPr txBox="1"/>
          <p:nvPr/>
        </p:nvSpPr>
        <p:spPr>
          <a:xfrm>
            <a:off x="7306399" y="2604813"/>
            <a:ext cx="1088012" cy="349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</a:rPr>
              <a:t>anti-JNK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  <a:ea typeface="Arial Unicode MS" panose="020B0604020202020204" charset="-122"/>
              <a:cs typeface="Arial" panose="020B0604020202020204" pitchFamily="34" charset="0"/>
            </a:endParaRPr>
          </a:p>
        </p:txBody>
      </p:sp>
      <p:sp>
        <p:nvSpPr>
          <p:cNvPr id="77" name="TextBox 32"/>
          <p:cNvSpPr txBox="1"/>
          <p:nvPr/>
        </p:nvSpPr>
        <p:spPr>
          <a:xfrm>
            <a:off x="3123753" y="3106815"/>
            <a:ext cx="8846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40kDa—</a:t>
            </a:r>
            <a:endParaRPr lang="zh-CN" altLang="en-US" sz="1200" dirty="0">
              <a:solidFill>
                <a:schemeClr val="bg1"/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78" name="TextBox 32"/>
          <p:cNvSpPr txBox="1"/>
          <p:nvPr/>
        </p:nvSpPr>
        <p:spPr>
          <a:xfrm>
            <a:off x="3123753" y="2849393"/>
            <a:ext cx="8846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55kDa—</a:t>
            </a:r>
            <a:endParaRPr lang="zh-CN" altLang="en-US" sz="1200" dirty="0">
              <a:solidFill>
                <a:schemeClr val="bg1"/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79" name="TextBox 34"/>
          <p:cNvSpPr txBox="1"/>
          <p:nvPr/>
        </p:nvSpPr>
        <p:spPr>
          <a:xfrm>
            <a:off x="2942149" y="2604949"/>
            <a:ext cx="1066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70kDa—</a:t>
            </a:r>
            <a:endParaRPr lang="zh-CN" altLang="en-US" sz="1200" dirty="0">
              <a:solidFill>
                <a:schemeClr val="bg1"/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90" name="TextBox 23"/>
          <p:cNvSpPr txBox="1"/>
          <p:nvPr/>
        </p:nvSpPr>
        <p:spPr>
          <a:xfrm>
            <a:off x="4642844" y="2159607"/>
            <a:ext cx="2462191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i="1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</a:rPr>
              <a:t>Nf2 f/f             Nf2-</a:t>
            </a:r>
            <a:r>
              <a:rPr lang="en-US" altLang="zh-CN" sz="1600" i="1">
                <a:solidFill>
                  <a:schemeClr val="bg1"/>
                </a:solidFill>
                <a:latin typeface="Arial Italic" panose="020B0604020202020204" charset="0"/>
                <a:ea typeface="Arial Unicode MS" panose="020B0604020202020204" charset="-122"/>
                <a:cs typeface="Arial Italic" panose="020B0604020202020204" charset="0"/>
              </a:rPr>
              <a:t>cKO </a:t>
            </a:r>
            <a:endParaRPr lang="en-US" altLang="zh-CN" sz="1600" i="1" dirty="0">
              <a:solidFill>
                <a:schemeClr val="bg1"/>
              </a:solidFill>
              <a:latin typeface="Arial Italic" panose="020B0604020202020204" charset="0"/>
              <a:ea typeface="Arial Unicode MS" panose="020B0604020202020204" charset="-122"/>
              <a:cs typeface="Arial Italic" panose="020B060402020202020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384959" y="2496891"/>
            <a:ext cx="124777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5785409" y="2496891"/>
            <a:ext cx="1223688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381850" y="762474"/>
            <a:ext cx="5692393" cy="5332535"/>
            <a:chOff x="3751" y="1201"/>
            <a:chExt cx="8964" cy="8398"/>
          </a:xfrm>
        </p:grpSpPr>
        <p:pic>
          <p:nvPicPr>
            <p:cNvPr id="6" name="图片 5" descr="黑暗中亮着灯&#10;&#10;低可信度描述已自动生成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17" y="1201"/>
              <a:ext cx="8398" cy="8398"/>
            </a:xfrm>
            <a:prstGeom prst="rect">
              <a:avLst/>
            </a:prstGeom>
          </p:spPr>
        </p:pic>
        <p:sp>
          <p:nvSpPr>
            <p:cNvPr id="56" name="TextBox 9"/>
            <p:cNvSpPr txBox="1"/>
            <p:nvPr/>
          </p:nvSpPr>
          <p:spPr>
            <a:xfrm>
              <a:off x="10438" y="5266"/>
              <a:ext cx="2277" cy="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charset="-122"/>
                  <a:cs typeface="Arial" panose="020B0604020202020204" pitchFamily="34" charset="0"/>
                </a:rPr>
                <a:t>anti-p-JNK</a:t>
              </a:r>
            </a:p>
          </p:txBody>
        </p:sp>
        <p:sp>
          <p:nvSpPr>
            <p:cNvPr id="70" name="矩形 69"/>
            <p:cNvSpPr/>
            <p:nvPr/>
          </p:nvSpPr>
          <p:spPr>
            <a:xfrm>
              <a:off x="6037" y="5061"/>
              <a:ext cx="4393" cy="908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TextBox 32"/>
            <p:cNvSpPr txBox="1"/>
            <p:nvPr/>
          </p:nvSpPr>
          <p:spPr>
            <a:xfrm>
              <a:off x="4037" y="5816"/>
              <a:ext cx="1393" cy="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>
                  <a:solidFill>
                    <a:schemeClr val="bg1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40kDa—</a:t>
              </a:r>
              <a:endParaRPr lang="zh-CN" altLang="en-US" sz="1200" dirty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81" name="TextBox 32"/>
            <p:cNvSpPr txBox="1"/>
            <p:nvPr/>
          </p:nvSpPr>
          <p:spPr>
            <a:xfrm>
              <a:off x="4037" y="5410"/>
              <a:ext cx="1393" cy="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>
                  <a:solidFill>
                    <a:schemeClr val="bg1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55kDa—</a:t>
              </a:r>
              <a:endParaRPr lang="zh-CN" altLang="en-US" sz="1200" dirty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82" name="TextBox 34"/>
            <p:cNvSpPr txBox="1"/>
            <p:nvPr/>
          </p:nvSpPr>
          <p:spPr>
            <a:xfrm>
              <a:off x="3751" y="5025"/>
              <a:ext cx="1679" cy="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>
                  <a:solidFill>
                    <a:schemeClr val="bg1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70kDa—</a:t>
              </a:r>
              <a:endParaRPr lang="zh-CN" altLang="en-US" sz="1200" dirty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90" name="TextBox 23"/>
            <p:cNvSpPr txBox="1"/>
            <p:nvPr/>
          </p:nvSpPr>
          <p:spPr>
            <a:xfrm>
              <a:off x="6553" y="4161"/>
              <a:ext cx="3877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i="1">
                  <a:solidFill>
                    <a:schemeClr val="bg1"/>
                  </a:solidFill>
                  <a:latin typeface="Arial Italic" panose="020B0604020202020204" charset="0"/>
                  <a:ea typeface="Arial Unicode MS" panose="020B0604020202020204" charset="-122"/>
                  <a:cs typeface="Arial Italic" panose="020B0604020202020204" charset="0"/>
                </a:rPr>
                <a:t>Nf2 f/f             Nf2-cKO </a:t>
              </a:r>
              <a:endParaRPr lang="en-US" altLang="zh-CN" sz="1600" i="1" dirty="0">
                <a:solidFill>
                  <a:schemeClr val="bg1"/>
                </a:solidFill>
                <a:latin typeface="Arial Italic" panose="020B0604020202020204" charset="0"/>
                <a:ea typeface="Arial Unicode MS" panose="020B0604020202020204" charset="-122"/>
                <a:cs typeface="Arial Italic" panose="020B0604020202020204" charset="0"/>
              </a:endParaRPr>
            </a:p>
          </p:txBody>
        </p:sp>
        <p:cxnSp>
          <p:nvCxnSpPr>
            <p:cNvPr id="91" name="直接连接符 90"/>
            <p:cNvCxnSpPr/>
            <p:nvPr/>
          </p:nvCxnSpPr>
          <p:spPr>
            <a:xfrm>
              <a:off x="6147" y="4697"/>
              <a:ext cx="1965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>
              <a:off x="8352" y="4697"/>
              <a:ext cx="1927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手机屏幕的截图&#10;&#10;中度可信度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0090" y="948808"/>
            <a:ext cx="5203602" cy="5203602"/>
          </a:xfrm>
          <a:prstGeom prst="rect">
            <a:avLst/>
          </a:prstGeom>
        </p:spPr>
      </p:pic>
      <p:sp>
        <p:nvSpPr>
          <p:cNvPr id="67" name="TextBox 10"/>
          <p:cNvSpPr txBox="1"/>
          <p:nvPr/>
        </p:nvSpPr>
        <p:spPr>
          <a:xfrm>
            <a:off x="7075440" y="1609393"/>
            <a:ext cx="17884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</a:rPr>
              <a:t>anti-GAPDH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  <a:ea typeface="Arial Unicode MS" panose="020B0604020202020204" charset="-122"/>
              <a:cs typeface="Arial" panose="020B0604020202020204" pitchFamily="34" charset="0"/>
            </a:endParaRPr>
          </a:p>
        </p:txBody>
      </p:sp>
      <p:sp>
        <p:nvSpPr>
          <p:cNvPr id="83" name="TextBox 32"/>
          <p:cNvSpPr txBox="1"/>
          <p:nvPr/>
        </p:nvSpPr>
        <p:spPr>
          <a:xfrm>
            <a:off x="3217806" y="2170766"/>
            <a:ext cx="8846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25kDa—</a:t>
            </a:r>
            <a:endParaRPr lang="zh-CN" altLang="en-US" sz="1200" dirty="0">
              <a:solidFill>
                <a:schemeClr val="bg1"/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84" name="TextBox 32"/>
          <p:cNvSpPr txBox="1"/>
          <p:nvPr/>
        </p:nvSpPr>
        <p:spPr>
          <a:xfrm>
            <a:off x="3217806" y="1768204"/>
            <a:ext cx="8846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35kDa—</a:t>
            </a:r>
            <a:endParaRPr lang="zh-CN" altLang="en-US" sz="1200" dirty="0">
              <a:solidFill>
                <a:schemeClr val="bg1"/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85" name="TextBox 34"/>
          <p:cNvSpPr txBox="1"/>
          <p:nvPr/>
        </p:nvSpPr>
        <p:spPr>
          <a:xfrm>
            <a:off x="3036202" y="1523760"/>
            <a:ext cx="1066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40kDa—</a:t>
            </a:r>
            <a:endParaRPr lang="zh-CN" altLang="en-US" sz="1200" dirty="0">
              <a:solidFill>
                <a:schemeClr val="bg1"/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90" name="TextBox 23"/>
          <p:cNvSpPr txBox="1"/>
          <p:nvPr/>
        </p:nvSpPr>
        <p:spPr>
          <a:xfrm>
            <a:off x="4709187" y="1160906"/>
            <a:ext cx="2462191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i="1">
                <a:solidFill>
                  <a:schemeClr val="bg1"/>
                </a:solidFill>
                <a:latin typeface="Arial Italic" panose="020B0604020202020204" charset="0"/>
                <a:ea typeface="Arial Unicode MS" panose="020B0604020202020204" charset="-122"/>
                <a:cs typeface="Arial Italic" panose="020B0604020202020204" charset="0"/>
              </a:rPr>
              <a:t>Nf2 f/f             Nf2-cKO </a:t>
            </a:r>
            <a:endParaRPr lang="en-US" altLang="zh-CN" sz="1600" i="1" dirty="0">
              <a:solidFill>
                <a:schemeClr val="bg1"/>
              </a:solidFill>
              <a:latin typeface="Arial Italic" panose="020B0604020202020204" charset="0"/>
              <a:ea typeface="Arial Unicode MS" panose="020B0604020202020204" charset="-122"/>
              <a:cs typeface="Arial Italic" panose="020B060402020202020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451302" y="1501365"/>
            <a:ext cx="124777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5851752" y="1501365"/>
            <a:ext cx="1223688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Box 41"/>
          <p:cNvSpPr txBox="1"/>
          <p:nvPr/>
        </p:nvSpPr>
        <p:spPr>
          <a:xfrm>
            <a:off x="3792038" y="2668995"/>
            <a:ext cx="427232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/>
              <a:t>figure 6D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2724515" y="683550"/>
            <a:ext cx="5758543" cy="5753082"/>
            <a:chOff x="6179550" y="597190"/>
            <a:chExt cx="5758543" cy="5753082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4" t="225" r="-21" b="53"/>
            <a:stretch>
              <a:fillRect/>
            </a:stretch>
          </p:blipFill>
          <p:spPr>
            <a:xfrm>
              <a:off x="6179550" y="597190"/>
              <a:ext cx="5758543" cy="5753082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8348634" y="1028901"/>
              <a:ext cx="15195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IP: FAK             IgG</a:t>
              </a: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8208719" y="1320073"/>
              <a:ext cx="92327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文本框 27"/>
            <p:cNvSpPr txBox="1"/>
            <p:nvPr/>
          </p:nvSpPr>
          <p:spPr>
            <a:xfrm>
              <a:off x="8929558" y="5352059"/>
              <a:ext cx="7022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IB:p110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0326711" y="2337469"/>
              <a:ext cx="816610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anti-p110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0332999" y="3235574"/>
              <a:ext cx="136127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IgG-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Heav</a:t>
              </a: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y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 Chain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0327514" y="4000566"/>
              <a:ext cx="125867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IgG-Light Chain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7248963" y="2818799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70 -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7248963" y="3188131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50 -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7248963" y="3462099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40 -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248963" y="3695350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35 -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248963" y="4209239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25 -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248963" y="4509152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15 -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7248963" y="4725192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10 -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164004" y="2535162"/>
              <a:ext cx="53412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100 -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7164004" y="2298723"/>
              <a:ext cx="53412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130 -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7164004" y="2088282"/>
              <a:ext cx="53412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250 -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7240949" y="1754757"/>
              <a:ext cx="4571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9221093" y="1320074"/>
              <a:ext cx="92327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8058141" y="1314149"/>
              <a:ext cx="2263140" cy="245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1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 Nf2-cKO  Nf2 f/f     Nf2-</a:t>
              </a:r>
              <a:r>
                <a:rPr kumimoji="0" lang="en-US" altLang="zh-CN" sz="1000" b="0" i="1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 Italic" panose="020B0604020202020204" charset="0"/>
                  <a:ea typeface="等线" panose="02010600030101010101" pitchFamily="2" charset="-122"/>
                  <a:cs typeface="Arial Italic" panose="020B0604020202020204" charset="0"/>
                </a:rPr>
                <a:t>cKO   </a:t>
              </a:r>
              <a:r>
                <a:rPr kumimoji="0" lang="en-US" altLang="zh-CN" sz="1000" b="0" i="1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Nf2 f/f </a:t>
              </a:r>
              <a:endParaRPr kumimoji="0" lang="zh-CN" altLang="en-US" sz="10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Box 41"/>
          <p:cNvSpPr txBox="1"/>
          <p:nvPr/>
        </p:nvSpPr>
        <p:spPr>
          <a:xfrm>
            <a:off x="3792038" y="2668995"/>
            <a:ext cx="408316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/>
              <a:t>figure 6E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2649402" y="791611"/>
            <a:ext cx="5257800" cy="5274129"/>
            <a:chOff x="6651172" y="692551"/>
            <a:chExt cx="5257800" cy="527412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" t="-95" r="-134" b="-312"/>
            <a:stretch>
              <a:fillRect/>
            </a:stretch>
          </p:blipFill>
          <p:spPr>
            <a:xfrm>
              <a:off x="6651172" y="692551"/>
              <a:ext cx="5257800" cy="5274129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8394881" y="853737"/>
              <a:ext cx="15195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IP: FAK             IgG</a:t>
              </a: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8254966" y="1144909"/>
              <a:ext cx="92327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文本框 23"/>
            <p:cNvSpPr txBox="1"/>
            <p:nvPr/>
          </p:nvSpPr>
          <p:spPr>
            <a:xfrm>
              <a:off x="8803518" y="4871945"/>
              <a:ext cx="66511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IB:</a:t>
              </a: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FAK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0372958" y="2036969"/>
              <a:ext cx="775335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anti-FAK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0379246" y="2935074"/>
              <a:ext cx="136127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IgG-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Heav</a:t>
              </a: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y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 Chain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0373761" y="3700066"/>
              <a:ext cx="125867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IgG-Light Chain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504280" y="2564073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70 -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504280" y="2933405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50 -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504280" y="3207373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40 -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504280" y="3440624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35 -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496266" y="3809343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25 -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496266" y="4092980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15 -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419321" y="2280436"/>
              <a:ext cx="53412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100 -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419321" y="2043997"/>
              <a:ext cx="53412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130 -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7419321" y="1833556"/>
              <a:ext cx="53412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250 -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7496266" y="1500031"/>
              <a:ext cx="4571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9267340" y="1144910"/>
              <a:ext cx="92327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40" name="文本框 39"/>
            <p:cNvSpPr txBox="1"/>
            <p:nvPr/>
          </p:nvSpPr>
          <p:spPr>
            <a:xfrm>
              <a:off x="8104388" y="1138985"/>
              <a:ext cx="2263140" cy="245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1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 Italic" panose="020B0604020202020204" charset="0"/>
                  <a:ea typeface="等线" panose="02010600030101010101" pitchFamily="2" charset="-122"/>
                  <a:cs typeface="Arial Italic" panose="020B0604020202020204" charset="0"/>
                </a:rPr>
                <a:t> Nf2-cKO  Nf2 f/f     Nf2-cKO   Nf2 f/f </a:t>
              </a:r>
            </a:p>
          </p:txBody>
        </p:sp>
      </p:grp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"/>
          <p:cNvSpPr txBox="1"/>
          <p:nvPr/>
        </p:nvSpPr>
        <p:spPr>
          <a:xfrm>
            <a:off x="3856173" y="2655117"/>
            <a:ext cx="408156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/>
              <a:t>figure 7a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2809967" y="568142"/>
            <a:ext cx="5769428" cy="5720444"/>
            <a:chOff x="6221187" y="568777"/>
            <a:chExt cx="5769428" cy="57204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61" t="125" r="-346" b="314"/>
            <a:stretch>
              <a:fillRect/>
            </a:stretch>
          </p:blipFill>
          <p:spPr>
            <a:xfrm>
              <a:off x="6221187" y="568777"/>
              <a:ext cx="5769428" cy="5720444"/>
            </a:xfrm>
            <a:prstGeom prst="rect">
              <a:avLst/>
            </a:prstGeom>
          </p:spPr>
        </p:pic>
        <p:cxnSp>
          <p:nvCxnSpPr>
            <p:cNvPr id="12" name="直接连接符 11"/>
            <p:cNvCxnSpPr/>
            <p:nvPr/>
          </p:nvCxnSpPr>
          <p:spPr>
            <a:xfrm>
              <a:off x="7349104" y="2564124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8016410" y="2565604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8654122" y="2565604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9337702" y="2565604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9994650" y="2565604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0647095" y="2558945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7533487" y="2219609"/>
              <a:ext cx="36343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0             1             2              5            10            20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TextBox 13"/>
            <p:cNvSpPr txBox="1"/>
            <p:nvPr/>
          </p:nvSpPr>
          <p:spPr>
            <a:xfrm>
              <a:off x="8185426" y="1942610"/>
              <a:ext cx="344828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FAK inhibitor(</a:t>
              </a:r>
              <a:r>
                <a:rPr 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PF573228)</a:t>
              </a: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（</a:t>
              </a:r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μm</a:t>
              </a: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） </a:t>
              </a:r>
              <a:endPara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387363" y="2420445"/>
              <a:ext cx="4571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394945" y="3290499"/>
              <a:ext cx="53412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100 -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387363" y="3007172"/>
              <a:ext cx="53412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130 -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379781" y="2803179"/>
              <a:ext cx="53412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250 -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9049671" y="3804417"/>
              <a:ext cx="79175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Anti-FAK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2995256" y="609420"/>
            <a:ext cx="5871249" cy="5828375"/>
            <a:chOff x="6320751" y="968830"/>
            <a:chExt cx="5871249" cy="58283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" t="-275" r="-46" b="183"/>
            <a:stretch>
              <a:fillRect/>
            </a:stretch>
          </p:blipFill>
          <p:spPr>
            <a:xfrm>
              <a:off x="6368439" y="968830"/>
              <a:ext cx="5823561" cy="5828375"/>
            </a:xfrm>
            <a:prstGeom prst="rect">
              <a:avLst/>
            </a:prstGeom>
          </p:spPr>
        </p:pic>
        <p:cxnSp>
          <p:nvCxnSpPr>
            <p:cNvPr id="13" name="直接连接符 12"/>
            <p:cNvCxnSpPr/>
            <p:nvPr/>
          </p:nvCxnSpPr>
          <p:spPr>
            <a:xfrm>
              <a:off x="7290074" y="2765844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7957380" y="2767324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8595092" y="2767324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9278672" y="2767324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9935620" y="2767324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0588065" y="2760665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7474457" y="2421329"/>
              <a:ext cx="36343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0             1             2              5            10            20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TextBox 13"/>
            <p:cNvSpPr txBox="1"/>
            <p:nvPr/>
          </p:nvSpPr>
          <p:spPr>
            <a:xfrm>
              <a:off x="8126396" y="2144330"/>
              <a:ext cx="344828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FAK inhibitor(</a:t>
              </a:r>
              <a:r>
                <a:rPr 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PF573228)</a:t>
              </a: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（</a:t>
              </a:r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μm</a:t>
              </a: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） </a:t>
              </a:r>
              <a:endPara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328333" y="2622165"/>
              <a:ext cx="4571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335915" y="3492219"/>
              <a:ext cx="53412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100 -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328333" y="3208892"/>
              <a:ext cx="53412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130 -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320751" y="3004899"/>
              <a:ext cx="53412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250 -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791313" y="3883017"/>
              <a:ext cx="128548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Anti-p-FAK(397)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21"/>
          <p:cNvSpPr txBox="1"/>
          <p:nvPr/>
        </p:nvSpPr>
        <p:spPr>
          <a:xfrm>
            <a:off x="144920" y="206047"/>
            <a:ext cx="12995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cs typeface="Arial" panose="020B0604020202020204" pitchFamily="34" charset="0"/>
              </a:rPr>
              <a:t>figure 2</a:t>
            </a:r>
            <a:r>
              <a:rPr lang="en-US" altLang="zh-CN" sz="2400">
                <a:cs typeface="Arial" panose="020B0604020202020204" pitchFamily="34" charset="0"/>
              </a:rPr>
              <a:t>n</a:t>
            </a:r>
            <a:endParaRPr lang="en-US" sz="2400" dirty="0">
              <a:cs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72915" y="999816"/>
            <a:ext cx="771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Arial" panose="020B0604020202020204" pitchFamily="34" charset="0"/>
                <a:cs typeface="Arial" panose="020B0604020202020204" pitchFamily="34" charset="0"/>
              </a:rPr>
              <a:t>D0</a:t>
            </a:r>
            <a:endParaRPr lang="en-US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734051" y="1315720"/>
            <a:ext cx="6204094" cy="932046"/>
            <a:chOff x="9402" y="3530"/>
            <a:chExt cx="9770" cy="1468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6" y="4185"/>
              <a:ext cx="6483" cy="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8"/>
            <p:cNvSpPr txBox="1"/>
            <p:nvPr/>
          </p:nvSpPr>
          <p:spPr>
            <a:xfrm>
              <a:off x="17026" y="4234"/>
              <a:ext cx="2146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anti-Nf2</a:t>
              </a:r>
              <a:endParaRPr lang="zh-CN" altLang="en-US" sz="1600" dirty="0"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11" name="TextBox 23"/>
            <p:cNvSpPr txBox="1"/>
            <p:nvPr/>
          </p:nvSpPr>
          <p:spPr>
            <a:xfrm>
              <a:off x="11879" y="3530"/>
              <a:ext cx="3877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i="1">
                  <a:latin typeface="Arial Italic" panose="020B0604020202020204" charset="0"/>
                  <a:ea typeface="Arial Unicode MS" panose="020B0604020202020204" charset="-122"/>
                  <a:cs typeface="Arial Italic" panose="020B0604020202020204" charset="0"/>
                </a:rPr>
                <a:t>Nf2 f/f              Nf2-cKO </a:t>
              </a:r>
              <a:endParaRPr lang="en-US" altLang="zh-CN" sz="1600" i="1" dirty="0">
                <a:latin typeface="Arial Italic" panose="020B0604020202020204" charset="0"/>
                <a:ea typeface="Arial Unicode MS" panose="020B0604020202020204" charset="-122"/>
                <a:cs typeface="Arial Italic" panose="020B060402020202020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1418" y="4063"/>
              <a:ext cx="208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3738" y="4069"/>
              <a:ext cx="208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27"/>
            <p:cNvSpPr txBox="1"/>
            <p:nvPr/>
          </p:nvSpPr>
          <p:spPr>
            <a:xfrm>
              <a:off x="9402" y="4331"/>
              <a:ext cx="1424" cy="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r">
                <a:defRPr sz="1200"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defRPr>
              </a:lvl1pPr>
            </a:lstStyle>
            <a:p>
              <a:r>
                <a:rPr lang="en-US" altLang="zh-CN"/>
                <a:t>70kDa—</a:t>
              </a:r>
            </a:p>
          </p:txBody>
        </p:sp>
      </p:grpSp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3"/>
          <a:stretch>
            <a:fillRect/>
          </a:stretch>
        </p:blipFill>
        <p:spPr bwMode="auto">
          <a:xfrm>
            <a:off x="3777684" y="3374032"/>
            <a:ext cx="4057354" cy="691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7873137" y="3584439"/>
            <a:ext cx="15432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anti-PCNA</a:t>
            </a:r>
            <a:endParaRPr lang="zh-CN" altLang="en-US" sz="1600" dirty="0"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31" name="文本框 27"/>
          <p:cNvSpPr txBox="1"/>
          <p:nvPr/>
        </p:nvSpPr>
        <p:spPr>
          <a:xfrm>
            <a:off x="3031866" y="3380008"/>
            <a:ext cx="904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00"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defRPr>
            </a:lvl1pPr>
          </a:lstStyle>
          <a:p>
            <a:r>
              <a:rPr lang="en-US" altLang="zh-CN"/>
              <a:t>40kDa—</a:t>
            </a:r>
          </a:p>
          <a:p>
            <a:endParaRPr lang="en-US" altLang="zh-CN"/>
          </a:p>
          <a:p>
            <a:r>
              <a:rPr lang="en-US" altLang="zh-CN"/>
              <a:t>35kDa—</a:t>
            </a:r>
          </a:p>
        </p:txBody>
      </p:sp>
      <p:sp>
        <p:nvSpPr>
          <p:cNvPr id="3" name="TextBox 23"/>
          <p:cNvSpPr txBox="1"/>
          <p:nvPr/>
        </p:nvSpPr>
        <p:spPr>
          <a:xfrm>
            <a:off x="4604792" y="2962406"/>
            <a:ext cx="2462191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i="1">
                <a:latin typeface="Arial Italic" panose="020B0604020202020204" charset="0"/>
                <a:ea typeface="Arial Unicode MS" panose="020B0604020202020204" charset="-122"/>
                <a:cs typeface="Arial Italic" panose="020B0604020202020204" charset="0"/>
              </a:rPr>
              <a:t>Nf2 f/f              Nf2-cKO </a:t>
            </a:r>
            <a:endParaRPr lang="en-US" altLang="zh-CN" sz="1600" i="1" dirty="0">
              <a:latin typeface="Arial Italic" panose="020B0604020202020204" charset="0"/>
              <a:ea typeface="Arial Unicode MS" panose="020B0604020202020204" charset="-122"/>
              <a:cs typeface="Arial Italic" panose="020B060402020202020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312257" y="3300960"/>
            <a:ext cx="13208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785457" y="3304770"/>
            <a:ext cx="13208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8744" y="5013643"/>
            <a:ext cx="4116408" cy="433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3"/>
          <p:cNvSpPr txBox="1"/>
          <p:nvPr/>
        </p:nvSpPr>
        <p:spPr>
          <a:xfrm>
            <a:off x="7852297" y="5030587"/>
            <a:ext cx="13628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anti-β-actin</a:t>
            </a:r>
            <a:endParaRPr lang="zh-CN" altLang="en-US" sz="1600" dirty="0"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32" name="文本框 27"/>
          <p:cNvSpPr txBox="1"/>
          <p:nvPr/>
        </p:nvSpPr>
        <p:spPr>
          <a:xfrm>
            <a:off x="3011026" y="4947518"/>
            <a:ext cx="904240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00"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defRPr>
            </a:lvl1pPr>
          </a:lstStyle>
          <a:p>
            <a:r>
              <a:rPr lang="en-US" altLang="zh-CN"/>
              <a:t>55kDa—</a:t>
            </a:r>
          </a:p>
          <a:p>
            <a:endParaRPr lang="en-US" altLang="zh-CN" sz="700"/>
          </a:p>
          <a:p>
            <a:r>
              <a:rPr lang="en-US" altLang="zh-CN"/>
              <a:t>40kDa—</a:t>
            </a:r>
          </a:p>
        </p:txBody>
      </p:sp>
      <p:sp>
        <p:nvSpPr>
          <p:cNvPr id="16" name="TextBox 3"/>
          <p:cNvSpPr txBox="1"/>
          <p:nvPr/>
        </p:nvSpPr>
        <p:spPr>
          <a:xfrm>
            <a:off x="1911814" y="5159289"/>
            <a:ext cx="13628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anti-β-actin</a:t>
            </a:r>
            <a:endParaRPr lang="zh-CN" altLang="en-US" sz="1600" dirty="0"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7" name="TextBox 23"/>
          <p:cNvSpPr txBox="1"/>
          <p:nvPr/>
        </p:nvSpPr>
        <p:spPr>
          <a:xfrm>
            <a:off x="4566057" y="4553497"/>
            <a:ext cx="2462191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i="1">
                <a:latin typeface="Arial Italic" panose="020B0604020202020204" charset="0"/>
                <a:ea typeface="Arial Unicode MS" panose="020B0604020202020204" charset="-122"/>
                <a:cs typeface="Arial Italic" panose="020B0604020202020204" charset="0"/>
              </a:rPr>
              <a:t>Nf2 f/f              Nf2-cKO </a:t>
            </a:r>
            <a:endParaRPr lang="en-US" altLang="zh-CN" sz="1600" i="1" dirty="0">
              <a:latin typeface="Arial Italic" panose="020B0604020202020204" charset="0"/>
              <a:ea typeface="Arial Unicode MS" panose="020B0604020202020204" charset="-122"/>
              <a:cs typeface="Arial Italic" panose="020B0604020202020204" charset="0"/>
            </a:endParaRPr>
          </a:p>
        </p:txBody>
      </p:sp>
      <p:cxnSp>
        <p:nvCxnSpPr>
          <p:cNvPr id="8" name="直接连接符 3"/>
          <p:cNvCxnSpPr/>
          <p:nvPr/>
        </p:nvCxnSpPr>
        <p:spPr>
          <a:xfrm>
            <a:off x="4273522" y="4892051"/>
            <a:ext cx="13208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4"/>
          <p:cNvCxnSpPr/>
          <p:nvPr/>
        </p:nvCxnSpPr>
        <p:spPr>
          <a:xfrm>
            <a:off x="5746722" y="4895861"/>
            <a:ext cx="13208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2372219" y="567267"/>
            <a:ext cx="5746044" cy="5723466"/>
            <a:chOff x="6158089" y="567267"/>
            <a:chExt cx="5746044" cy="57234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68" t="172" r="83" b="-61"/>
            <a:stretch>
              <a:fillRect/>
            </a:stretch>
          </p:blipFill>
          <p:spPr>
            <a:xfrm>
              <a:off x="6158089" y="567267"/>
              <a:ext cx="5746044" cy="5723466"/>
            </a:xfrm>
            <a:prstGeom prst="rect">
              <a:avLst/>
            </a:prstGeom>
          </p:spPr>
        </p:pic>
        <p:cxnSp>
          <p:nvCxnSpPr>
            <p:cNvPr id="17" name="直接连接符 16"/>
            <p:cNvCxnSpPr/>
            <p:nvPr/>
          </p:nvCxnSpPr>
          <p:spPr>
            <a:xfrm>
              <a:off x="7352382" y="2940822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8019688" y="2942302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657400" y="2942302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340980" y="2942302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9997928" y="2942302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0650373" y="2935643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7536765" y="2596307"/>
              <a:ext cx="36343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0             1             2              5            10            20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TextBox 13"/>
            <p:cNvSpPr txBox="1"/>
            <p:nvPr/>
          </p:nvSpPr>
          <p:spPr>
            <a:xfrm>
              <a:off x="8188704" y="2319308"/>
              <a:ext cx="231560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FAK inhibitor(</a:t>
              </a:r>
              <a:r>
                <a:rPr 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PF573228)</a:t>
              </a: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（</a:t>
              </a:r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μm</a:t>
              </a: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） </a:t>
              </a:r>
              <a:endPara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390641" y="2797143"/>
              <a:ext cx="4571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398655" y="3233846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70 -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317502" y="3007420"/>
              <a:ext cx="53412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100 -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853621" y="4057995"/>
              <a:ext cx="73930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Anti-Nf2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3236657" y="695537"/>
            <a:ext cx="5715432" cy="5689600"/>
            <a:chOff x="6284657" y="795867"/>
            <a:chExt cx="5715432" cy="5689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30" t="-124" r="-175" b="-90"/>
            <a:stretch>
              <a:fillRect/>
            </a:stretch>
          </p:blipFill>
          <p:spPr>
            <a:xfrm>
              <a:off x="6287911" y="795867"/>
              <a:ext cx="5712178" cy="5689600"/>
            </a:xfrm>
            <a:prstGeom prst="rect">
              <a:avLst/>
            </a:prstGeom>
          </p:spPr>
        </p:pic>
        <p:cxnSp>
          <p:nvCxnSpPr>
            <p:cNvPr id="17" name="直接连接符 16"/>
            <p:cNvCxnSpPr/>
            <p:nvPr/>
          </p:nvCxnSpPr>
          <p:spPr>
            <a:xfrm>
              <a:off x="7249165" y="3054723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7916471" y="3056203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554183" y="3056203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237763" y="3056203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9894711" y="3056203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0547156" y="3049544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7433548" y="2710208"/>
              <a:ext cx="36343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0             1             2              5            10            20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TextBox 13"/>
            <p:cNvSpPr txBox="1"/>
            <p:nvPr/>
          </p:nvSpPr>
          <p:spPr>
            <a:xfrm>
              <a:off x="8085487" y="2433209"/>
              <a:ext cx="231560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FAK inhibitor(</a:t>
              </a:r>
              <a:r>
                <a:rPr 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PF573228)</a:t>
              </a: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（</a:t>
              </a:r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μm</a:t>
              </a: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） </a:t>
              </a:r>
              <a:endPara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287424" y="2911044"/>
              <a:ext cx="4571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284657" y="3502167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5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284657" y="3152001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70 -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750404" y="4171896"/>
              <a:ext cx="8002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Anti-AKT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295438" y="3814163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4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3312107" y="653868"/>
            <a:ext cx="5770933" cy="5748145"/>
            <a:chOff x="6421067" y="740228"/>
            <a:chExt cx="5770933" cy="57481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" t="-24" r="142" b="-90"/>
            <a:stretch>
              <a:fillRect/>
            </a:stretch>
          </p:blipFill>
          <p:spPr>
            <a:xfrm>
              <a:off x="6466114" y="740228"/>
              <a:ext cx="5725886" cy="5748145"/>
            </a:xfrm>
            <a:prstGeom prst="rect">
              <a:avLst/>
            </a:prstGeom>
          </p:spPr>
        </p:pic>
        <p:cxnSp>
          <p:nvCxnSpPr>
            <p:cNvPr id="17" name="直接连接符 16"/>
            <p:cNvCxnSpPr/>
            <p:nvPr/>
          </p:nvCxnSpPr>
          <p:spPr>
            <a:xfrm>
              <a:off x="7329252" y="2899857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7996558" y="2901337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634270" y="2901337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317850" y="2901337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9974798" y="2901337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0627243" y="2894678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7513635" y="2555342"/>
              <a:ext cx="36343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0             1             2              5            10            20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TextBox 13"/>
            <p:cNvSpPr txBox="1"/>
            <p:nvPr/>
          </p:nvSpPr>
          <p:spPr>
            <a:xfrm>
              <a:off x="8165574" y="2278343"/>
              <a:ext cx="231560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FAK inhibitor(</a:t>
              </a:r>
              <a:r>
                <a:rPr 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PF573228)</a:t>
              </a: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（</a:t>
              </a:r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μm</a:t>
              </a: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） </a:t>
              </a:r>
              <a:endPara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423834" y="2886432"/>
              <a:ext cx="4571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421067" y="3477555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5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421067" y="3127389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70 -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830491" y="4017030"/>
              <a:ext cx="93647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Anti-p-AKT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431848" y="3789551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4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3373088" y="736396"/>
            <a:ext cx="5622471" cy="5589814"/>
            <a:chOff x="6487887" y="1020535"/>
            <a:chExt cx="5622471" cy="55898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24" t="-90" r="-45" b="395"/>
            <a:stretch>
              <a:fillRect/>
            </a:stretch>
          </p:blipFill>
          <p:spPr>
            <a:xfrm>
              <a:off x="6487887" y="1020535"/>
              <a:ext cx="5622471" cy="5589814"/>
            </a:xfrm>
            <a:prstGeom prst="rect">
              <a:avLst/>
            </a:prstGeom>
          </p:spPr>
        </p:pic>
        <p:cxnSp>
          <p:nvCxnSpPr>
            <p:cNvPr id="17" name="直接连接符 16"/>
            <p:cNvCxnSpPr/>
            <p:nvPr/>
          </p:nvCxnSpPr>
          <p:spPr>
            <a:xfrm>
              <a:off x="7492313" y="3196198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8159619" y="3197678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797331" y="3197678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480911" y="3197678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0137859" y="3197678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0790304" y="3191019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7676696" y="2851683"/>
              <a:ext cx="36343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0             1             2              5            10            20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TextBox 13"/>
            <p:cNvSpPr txBox="1"/>
            <p:nvPr/>
          </p:nvSpPr>
          <p:spPr>
            <a:xfrm>
              <a:off x="8328635" y="2574684"/>
              <a:ext cx="231560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FAK inhibitor(</a:t>
              </a:r>
              <a:r>
                <a:rPr 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PF573228)</a:t>
              </a: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（</a:t>
              </a:r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μm</a:t>
              </a: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） </a:t>
              </a:r>
              <a:endPara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602807" y="2954066"/>
              <a:ext cx="4571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610821" y="3545189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4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610821" y="3195023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50 -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993552" y="4313371"/>
              <a:ext cx="102944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Anti-ERK1/2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610821" y="3857185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35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3273677" y="595046"/>
            <a:ext cx="5644443" cy="5667425"/>
            <a:chOff x="6445956" y="773289"/>
            <a:chExt cx="5644443" cy="56674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" t="-287" r="164" b="119"/>
            <a:stretch>
              <a:fillRect/>
            </a:stretch>
          </p:blipFill>
          <p:spPr>
            <a:xfrm>
              <a:off x="6445956" y="773289"/>
              <a:ext cx="5644443" cy="5667425"/>
            </a:xfrm>
            <a:prstGeom prst="rect">
              <a:avLst/>
            </a:prstGeom>
          </p:spPr>
        </p:pic>
        <p:cxnSp>
          <p:nvCxnSpPr>
            <p:cNvPr id="17" name="直接连接符 16"/>
            <p:cNvCxnSpPr/>
            <p:nvPr/>
          </p:nvCxnSpPr>
          <p:spPr>
            <a:xfrm>
              <a:off x="7452016" y="3209205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8119322" y="3210685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757034" y="3210685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440614" y="3210685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0097562" y="3210685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0750007" y="3204026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7636399" y="2864690"/>
              <a:ext cx="36343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0             1             2              5            10            20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TextBox 13"/>
            <p:cNvSpPr txBox="1"/>
            <p:nvPr/>
          </p:nvSpPr>
          <p:spPr>
            <a:xfrm>
              <a:off x="8288338" y="2587691"/>
              <a:ext cx="231560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FAK inhibitor(</a:t>
              </a:r>
              <a:r>
                <a:rPr 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PF573228)</a:t>
              </a: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（</a:t>
              </a:r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μm</a:t>
              </a: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） </a:t>
              </a:r>
              <a:endPara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497049" y="3011566"/>
              <a:ext cx="4571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494282" y="3602689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4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494282" y="3252523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50 -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953255" y="4326378"/>
              <a:ext cx="116570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Anti-p-ERK1/2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3003218" y="746690"/>
            <a:ext cx="6186611" cy="5729111"/>
            <a:chOff x="5905803" y="818445"/>
            <a:chExt cx="6186611" cy="572911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2" t="57" r="-333" b="37"/>
            <a:stretch>
              <a:fillRect/>
            </a:stretch>
          </p:blipFill>
          <p:spPr>
            <a:xfrm>
              <a:off x="6346370" y="818445"/>
              <a:ext cx="5746044" cy="5729111"/>
            </a:xfrm>
            <a:prstGeom prst="rect">
              <a:avLst/>
            </a:prstGeom>
          </p:spPr>
        </p:pic>
        <p:cxnSp>
          <p:nvCxnSpPr>
            <p:cNvPr id="17" name="直接连接符 16"/>
            <p:cNvCxnSpPr/>
            <p:nvPr/>
          </p:nvCxnSpPr>
          <p:spPr>
            <a:xfrm>
              <a:off x="7134370" y="2792613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7801676" y="2794093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439388" y="2794093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122968" y="2794093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9779916" y="2794093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0432361" y="2787434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7318753" y="2448098"/>
              <a:ext cx="36343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0             1             2              5            10            20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TextBox 13"/>
            <p:cNvSpPr txBox="1"/>
            <p:nvPr/>
          </p:nvSpPr>
          <p:spPr>
            <a:xfrm>
              <a:off x="7970692" y="2171099"/>
              <a:ext cx="231560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FAK inhibitor(</a:t>
              </a:r>
              <a:r>
                <a:rPr 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PF573228)</a:t>
              </a: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（</a:t>
              </a:r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μm</a:t>
              </a: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） </a:t>
              </a:r>
              <a:endPara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908570" y="2734391"/>
              <a:ext cx="4571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US" altLang="zh-CN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905803" y="3325514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 dirty="0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5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905803" y="2975348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70 -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635609" y="3909786"/>
              <a:ext cx="94288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Anti-Runx2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3350713" y="533400"/>
            <a:ext cx="5774871" cy="5791199"/>
            <a:chOff x="6417128" y="647700"/>
            <a:chExt cx="5774871" cy="57911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" t="-127" r="151" b="219"/>
            <a:stretch>
              <a:fillRect/>
            </a:stretch>
          </p:blipFill>
          <p:spPr>
            <a:xfrm>
              <a:off x="6417128" y="647700"/>
              <a:ext cx="5774871" cy="5791199"/>
            </a:xfrm>
            <a:prstGeom prst="rect">
              <a:avLst/>
            </a:prstGeom>
          </p:spPr>
        </p:pic>
        <p:cxnSp>
          <p:nvCxnSpPr>
            <p:cNvPr id="16" name="直接连接符 15"/>
            <p:cNvCxnSpPr/>
            <p:nvPr/>
          </p:nvCxnSpPr>
          <p:spPr>
            <a:xfrm>
              <a:off x="7448175" y="2580341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8115481" y="2581821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8753193" y="2581821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9436773" y="2581821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0093721" y="2581821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0746166" y="2575162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7632558" y="2235826"/>
              <a:ext cx="36343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0             1             2              5            10            20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TextBox 13"/>
            <p:cNvSpPr txBox="1"/>
            <p:nvPr/>
          </p:nvSpPr>
          <p:spPr>
            <a:xfrm>
              <a:off x="8284497" y="1958827"/>
              <a:ext cx="231560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FAK inhibitor(</a:t>
              </a:r>
              <a:r>
                <a:rPr 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PF573228)</a:t>
              </a: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（</a:t>
              </a:r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μm</a:t>
              </a: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） </a:t>
              </a:r>
              <a:endPara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530997" y="2559103"/>
              <a:ext cx="4571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528230" y="3150226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5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528230" y="2800060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70 -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949414" y="3697514"/>
              <a:ext cx="77296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Anti-Sp7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3078614" y="622646"/>
            <a:ext cx="5825067" cy="5825067"/>
            <a:chOff x="6273934" y="637251"/>
            <a:chExt cx="5825067" cy="58250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5" t="91" r="-60" b="109"/>
            <a:stretch>
              <a:fillRect/>
            </a:stretch>
          </p:blipFill>
          <p:spPr>
            <a:xfrm>
              <a:off x="6273934" y="637251"/>
              <a:ext cx="5825067" cy="5825067"/>
            </a:xfrm>
            <a:prstGeom prst="rect">
              <a:avLst/>
            </a:prstGeom>
          </p:spPr>
        </p:pic>
        <p:cxnSp>
          <p:nvCxnSpPr>
            <p:cNvPr id="16" name="直接连接符 15"/>
            <p:cNvCxnSpPr/>
            <p:nvPr/>
          </p:nvCxnSpPr>
          <p:spPr>
            <a:xfrm>
              <a:off x="7309585" y="2296802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7976891" y="2298282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8614603" y="2298282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9298183" y="2298282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955131" y="2298282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0607576" y="2291623"/>
              <a:ext cx="57186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7493968" y="1952287"/>
              <a:ext cx="36343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0             1             2              5            10            20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TextBox 13"/>
            <p:cNvSpPr txBox="1"/>
            <p:nvPr/>
          </p:nvSpPr>
          <p:spPr>
            <a:xfrm>
              <a:off x="8145907" y="1675288"/>
              <a:ext cx="231560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FAK inhibitor(</a:t>
              </a:r>
              <a:r>
                <a:rPr 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PF573228)</a:t>
              </a: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（</a:t>
              </a:r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μm</a:t>
              </a: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） </a:t>
              </a:r>
              <a:endPara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386624" y="2089297"/>
              <a:ext cx="4571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383857" y="2680420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35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383857" y="2330254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40 -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810824" y="3413975"/>
              <a:ext cx="10470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Anti-GAPDH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76505" y="2165653"/>
            <a:ext cx="6026073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dirty="0"/>
              <a:t>fig 7 b </a:t>
            </a:r>
          </a:p>
          <a:p>
            <a:pPr algn="ctr"/>
            <a:r>
              <a:rPr lang="en-US" altLang="zh-CN" dirty="0"/>
              <a:t>rescue</a:t>
            </a:r>
            <a:r>
              <a:rPr lang="zh-CN" altLang="en-US" dirty="0"/>
              <a:t>：</a:t>
            </a:r>
            <a:r>
              <a:rPr lang="en-US" altLang="zh-CN" dirty="0" err="1"/>
              <a:t>cKO+FAK</a:t>
            </a:r>
            <a:r>
              <a:rPr lang="en-US" altLang="zh-CN" dirty="0"/>
              <a:t> activator</a:t>
            </a:r>
            <a:r>
              <a:rPr lang="zh-CN" altLang="en-US" dirty="0"/>
              <a:t>（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Adhesamine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，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50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μ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zh-CN" altLang="en-US" dirty="0"/>
              <a:t>）</a:t>
            </a:r>
            <a:r>
              <a:rPr lang="en-US" altLang="zh-CN" dirty="0"/>
              <a:t>24h</a:t>
            </a:r>
            <a:endParaRPr lang="zh-CN" altLang="en-US" dirty="0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226646" y="879423"/>
            <a:ext cx="5169539" cy="5098523"/>
            <a:chOff x="6506240" y="201075"/>
            <a:chExt cx="5169539" cy="509852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96" t="-88" r="297" b="145"/>
            <a:stretch>
              <a:fillRect/>
            </a:stretch>
          </p:blipFill>
          <p:spPr>
            <a:xfrm>
              <a:off x="6564084" y="201075"/>
              <a:ext cx="5111695" cy="5098523"/>
            </a:xfrm>
            <a:prstGeom prst="rect">
              <a:avLst/>
            </a:prstGeom>
          </p:spPr>
        </p:pic>
        <p:cxnSp>
          <p:nvCxnSpPr>
            <p:cNvPr id="22" name="直接连接符 21"/>
            <p:cNvCxnSpPr/>
            <p:nvPr/>
          </p:nvCxnSpPr>
          <p:spPr>
            <a:xfrm>
              <a:off x="7366225" y="2071618"/>
              <a:ext cx="1221712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7378952" y="1758109"/>
              <a:ext cx="1208985" cy="275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i="1" dirty="0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OB-Nf2-control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538685" y="1557132"/>
              <a:ext cx="153924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i="1" dirty="0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OB-Nf2-</a:t>
              </a:r>
              <a:r>
                <a:rPr lang="en-US" altLang="zh-CN" sz="1200" i="1" dirty="0" err="1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cKO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Adhesamine:50 </a:t>
              </a:r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μ</a:t>
              </a: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  <a:r>
                <a:rPr lang="en-US" altLang="zh-CN" sz="1200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 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0043174" y="1741778"/>
              <a:ext cx="1048685" cy="275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i="1" dirty="0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OB-Nf2-</a:t>
              </a:r>
              <a:r>
                <a:rPr lang="en-US" altLang="zh-CN" sz="1200" i="1" dirty="0" err="1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cKO</a:t>
              </a:r>
              <a:endParaRPr lang="en-US" altLang="zh-CN" sz="1200" i="1" dirty="0">
                <a:solidFill>
                  <a:schemeClr val="bg1"/>
                </a:solidFill>
                <a:latin typeface="Arial Italic" panose="020B0604020202020204" charset="0"/>
                <a:cs typeface="Arial Italic" panose="020B0604020202020204" charset="0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8743268" y="2069696"/>
              <a:ext cx="1130075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10043174" y="2069696"/>
              <a:ext cx="112012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9" name="文本框 28"/>
            <p:cNvSpPr txBox="1"/>
            <p:nvPr/>
          </p:nvSpPr>
          <p:spPr>
            <a:xfrm>
              <a:off x="8947469" y="3733838"/>
              <a:ext cx="72167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anti-Nf2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583185" y="2069696"/>
              <a:ext cx="4571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591199" y="3221627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70 -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506240" y="2872504"/>
              <a:ext cx="53412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100 -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506240" y="2679912"/>
              <a:ext cx="53412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150 -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506240" y="2487319"/>
              <a:ext cx="53412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250 -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手机屏幕的截图&#10;&#10;低可信度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2040" y="471390"/>
            <a:ext cx="6174775" cy="61747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579068" y="680228"/>
            <a:ext cx="10983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D7</a:t>
            </a:r>
          </a:p>
        </p:txBody>
      </p:sp>
      <p:sp>
        <p:nvSpPr>
          <p:cNvPr id="27" name="TextBox 23"/>
          <p:cNvSpPr txBox="1"/>
          <p:nvPr/>
        </p:nvSpPr>
        <p:spPr>
          <a:xfrm>
            <a:off x="4745319" y="2625806"/>
            <a:ext cx="2462191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i="1">
                <a:solidFill>
                  <a:schemeClr val="bg1"/>
                </a:solidFill>
                <a:latin typeface="Arial Italic" panose="020B0604020202020204" charset="0"/>
                <a:ea typeface="Arial Unicode MS" panose="020B0604020202020204" charset="-122"/>
                <a:cs typeface="Arial Italic" panose="020B0604020202020204" charset="0"/>
              </a:rPr>
              <a:t>Nf2 f/f              Nf2-cKO </a:t>
            </a:r>
            <a:endParaRPr lang="en-US" altLang="zh-CN" sz="1600" i="1" dirty="0">
              <a:solidFill>
                <a:schemeClr val="bg1"/>
              </a:solidFill>
              <a:latin typeface="Arial Italic" panose="020B0604020202020204" charset="0"/>
              <a:ea typeface="Arial Unicode MS" panose="020B0604020202020204" charset="-122"/>
              <a:cs typeface="Arial Italic" panose="020B0604020202020204" charset="0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4452784" y="2964360"/>
            <a:ext cx="13208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5925984" y="2968170"/>
            <a:ext cx="13208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12"/>
          <p:cNvSpPr txBox="1"/>
          <p:nvPr/>
        </p:nvSpPr>
        <p:spPr>
          <a:xfrm>
            <a:off x="8176815" y="3118280"/>
            <a:ext cx="14832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cs typeface="Arial" panose="020B0604020202020204" pitchFamily="34" charset="0"/>
              </a:rPr>
              <a:t>anti-Runx2</a:t>
            </a:r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文本框 27"/>
          <p:cNvSpPr txBox="1"/>
          <p:nvPr/>
        </p:nvSpPr>
        <p:spPr>
          <a:xfrm>
            <a:off x="2549910" y="3149693"/>
            <a:ext cx="904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00"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defRPr>
            </a:lvl1pPr>
          </a:lstStyle>
          <a:p>
            <a:r>
              <a:rPr lang="en-US" altLang="zh-CN">
                <a:solidFill>
                  <a:schemeClr val="bg1"/>
                </a:solidFill>
              </a:rPr>
              <a:t>55kDa—</a:t>
            </a:r>
          </a:p>
        </p:txBody>
      </p:sp>
      <p:sp>
        <p:nvSpPr>
          <p:cNvPr id="2" name="文本框 7"/>
          <p:cNvSpPr txBox="1"/>
          <p:nvPr/>
        </p:nvSpPr>
        <p:spPr>
          <a:xfrm>
            <a:off x="539448" y="680228"/>
            <a:ext cx="10983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D7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2754601" y="884119"/>
            <a:ext cx="5656209" cy="5090415"/>
            <a:chOff x="6646607" y="739883"/>
            <a:chExt cx="5656209" cy="509041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" t="-142" r="-169" b="-410"/>
            <a:stretch>
              <a:fillRect/>
            </a:stretch>
          </p:blipFill>
          <p:spPr>
            <a:xfrm>
              <a:off x="7239772" y="739883"/>
              <a:ext cx="5063044" cy="509041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6723552" y="2676281"/>
              <a:ext cx="4571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US" altLang="zh-CN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646607" y="3479089"/>
              <a:ext cx="53412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100 -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646607" y="3286497"/>
              <a:ext cx="53412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150 -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646607" y="3093904"/>
              <a:ext cx="53412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250 -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7621876" y="3033364"/>
              <a:ext cx="1221712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7634603" y="2719855"/>
              <a:ext cx="12089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OB-Nf2-control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794336" y="2520148"/>
              <a:ext cx="153924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OB-Nf2-</a:t>
              </a:r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cKO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Adhesamine:50 </a:t>
              </a:r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μ</a:t>
              </a: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  <a:r>
                <a:rPr lang="en-US" altLang="zh-CN" sz="1200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 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0298825" y="2703524"/>
              <a:ext cx="10486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OB-Nf2-</a:t>
              </a:r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cKO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8998919" y="3031442"/>
              <a:ext cx="1130075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0298825" y="3031442"/>
              <a:ext cx="112012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6" name="文本框 25"/>
            <p:cNvSpPr txBox="1"/>
            <p:nvPr/>
          </p:nvSpPr>
          <p:spPr>
            <a:xfrm>
              <a:off x="9410458" y="3872337"/>
              <a:ext cx="77412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anti-FAK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841686" y="884119"/>
            <a:ext cx="5656209" cy="5090415"/>
            <a:chOff x="6646607" y="739883"/>
            <a:chExt cx="5656209" cy="509041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" t="-142" r="-169" b="-410"/>
            <a:stretch>
              <a:fillRect/>
            </a:stretch>
          </p:blipFill>
          <p:spPr>
            <a:xfrm>
              <a:off x="7239772" y="739883"/>
              <a:ext cx="5063044" cy="509041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6723552" y="2676281"/>
              <a:ext cx="4571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US" altLang="zh-CN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6646607" y="3479089"/>
              <a:ext cx="53412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100 -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646607" y="3286497"/>
              <a:ext cx="53412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150 -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646607" y="3093904"/>
              <a:ext cx="53412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250 -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7621876" y="3033364"/>
              <a:ext cx="1221712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48" name="文本框 47"/>
            <p:cNvSpPr txBox="1"/>
            <p:nvPr/>
          </p:nvSpPr>
          <p:spPr>
            <a:xfrm>
              <a:off x="7634603" y="2719855"/>
              <a:ext cx="1208985" cy="275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OB-</a:t>
              </a:r>
              <a:r>
                <a:rPr lang="en-US" altLang="zh-CN" sz="1200" i="1" dirty="0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Nf2-control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8794336" y="2520148"/>
              <a:ext cx="153924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i="1" dirty="0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OB-Nf2-</a:t>
              </a:r>
              <a:r>
                <a:rPr lang="en-US" altLang="zh-CN" sz="1200" i="1" dirty="0" err="1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cKO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Adhesamine:50 </a:t>
              </a:r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μ</a:t>
              </a: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  <a:r>
                <a:rPr lang="en-US" altLang="zh-CN" sz="1200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 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0298825" y="2703524"/>
              <a:ext cx="1048685" cy="275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i="1" dirty="0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OB-Nf2-</a:t>
              </a:r>
              <a:r>
                <a:rPr lang="en-US" altLang="zh-CN" sz="1200" i="1" dirty="0" err="1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cKO</a:t>
              </a:r>
              <a:endParaRPr lang="en-US" altLang="zh-CN" sz="1200" i="1" dirty="0">
                <a:solidFill>
                  <a:schemeClr val="bg1"/>
                </a:solidFill>
                <a:latin typeface="Arial Italic" panose="020B0604020202020204" charset="0"/>
                <a:cs typeface="Arial Italic" panose="020B0604020202020204" charset="0"/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8998919" y="3031442"/>
              <a:ext cx="1130075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298825" y="3031442"/>
              <a:ext cx="112012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53" name="文本框 52"/>
            <p:cNvSpPr txBox="1"/>
            <p:nvPr/>
          </p:nvSpPr>
          <p:spPr>
            <a:xfrm>
              <a:off x="9410458" y="3872337"/>
              <a:ext cx="77412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anti-FAK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2605025" y="712987"/>
            <a:ext cx="5627266" cy="5068712"/>
            <a:chOff x="6436947" y="728132"/>
            <a:chExt cx="5627266" cy="506871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" t="-162" r="-355" b="-508"/>
            <a:stretch>
              <a:fillRect/>
            </a:stretch>
          </p:blipFill>
          <p:spPr>
            <a:xfrm>
              <a:off x="7013023" y="728132"/>
              <a:ext cx="5051190" cy="5068712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6513892" y="2550629"/>
              <a:ext cx="4571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US" altLang="zh-CN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436947" y="3353437"/>
              <a:ext cx="53412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100 -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436947" y="3160845"/>
              <a:ext cx="53412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150 -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436947" y="2968252"/>
              <a:ext cx="53412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250 -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9159457" y="3872338"/>
              <a:ext cx="91037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anti-p-FAK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7434917" y="2725638"/>
              <a:ext cx="1221712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7447644" y="2412129"/>
              <a:ext cx="1208985" cy="275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OB-</a:t>
              </a:r>
              <a:r>
                <a:rPr lang="en-US" altLang="zh-CN" sz="1200" i="1" dirty="0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Nf2-control</a:t>
              </a:r>
              <a:endParaRPr lang="zh-CN" altLang="en-US" sz="1200" i="1" dirty="0">
                <a:solidFill>
                  <a:schemeClr val="bg1"/>
                </a:solidFill>
                <a:latin typeface="Arial Italic" panose="020B0604020202020204" charset="0"/>
                <a:cs typeface="Arial Italic" panose="020B060402020202020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607377" y="2212422"/>
              <a:ext cx="153924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OB-</a:t>
              </a:r>
              <a:r>
                <a:rPr lang="en-US" altLang="zh-CN" sz="1200" i="1" dirty="0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Nf2-</a:t>
              </a:r>
              <a:r>
                <a:rPr lang="en-US" altLang="zh-CN" sz="1200" i="1" dirty="0" err="1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cKO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Adhesamine:50 </a:t>
              </a:r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μ</a:t>
              </a: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  <a:r>
                <a:rPr lang="en-US" altLang="zh-CN" sz="1200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 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0111866" y="2395798"/>
              <a:ext cx="1048685" cy="275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OB-</a:t>
              </a:r>
              <a:r>
                <a:rPr lang="en-US" altLang="zh-CN" sz="1200" i="1" dirty="0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Nf2-</a:t>
              </a:r>
              <a:r>
                <a:rPr lang="en-US" altLang="zh-CN" sz="1200" i="1" dirty="0" err="1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cKO</a:t>
              </a:r>
              <a:endParaRPr lang="en-US" altLang="zh-CN" sz="1200" i="1" dirty="0">
                <a:solidFill>
                  <a:schemeClr val="bg1"/>
                </a:solidFill>
                <a:latin typeface="Arial Italic" panose="020B0604020202020204" charset="0"/>
                <a:cs typeface="Arial Italic" panose="020B0604020202020204" charset="0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8811960" y="2723716"/>
              <a:ext cx="1130075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10111866" y="2723716"/>
              <a:ext cx="112012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3277634" y="861775"/>
            <a:ext cx="5059600" cy="5017348"/>
            <a:chOff x="6741072" y="195234"/>
            <a:chExt cx="5059600" cy="501734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" t="-165" r="-351" b="360"/>
            <a:stretch>
              <a:fillRect/>
            </a:stretch>
          </p:blipFill>
          <p:spPr>
            <a:xfrm>
              <a:off x="6764215" y="195234"/>
              <a:ext cx="5036457" cy="5017348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6741072" y="2288409"/>
              <a:ext cx="4571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749086" y="3318310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35 -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749086" y="3091217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40 -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749086" y="2789666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50 -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9259273" y="3658938"/>
              <a:ext cx="101181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anti-ERK1/2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7567390" y="2381182"/>
              <a:ext cx="1221712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7580117" y="2067673"/>
              <a:ext cx="12089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OB-Nf2-control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739850" y="1867966"/>
              <a:ext cx="153924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OB-Nf2-</a:t>
              </a:r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cKO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Adhesamine:50 </a:t>
              </a:r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μ</a:t>
              </a: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  <a:r>
                <a:rPr lang="en-US" altLang="zh-CN" sz="1200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 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0244339" y="2051342"/>
              <a:ext cx="10486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OB-Nf2-</a:t>
              </a:r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cKO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8944433" y="2379260"/>
              <a:ext cx="1130075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10244339" y="2379260"/>
              <a:ext cx="112012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6" name="文本框 25"/>
            <p:cNvSpPr txBox="1"/>
            <p:nvPr/>
          </p:nvSpPr>
          <p:spPr>
            <a:xfrm>
              <a:off x="6749086" y="2512667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70 -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305856" y="833966"/>
            <a:ext cx="5059600" cy="5017348"/>
            <a:chOff x="6741072" y="195234"/>
            <a:chExt cx="5059600" cy="5017348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" t="-165" r="-351" b="360"/>
            <a:stretch>
              <a:fillRect/>
            </a:stretch>
          </p:blipFill>
          <p:spPr>
            <a:xfrm>
              <a:off x="6764215" y="195234"/>
              <a:ext cx="5036457" cy="5017348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6741072" y="2288409"/>
              <a:ext cx="4571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749086" y="3318310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35 -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749086" y="3091217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40 -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749086" y="2789666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50 -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9259273" y="3658938"/>
              <a:ext cx="101181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anti-ERK1/2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567390" y="2381182"/>
              <a:ext cx="1221712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8" name="文本框 37"/>
            <p:cNvSpPr txBox="1"/>
            <p:nvPr/>
          </p:nvSpPr>
          <p:spPr>
            <a:xfrm>
              <a:off x="7580117" y="2067673"/>
              <a:ext cx="1208985" cy="275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OB-</a:t>
              </a:r>
              <a:r>
                <a:rPr lang="en-US" altLang="zh-CN" sz="1200" i="1" dirty="0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Nf2-control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8739850" y="1867966"/>
              <a:ext cx="153924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OB-</a:t>
              </a:r>
              <a:r>
                <a:rPr lang="en-US" altLang="zh-CN" sz="1200" i="1" dirty="0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Nf2-</a:t>
              </a:r>
              <a:r>
                <a:rPr lang="en-US" altLang="zh-CN" sz="1200" i="1" dirty="0" err="1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cKO</a:t>
              </a:r>
              <a:endParaRPr lang="en-US" altLang="zh-CN" sz="1200" i="1" dirty="0">
                <a:solidFill>
                  <a:schemeClr val="bg1"/>
                </a:solidFill>
                <a:latin typeface="Arial Italic" panose="020B0604020202020204" charset="0"/>
                <a:cs typeface="Arial Italic" panose="020B0604020202020204" charset="0"/>
              </a:endParaRPr>
            </a:p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Adhesamine:50 </a:t>
              </a:r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μ</a:t>
              </a: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  <a:r>
                <a:rPr lang="en-US" altLang="zh-CN" sz="1200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 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0244339" y="2051342"/>
              <a:ext cx="1048685" cy="275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OB-</a:t>
              </a:r>
              <a:r>
                <a:rPr lang="en-US" altLang="zh-CN" sz="1200" i="1" dirty="0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Nf2-</a:t>
              </a:r>
              <a:r>
                <a:rPr lang="en-US" altLang="zh-CN" sz="1200" i="1" dirty="0" err="1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cKO</a:t>
              </a:r>
              <a:endParaRPr lang="en-US" altLang="zh-CN" sz="1200" i="1" dirty="0">
                <a:solidFill>
                  <a:schemeClr val="bg1"/>
                </a:solidFill>
                <a:latin typeface="Arial Italic" panose="020B0604020202020204" charset="0"/>
                <a:cs typeface="Arial Italic" panose="020B0604020202020204" charset="0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8944433" y="2379260"/>
              <a:ext cx="1130075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10244339" y="2379260"/>
              <a:ext cx="112012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43" name="文本框 42"/>
            <p:cNvSpPr txBox="1"/>
            <p:nvPr/>
          </p:nvSpPr>
          <p:spPr>
            <a:xfrm>
              <a:off x="6749086" y="2512667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70 -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3012291" y="638652"/>
            <a:ext cx="5347455" cy="5287852"/>
            <a:chOff x="6595385" y="472645"/>
            <a:chExt cx="5347455" cy="528785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49" t="150" r="-178" b="296"/>
            <a:stretch>
              <a:fillRect/>
            </a:stretch>
          </p:blipFill>
          <p:spPr>
            <a:xfrm>
              <a:off x="6603399" y="472645"/>
              <a:ext cx="5339441" cy="5287852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6595385" y="2679853"/>
              <a:ext cx="4571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603399" y="3279623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40 -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603399" y="2978072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50 -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7728069" y="2811168"/>
              <a:ext cx="1221712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7740796" y="2497659"/>
              <a:ext cx="1208985" cy="275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OB-</a:t>
              </a:r>
              <a:r>
                <a:rPr lang="en-US" altLang="zh-CN" sz="1200" i="1" dirty="0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Nf2-control</a:t>
              </a:r>
              <a:endParaRPr lang="zh-CN" altLang="en-US" sz="1200" i="1" dirty="0">
                <a:solidFill>
                  <a:schemeClr val="bg1"/>
                </a:solidFill>
                <a:latin typeface="Arial Italic" panose="020B0604020202020204" charset="0"/>
                <a:cs typeface="Arial Italic" panose="020B060402020202020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900529" y="2297952"/>
              <a:ext cx="153924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OB-</a:t>
              </a:r>
              <a:r>
                <a:rPr lang="en-US" altLang="zh-CN" sz="1200" i="1" dirty="0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Nf2-</a:t>
              </a:r>
              <a:r>
                <a:rPr lang="en-US" altLang="zh-CN" sz="1200" i="1" dirty="0" err="1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cKO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Adhesamine:50 </a:t>
              </a:r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μ</a:t>
              </a: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  <a:r>
                <a:rPr lang="en-US" altLang="zh-CN" sz="1200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 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0405018" y="2481328"/>
              <a:ext cx="1048685" cy="275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OB-</a:t>
              </a:r>
              <a:r>
                <a:rPr lang="en-US" altLang="zh-CN" sz="1200" i="1" dirty="0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Nf2-</a:t>
              </a:r>
              <a:r>
                <a:rPr lang="en-US" altLang="zh-CN" sz="1200" i="1" dirty="0" err="1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cKO</a:t>
              </a:r>
              <a:endParaRPr lang="en-US" altLang="zh-CN" sz="1200" i="1" dirty="0">
                <a:solidFill>
                  <a:schemeClr val="bg1"/>
                </a:solidFill>
                <a:latin typeface="Arial Italic" panose="020B0604020202020204" charset="0"/>
                <a:cs typeface="Arial Italic" panose="020B0604020202020204" charset="0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9105112" y="2809246"/>
              <a:ext cx="1130075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10405018" y="2809246"/>
              <a:ext cx="112012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9021801" y="3645215"/>
              <a:ext cx="11480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anti-p-ERK1/2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3063179" y="701595"/>
            <a:ext cx="5344422" cy="4945434"/>
            <a:chOff x="6204706" y="564727"/>
            <a:chExt cx="5344422" cy="494543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3" t="218" r="337" b="-56"/>
            <a:stretch>
              <a:fillRect/>
            </a:stretch>
          </p:blipFill>
          <p:spPr>
            <a:xfrm>
              <a:off x="6628785" y="564727"/>
              <a:ext cx="4920343" cy="4945434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6204706" y="2783854"/>
              <a:ext cx="4571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US" altLang="zh-CN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212720" y="3285111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50 -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212720" y="3008112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70 -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7032225" y="2779854"/>
              <a:ext cx="1221712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5" name="文本框 24"/>
            <p:cNvSpPr txBox="1"/>
            <p:nvPr/>
          </p:nvSpPr>
          <p:spPr>
            <a:xfrm>
              <a:off x="7044952" y="2466345"/>
              <a:ext cx="1208985" cy="275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OB-</a:t>
              </a:r>
              <a:r>
                <a:rPr lang="en-US" altLang="zh-CN" sz="1200" i="1" dirty="0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Nf2-control</a:t>
              </a:r>
              <a:endParaRPr lang="zh-CN" altLang="en-US" sz="1200" i="1" dirty="0">
                <a:solidFill>
                  <a:schemeClr val="bg1"/>
                </a:solidFill>
                <a:latin typeface="Arial Italic" panose="020B0604020202020204" charset="0"/>
                <a:cs typeface="Arial Italic" panose="020B060402020202020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204685" y="2266638"/>
              <a:ext cx="153924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OB-</a:t>
              </a:r>
              <a:r>
                <a:rPr lang="en-US" altLang="zh-CN" sz="1200" i="1" dirty="0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Nf2-</a:t>
              </a:r>
              <a:r>
                <a:rPr lang="en-US" altLang="zh-CN" sz="1200" i="1" dirty="0" err="1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cKO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Adhesamine:50 </a:t>
              </a:r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μ</a:t>
              </a: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  <a:r>
                <a:rPr lang="en-US" altLang="zh-CN" sz="1200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 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9709174" y="2450014"/>
              <a:ext cx="1048685" cy="275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OB-</a:t>
              </a:r>
              <a:r>
                <a:rPr lang="en-US" altLang="zh-CN" sz="1200" i="1" dirty="0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Nf2-</a:t>
              </a:r>
              <a:r>
                <a:rPr lang="en-US" altLang="zh-CN" sz="1200" i="1" dirty="0" err="1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cKO</a:t>
              </a:r>
              <a:endParaRPr lang="en-US" altLang="zh-CN" sz="1200" i="1" dirty="0">
                <a:solidFill>
                  <a:schemeClr val="bg1"/>
                </a:solidFill>
                <a:latin typeface="Arial Italic" panose="020B0604020202020204" charset="0"/>
                <a:cs typeface="Arial Italic" panose="020B0604020202020204" charset="0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8409268" y="2777932"/>
              <a:ext cx="1130075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9709174" y="2777932"/>
              <a:ext cx="112012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文本框 29"/>
            <p:cNvSpPr txBox="1"/>
            <p:nvPr/>
          </p:nvSpPr>
          <p:spPr>
            <a:xfrm>
              <a:off x="8325957" y="3613901"/>
              <a:ext cx="78258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anti-AKT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3091232" y="816332"/>
            <a:ext cx="5699759" cy="5225466"/>
            <a:chOff x="6286292" y="816267"/>
            <a:chExt cx="5699759" cy="522546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74" t="-264" r="-142" b="-44"/>
            <a:stretch>
              <a:fillRect/>
            </a:stretch>
          </p:blipFill>
          <p:spPr>
            <a:xfrm>
              <a:off x="6286292" y="816267"/>
              <a:ext cx="5241472" cy="5225466"/>
            </a:xfrm>
            <a:prstGeom prst="rect">
              <a:avLst/>
            </a:prstGeom>
          </p:spPr>
        </p:pic>
        <p:cxnSp>
          <p:nvCxnSpPr>
            <p:cNvPr id="15" name="直接连接符 14"/>
            <p:cNvCxnSpPr/>
            <p:nvPr/>
          </p:nvCxnSpPr>
          <p:spPr>
            <a:xfrm>
              <a:off x="7186105" y="2789397"/>
              <a:ext cx="1221712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7198832" y="2475888"/>
              <a:ext cx="1208985" cy="275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OB-</a:t>
              </a:r>
              <a:r>
                <a:rPr lang="en-US" altLang="zh-CN" sz="1200" i="1" dirty="0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Nf2-control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358565" y="2276181"/>
              <a:ext cx="153924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OB-</a:t>
              </a:r>
              <a:r>
                <a:rPr lang="en-US" altLang="zh-CN" sz="1200" i="1" dirty="0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Nf2-</a:t>
              </a:r>
              <a:r>
                <a:rPr lang="en-US" altLang="zh-CN" sz="1200" i="1" dirty="0" err="1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cKO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Adhesamine:50 </a:t>
              </a:r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μ</a:t>
              </a: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  <a:r>
                <a:rPr lang="en-US" altLang="zh-CN" sz="1200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 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863054" y="2459557"/>
              <a:ext cx="1048685" cy="275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OB-</a:t>
              </a:r>
              <a:r>
                <a:rPr lang="en-US" altLang="zh-CN" sz="1200" i="1" dirty="0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Nf2-</a:t>
              </a:r>
              <a:r>
                <a:rPr lang="en-US" altLang="zh-CN" sz="1200" i="1" dirty="0" err="1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cKO</a:t>
              </a:r>
              <a:endParaRPr lang="en-US" altLang="zh-CN" sz="1200" i="1" dirty="0">
                <a:solidFill>
                  <a:schemeClr val="bg1"/>
                </a:solidFill>
                <a:latin typeface="Arial Italic" panose="020B0604020202020204" charset="0"/>
                <a:cs typeface="Arial Italic" panose="020B0604020202020204" charset="0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8563148" y="2787475"/>
              <a:ext cx="1130075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863054" y="2787475"/>
              <a:ext cx="112012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8692108" y="4057970"/>
              <a:ext cx="91884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anti-p-AKT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1528875" y="2901221"/>
              <a:ext cx="4571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US" altLang="zh-CN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1528875" y="3402478"/>
              <a:ext cx="40588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-50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1528875" y="3125479"/>
              <a:ext cx="40588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-70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1528875" y="3780971"/>
              <a:ext cx="40588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-40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2492707" y="747097"/>
            <a:ext cx="5409940" cy="4931227"/>
            <a:chOff x="6544823" y="545803"/>
            <a:chExt cx="5409940" cy="493122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7" t="72" r="97" b="136"/>
            <a:stretch>
              <a:fillRect/>
            </a:stretch>
          </p:blipFill>
          <p:spPr>
            <a:xfrm>
              <a:off x="7015843" y="545803"/>
              <a:ext cx="4938920" cy="4931227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6544823" y="2236662"/>
              <a:ext cx="4571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US" altLang="zh-CN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552837" y="2737919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50 -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552837" y="2460920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70 -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552837" y="3082173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40 -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7599762" y="2340914"/>
              <a:ext cx="1221712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7612489" y="2027405"/>
              <a:ext cx="1208985" cy="275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OB-</a:t>
              </a:r>
              <a:r>
                <a:rPr lang="en-US" altLang="zh-CN" sz="1200" i="1" dirty="0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Nf2-control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772222" y="1827698"/>
              <a:ext cx="153924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OB-</a:t>
              </a:r>
              <a:r>
                <a:rPr lang="en-US" altLang="zh-CN" sz="1200" i="1" dirty="0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Nf2-</a:t>
              </a:r>
              <a:r>
                <a:rPr lang="en-US" altLang="zh-CN" sz="1200" i="1" dirty="0" err="1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cKO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Adhesamine:50 </a:t>
              </a:r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μ</a:t>
              </a: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  <a:r>
                <a:rPr lang="en-US" altLang="zh-CN" sz="1200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 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0276711" y="2011074"/>
              <a:ext cx="1048685" cy="275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OB-</a:t>
              </a:r>
              <a:r>
                <a:rPr lang="en-US" altLang="zh-CN" sz="1200" i="1" dirty="0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Nf2-</a:t>
              </a:r>
              <a:r>
                <a:rPr lang="en-US" altLang="zh-CN" sz="1200" i="1" dirty="0" err="1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cKO</a:t>
              </a:r>
              <a:endParaRPr lang="en-US" altLang="zh-CN" sz="1200" i="1" dirty="0">
                <a:solidFill>
                  <a:schemeClr val="bg1"/>
                </a:solidFill>
                <a:latin typeface="Arial Italic" panose="020B0604020202020204" charset="0"/>
                <a:cs typeface="Arial Italic" panose="020B0604020202020204" charset="0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8976805" y="2338992"/>
              <a:ext cx="1130075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0276711" y="2338992"/>
              <a:ext cx="112012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5" name="文本框 24"/>
            <p:cNvSpPr txBox="1"/>
            <p:nvPr/>
          </p:nvSpPr>
          <p:spPr>
            <a:xfrm>
              <a:off x="9079215" y="3415217"/>
              <a:ext cx="9252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anti-Runx2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2774797" y="749366"/>
            <a:ext cx="5420475" cy="4951016"/>
            <a:chOff x="6272377" y="663006"/>
            <a:chExt cx="5420475" cy="495101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52" t="235" r="-129" b="233"/>
            <a:stretch>
              <a:fillRect/>
            </a:stretch>
          </p:blipFill>
          <p:spPr>
            <a:xfrm>
              <a:off x="6694683" y="663006"/>
              <a:ext cx="4998169" cy="4951016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6272377" y="2775756"/>
              <a:ext cx="4571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US" altLang="zh-CN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280391" y="3565589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25 -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280391" y="3000014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35 -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770165" y="3842588"/>
              <a:ext cx="102944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anti-GAPDH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7393122" y="2902294"/>
              <a:ext cx="1221712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7405849" y="2588785"/>
              <a:ext cx="1208985" cy="275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OB-</a:t>
              </a:r>
              <a:r>
                <a:rPr lang="en-US" altLang="zh-CN" sz="1200" i="1" dirty="0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Nf2-control</a:t>
              </a:r>
              <a:endParaRPr lang="zh-CN" altLang="en-US" sz="1200" i="1" dirty="0">
                <a:solidFill>
                  <a:schemeClr val="bg1"/>
                </a:solidFill>
                <a:latin typeface="Arial Italic" panose="020B0604020202020204" charset="0"/>
                <a:cs typeface="Arial Italic" panose="020B0604020202020204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565582" y="2389078"/>
              <a:ext cx="153924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OB-</a:t>
              </a:r>
              <a:r>
                <a:rPr lang="en-US" altLang="zh-CN" sz="1200" i="1" dirty="0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Nf2-</a:t>
              </a:r>
              <a:r>
                <a:rPr lang="en-US" altLang="zh-CN" sz="1200" i="1" dirty="0" err="1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cKO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Adhesamine:50 </a:t>
              </a:r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μ</a:t>
              </a: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  <a:r>
                <a:rPr lang="en-US" altLang="zh-CN" sz="1200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 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0070071" y="2572454"/>
              <a:ext cx="1048685" cy="275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OB-</a:t>
              </a:r>
              <a:r>
                <a:rPr lang="en-US" altLang="zh-CN" sz="1200" i="1" dirty="0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Nf2-</a:t>
              </a:r>
              <a:r>
                <a:rPr lang="en-US" altLang="zh-CN" sz="1200" i="1" dirty="0" err="1">
                  <a:solidFill>
                    <a:schemeClr val="bg1"/>
                  </a:solidFill>
                  <a:latin typeface="Arial Italic" panose="020B0604020202020204" charset="0"/>
                  <a:cs typeface="Arial Italic" panose="020B0604020202020204" charset="0"/>
                </a:rPr>
                <a:t>cKO</a:t>
              </a:r>
              <a:endParaRPr lang="en-US" altLang="zh-CN" sz="1200" i="1" dirty="0">
                <a:solidFill>
                  <a:schemeClr val="bg1"/>
                </a:solidFill>
                <a:latin typeface="Arial Italic" panose="020B0604020202020204" charset="0"/>
                <a:cs typeface="Arial Italic" panose="020B0604020202020204" charset="0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8770165" y="2900372"/>
              <a:ext cx="1130075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0070071" y="2900372"/>
              <a:ext cx="112012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1738787" y="2555206"/>
            <a:ext cx="1005406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8000" dirty="0"/>
              <a:t>Supplemental fig 5</a:t>
            </a:r>
            <a:endParaRPr lang="en-US" sz="8000" dirty="0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2763600" y="761742"/>
            <a:ext cx="5859479" cy="5565759"/>
            <a:chOff x="6117670" y="732532"/>
            <a:chExt cx="5859479" cy="5565759"/>
          </a:xfrm>
        </p:grpSpPr>
        <p:grpSp>
          <p:nvGrpSpPr>
            <p:cNvPr id="54" name="组合 53"/>
            <p:cNvGrpSpPr/>
            <p:nvPr/>
          </p:nvGrpSpPr>
          <p:grpSpPr>
            <a:xfrm>
              <a:off x="6117670" y="732532"/>
              <a:ext cx="5859479" cy="5565759"/>
              <a:chOff x="5927754" y="1032157"/>
              <a:chExt cx="5859479" cy="5565759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509" t="-217" r="-1" b="4746"/>
              <a:stretch>
                <a:fillRect/>
              </a:stretch>
            </p:blipFill>
            <p:spPr>
              <a:xfrm>
                <a:off x="5927754" y="1032157"/>
                <a:ext cx="5859479" cy="5565759"/>
              </a:xfrm>
              <a:prstGeom prst="rect">
                <a:avLst/>
              </a:prstGeom>
            </p:spPr>
          </p:pic>
          <p:sp>
            <p:nvSpPr>
              <p:cNvPr id="2" name="文本框 1"/>
              <p:cNvSpPr txBox="1"/>
              <p:nvPr/>
            </p:nvSpPr>
            <p:spPr>
              <a:xfrm>
                <a:off x="7384572" y="1992540"/>
                <a:ext cx="45717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7350908" y="2311845"/>
                <a:ext cx="49084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250-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7350908" y="2534152"/>
                <a:ext cx="49084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150-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7350908" y="2749156"/>
                <a:ext cx="49084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100-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7435868" y="3130254"/>
                <a:ext cx="40588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70-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7435868" y="3459415"/>
                <a:ext cx="40588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50-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7435868" y="3755381"/>
                <a:ext cx="40588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40-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7435868" y="3997979"/>
                <a:ext cx="40588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35-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7435868" y="4379076"/>
                <a:ext cx="40588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25-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7435868" y="4677887"/>
                <a:ext cx="40588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15-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7435868" y="4913353"/>
                <a:ext cx="40588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10-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 rot="19274576">
                <a:off x="8171428" y="1907379"/>
                <a:ext cx="52610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input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 rot="19274576">
                <a:off x="8530584" y="1859212"/>
                <a:ext cx="67999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IP-Flag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 rot="19274576">
                <a:off x="8900694" y="1956178"/>
                <a:ext cx="43313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IgG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 rot="19274576">
                <a:off x="9326229" y="1880693"/>
                <a:ext cx="52610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input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 rot="19274576">
                <a:off x="9630051" y="1878908"/>
                <a:ext cx="67999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IP-Flag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 rot="19274576">
                <a:off x="10032675" y="1936480"/>
                <a:ext cx="43313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IgG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8332638" y="1268621"/>
                <a:ext cx="82541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Flag-FAK</a:t>
                </a:r>
              </a:p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HA-Nf2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9519150" y="1406595"/>
                <a:ext cx="82541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Flag-FAK</a:t>
                </a: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10578166" y="2588844"/>
                <a:ext cx="82541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Flag-FAK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10425963" y="3407253"/>
                <a:ext cx="136127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IgG-</a:t>
                </a:r>
                <a:r>
                  <a:rPr kumimoji="0" lang="en-US" altLang="zh-CN" sz="1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Heav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y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Chain</a:t>
                </a:r>
              </a:p>
            </p:txBody>
          </p:sp>
          <p:cxnSp>
            <p:nvCxnSpPr>
              <p:cNvPr id="40" name="Straight Connector 34"/>
              <p:cNvCxnSpPr/>
              <p:nvPr/>
            </p:nvCxnSpPr>
            <p:spPr>
              <a:xfrm flipV="1">
                <a:off x="8257044" y="1765850"/>
                <a:ext cx="976609" cy="14123"/>
              </a:xfrm>
              <a:prstGeom prst="line">
                <a:avLst/>
              </a:prstGeom>
              <a:ln w="222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34"/>
              <p:cNvCxnSpPr/>
              <p:nvPr/>
            </p:nvCxnSpPr>
            <p:spPr>
              <a:xfrm flipV="1">
                <a:off x="9462152" y="1740428"/>
                <a:ext cx="976609" cy="14123"/>
              </a:xfrm>
              <a:prstGeom prst="line">
                <a:avLst/>
              </a:prstGeom>
              <a:ln w="222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文本框 41"/>
              <p:cNvSpPr txBox="1"/>
              <p:nvPr/>
            </p:nvSpPr>
            <p:spPr>
              <a:xfrm>
                <a:off x="8660164" y="5312380"/>
                <a:ext cx="99578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IB-Anti-Flag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58" name="直接箭头连接符 57"/>
            <p:cNvCxnSpPr/>
            <p:nvPr/>
          </p:nvCxnSpPr>
          <p:spPr>
            <a:xfrm flipH="1">
              <a:off x="10498887" y="2416146"/>
              <a:ext cx="231587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直接箭头连接符 58"/>
            <p:cNvCxnSpPr/>
            <p:nvPr/>
          </p:nvCxnSpPr>
          <p:spPr>
            <a:xfrm flipH="1">
              <a:off x="10439157" y="3246127"/>
              <a:ext cx="231587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2695" y="2695715"/>
            <a:ext cx="4878705" cy="516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12"/>
          <p:cNvSpPr txBox="1"/>
          <p:nvPr/>
        </p:nvSpPr>
        <p:spPr>
          <a:xfrm>
            <a:off x="7781604" y="2726923"/>
            <a:ext cx="14832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cs typeface="Arial" panose="020B0604020202020204" pitchFamily="34" charset="0"/>
              </a:rPr>
              <a:t>anti-Sp7</a:t>
            </a:r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76573" y="748808"/>
            <a:ext cx="10983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D7</a:t>
            </a:r>
          </a:p>
        </p:txBody>
      </p:sp>
      <p:sp>
        <p:nvSpPr>
          <p:cNvPr id="41" name="文本框 27"/>
          <p:cNvSpPr txBox="1"/>
          <p:nvPr/>
        </p:nvSpPr>
        <p:spPr>
          <a:xfrm>
            <a:off x="2013681" y="2726905"/>
            <a:ext cx="904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00"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defRPr>
            </a:lvl1pPr>
          </a:lstStyle>
          <a:p>
            <a:r>
              <a:rPr lang="en-US" altLang="zh-CN"/>
              <a:t>40kDa—</a:t>
            </a:r>
          </a:p>
        </p:txBody>
      </p:sp>
      <p:sp>
        <p:nvSpPr>
          <p:cNvPr id="6" name="TextBox 23"/>
          <p:cNvSpPr txBox="1"/>
          <p:nvPr/>
        </p:nvSpPr>
        <p:spPr>
          <a:xfrm>
            <a:off x="3721276" y="2279598"/>
            <a:ext cx="2462191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i="1">
                <a:latin typeface="Arial Italic" panose="020B0604020202020204" charset="0"/>
                <a:ea typeface="Arial Unicode MS" panose="020B0604020202020204" charset="-122"/>
                <a:cs typeface="Arial Italic" panose="020B0604020202020204" charset="0"/>
              </a:rPr>
              <a:t>Nf2 f/f              Nf2-cKO </a:t>
            </a:r>
            <a:endParaRPr lang="en-US" altLang="zh-CN" sz="1600" i="1" dirty="0">
              <a:latin typeface="Arial Italic" panose="020B0604020202020204" charset="0"/>
              <a:ea typeface="Arial Unicode MS" panose="020B0604020202020204" charset="-122"/>
              <a:cs typeface="Arial Italic" panose="020B060402020202020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428741" y="2618152"/>
            <a:ext cx="13208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901941" y="2621962"/>
            <a:ext cx="13208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2"/>
          <p:cNvSpPr txBox="1"/>
          <p:nvPr/>
        </p:nvSpPr>
        <p:spPr>
          <a:xfrm>
            <a:off x="139065" y="24130"/>
            <a:ext cx="250317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Supplemental fig 4</a:t>
            </a:r>
            <a:endParaRPr lang="en-US" dirty="0"/>
          </a:p>
        </p:txBody>
      </p:sp>
      <p:grpSp>
        <p:nvGrpSpPr>
          <p:cNvPr id="71" name="组合 70"/>
          <p:cNvGrpSpPr/>
          <p:nvPr/>
        </p:nvGrpSpPr>
        <p:grpSpPr>
          <a:xfrm>
            <a:off x="3515548" y="953537"/>
            <a:ext cx="5161081" cy="5148840"/>
            <a:chOff x="6705788" y="895752"/>
            <a:chExt cx="5161081" cy="5148840"/>
          </a:xfrm>
        </p:grpSpPr>
        <p:grpSp>
          <p:nvGrpSpPr>
            <p:cNvPr id="50" name="组合 49"/>
            <p:cNvGrpSpPr/>
            <p:nvPr/>
          </p:nvGrpSpPr>
          <p:grpSpPr>
            <a:xfrm>
              <a:off x="6705788" y="895752"/>
              <a:ext cx="5161081" cy="5148840"/>
              <a:chOff x="6665231" y="1075367"/>
              <a:chExt cx="5161081" cy="5148840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529" t="106" r="-14" b="-410"/>
              <a:stretch>
                <a:fillRect/>
              </a:stretch>
            </p:blipFill>
            <p:spPr>
              <a:xfrm>
                <a:off x="6665231" y="1075367"/>
                <a:ext cx="5161081" cy="5148840"/>
              </a:xfrm>
              <a:prstGeom prst="rect">
                <a:avLst/>
              </a:prstGeom>
            </p:spPr>
          </p:pic>
          <p:grpSp>
            <p:nvGrpSpPr>
              <p:cNvPr id="49" name="组合 48"/>
              <p:cNvGrpSpPr/>
              <p:nvPr/>
            </p:nvGrpSpPr>
            <p:grpSpPr>
              <a:xfrm>
                <a:off x="6683280" y="1287565"/>
                <a:ext cx="3161457" cy="3820446"/>
                <a:chOff x="6683280" y="1287565"/>
                <a:chExt cx="3161457" cy="3820446"/>
              </a:xfrm>
            </p:grpSpPr>
            <p:sp>
              <p:nvSpPr>
                <p:cNvPr id="27" name="文本框 26"/>
                <p:cNvSpPr txBox="1"/>
                <p:nvPr/>
              </p:nvSpPr>
              <p:spPr>
                <a:xfrm rot="19274576">
                  <a:off x="7728866" y="1883619"/>
                  <a:ext cx="526106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2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input</a:t>
                  </a:r>
                  <a:endParaRPr lang="zh-CN" altLang="en-US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" name="文本框 27"/>
                <p:cNvSpPr txBox="1"/>
                <p:nvPr/>
              </p:nvSpPr>
              <p:spPr>
                <a:xfrm rot="19274576">
                  <a:off x="8011299" y="1848190"/>
                  <a:ext cx="679994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2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IP-Flag</a:t>
                  </a:r>
                  <a:endParaRPr lang="zh-CN" altLang="en-US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" name="文本框 28"/>
                <p:cNvSpPr txBox="1"/>
                <p:nvPr/>
              </p:nvSpPr>
              <p:spPr>
                <a:xfrm rot="19274576">
                  <a:off x="8344477" y="1939336"/>
                  <a:ext cx="433132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2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IgG</a:t>
                  </a:r>
                  <a:endParaRPr lang="zh-CN" altLang="en-US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" name="文本框 29"/>
                <p:cNvSpPr txBox="1"/>
                <p:nvPr/>
              </p:nvSpPr>
              <p:spPr>
                <a:xfrm rot="19274576">
                  <a:off x="8654058" y="1910233"/>
                  <a:ext cx="526106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2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input</a:t>
                  </a:r>
                  <a:endParaRPr lang="zh-CN" altLang="en-US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" name="文本框 30"/>
                <p:cNvSpPr txBox="1"/>
                <p:nvPr/>
              </p:nvSpPr>
              <p:spPr>
                <a:xfrm rot="19274576">
                  <a:off x="8905775" y="1883993"/>
                  <a:ext cx="679994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2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IP-Flag</a:t>
                  </a:r>
                  <a:endParaRPr lang="zh-CN" altLang="en-US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" name="文本框 31"/>
                <p:cNvSpPr txBox="1"/>
                <p:nvPr/>
              </p:nvSpPr>
              <p:spPr>
                <a:xfrm rot="19274576">
                  <a:off x="9247963" y="1960896"/>
                  <a:ext cx="433132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2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IgG</a:t>
                  </a:r>
                  <a:endParaRPr lang="zh-CN" altLang="en-US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" name="文本框 32"/>
                <p:cNvSpPr txBox="1"/>
                <p:nvPr/>
              </p:nvSpPr>
              <p:spPr>
                <a:xfrm>
                  <a:off x="7871044" y="1287565"/>
                  <a:ext cx="825419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2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Flag-FAK</a:t>
                  </a:r>
                </a:p>
                <a:p>
                  <a:r>
                    <a:rPr lang="en-US" altLang="zh-CN" sz="12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HA-Nf2</a:t>
                  </a:r>
                  <a:endParaRPr lang="zh-CN" altLang="en-US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4" name="文本框 33"/>
                <p:cNvSpPr txBox="1"/>
                <p:nvPr/>
              </p:nvSpPr>
              <p:spPr>
                <a:xfrm>
                  <a:off x="8835955" y="1388842"/>
                  <a:ext cx="825419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2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Flag-FAK</a:t>
                  </a:r>
                </a:p>
              </p:txBody>
            </p:sp>
            <p:sp>
              <p:nvSpPr>
                <p:cNvPr id="36" name="文本框 35"/>
                <p:cNvSpPr txBox="1"/>
                <p:nvPr/>
              </p:nvSpPr>
              <p:spPr>
                <a:xfrm>
                  <a:off x="6716944" y="2044413"/>
                  <a:ext cx="457176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200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kDa</a:t>
                  </a:r>
                  <a:endParaRPr lang="zh-CN" altLang="en-US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" name="文本框 36"/>
                <p:cNvSpPr txBox="1"/>
                <p:nvPr/>
              </p:nvSpPr>
              <p:spPr>
                <a:xfrm>
                  <a:off x="6683280" y="2363718"/>
                  <a:ext cx="490840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2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250-</a:t>
                  </a:r>
                  <a:endParaRPr lang="zh-CN" altLang="en-US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" name="文本框 37"/>
                <p:cNvSpPr txBox="1"/>
                <p:nvPr/>
              </p:nvSpPr>
              <p:spPr>
                <a:xfrm>
                  <a:off x="6683280" y="2586025"/>
                  <a:ext cx="490840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2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150-</a:t>
                  </a:r>
                  <a:endParaRPr lang="zh-CN" altLang="en-US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" name="文本框 38"/>
                <p:cNvSpPr txBox="1"/>
                <p:nvPr/>
              </p:nvSpPr>
              <p:spPr>
                <a:xfrm>
                  <a:off x="6683280" y="2801029"/>
                  <a:ext cx="490840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2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100-</a:t>
                  </a:r>
                  <a:endParaRPr lang="zh-CN" altLang="en-US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" name="文本框 39"/>
                <p:cNvSpPr txBox="1"/>
                <p:nvPr/>
              </p:nvSpPr>
              <p:spPr>
                <a:xfrm>
                  <a:off x="6768240" y="3182127"/>
                  <a:ext cx="405880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2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70-</a:t>
                  </a:r>
                  <a:endParaRPr lang="zh-CN" altLang="en-US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" name="文本框 40"/>
                <p:cNvSpPr txBox="1"/>
                <p:nvPr/>
              </p:nvSpPr>
              <p:spPr>
                <a:xfrm>
                  <a:off x="6768240" y="3511288"/>
                  <a:ext cx="405880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2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50-</a:t>
                  </a:r>
                  <a:endParaRPr lang="zh-CN" altLang="en-US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" name="文本框 41"/>
                <p:cNvSpPr txBox="1"/>
                <p:nvPr/>
              </p:nvSpPr>
              <p:spPr>
                <a:xfrm>
                  <a:off x="6768240" y="3807254"/>
                  <a:ext cx="405880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2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40-</a:t>
                  </a:r>
                  <a:endParaRPr lang="zh-CN" altLang="en-US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" name="文本框 42"/>
                <p:cNvSpPr txBox="1"/>
                <p:nvPr/>
              </p:nvSpPr>
              <p:spPr>
                <a:xfrm>
                  <a:off x="6768240" y="4049852"/>
                  <a:ext cx="405880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2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35-</a:t>
                  </a:r>
                  <a:endParaRPr lang="zh-CN" altLang="en-US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4" name="文本框 43"/>
                <p:cNvSpPr txBox="1"/>
                <p:nvPr/>
              </p:nvSpPr>
              <p:spPr>
                <a:xfrm>
                  <a:off x="6768240" y="4430949"/>
                  <a:ext cx="405880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2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25-</a:t>
                  </a:r>
                  <a:endParaRPr lang="zh-CN" altLang="en-US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5" name="文本框 44"/>
                <p:cNvSpPr txBox="1"/>
                <p:nvPr/>
              </p:nvSpPr>
              <p:spPr>
                <a:xfrm>
                  <a:off x="6768240" y="4673546"/>
                  <a:ext cx="405880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2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15-</a:t>
                  </a:r>
                  <a:endParaRPr lang="zh-CN" altLang="en-US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6" name="文本框 45"/>
                <p:cNvSpPr txBox="1"/>
                <p:nvPr/>
              </p:nvSpPr>
              <p:spPr>
                <a:xfrm>
                  <a:off x="6768240" y="4831012"/>
                  <a:ext cx="405880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2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10-</a:t>
                  </a:r>
                  <a:endParaRPr lang="zh-CN" altLang="en-US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47" name="Straight Connector 20"/>
                <p:cNvCxnSpPr/>
                <p:nvPr/>
              </p:nvCxnSpPr>
              <p:spPr>
                <a:xfrm flipV="1">
                  <a:off x="7843955" y="1755580"/>
                  <a:ext cx="976609" cy="14123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Straight Connector 20"/>
                <p:cNvCxnSpPr/>
                <p:nvPr/>
              </p:nvCxnSpPr>
              <p:spPr>
                <a:xfrm flipV="1">
                  <a:off x="8868128" y="1755580"/>
                  <a:ext cx="976609" cy="14123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4" name="文本框 63"/>
            <p:cNvSpPr txBox="1"/>
            <p:nvPr/>
          </p:nvSpPr>
          <p:spPr>
            <a:xfrm>
              <a:off x="9806412" y="2864012"/>
              <a:ext cx="68800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HA-Nf2</a:t>
              </a:r>
              <a:endParaRPr lang="zh-CN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9806412" y="3222185"/>
              <a:ext cx="136127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IgG-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Heav</a:t>
              </a:r>
              <a:r>
                <a:rPr lang="en-US" altLang="zh-CN" sz="1200" dirty="0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y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 Chain</a:t>
              </a:r>
            </a:p>
          </p:txBody>
        </p:sp>
        <p:cxnSp>
          <p:nvCxnSpPr>
            <p:cNvPr id="68" name="直接箭头连接符 67"/>
            <p:cNvCxnSpPr/>
            <p:nvPr/>
          </p:nvCxnSpPr>
          <p:spPr>
            <a:xfrm flipH="1">
              <a:off x="9574825" y="3002512"/>
              <a:ext cx="231587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9" name="直接箭头连接符 68"/>
            <p:cNvCxnSpPr/>
            <p:nvPr/>
          </p:nvCxnSpPr>
          <p:spPr>
            <a:xfrm flipH="1">
              <a:off x="9627495" y="3389720"/>
              <a:ext cx="231587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151765" y="106680"/>
            <a:ext cx="2502535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Supplemental fig 4</a:t>
            </a:r>
            <a:endParaRPr lang="en-US" dirty="0"/>
          </a:p>
        </p:txBody>
      </p:sp>
      <p:grpSp>
        <p:nvGrpSpPr>
          <p:cNvPr id="55" name="组合 54"/>
          <p:cNvGrpSpPr/>
          <p:nvPr/>
        </p:nvGrpSpPr>
        <p:grpSpPr>
          <a:xfrm>
            <a:off x="3092450" y="654586"/>
            <a:ext cx="6006979" cy="5880257"/>
            <a:chOff x="6096000" y="539651"/>
            <a:chExt cx="6006979" cy="5880257"/>
          </a:xfrm>
        </p:grpSpPr>
        <p:grpSp>
          <p:nvGrpSpPr>
            <p:cNvPr id="48" name="组合 47"/>
            <p:cNvGrpSpPr/>
            <p:nvPr/>
          </p:nvGrpSpPr>
          <p:grpSpPr>
            <a:xfrm>
              <a:off x="6096000" y="539651"/>
              <a:ext cx="5912080" cy="5880257"/>
              <a:chOff x="6096000" y="539651"/>
              <a:chExt cx="5912080" cy="5880257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" t="235" r="-1" b="305"/>
              <a:stretch>
                <a:fillRect/>
              </a:stretch>
            </p:blipFill>
            <p:spPr>
              <a:xfrm>
                <a:off x="6096000" y="539651"/>
                <a:ext cx="5912080" cy="5880257"/>
              </a:xfrm>
              <a:prstGeom prst="rect">
                <a:avLst/>
              </a:prstGeom>
            </p:spPr>
          </p:pic>
          <p:sp>
            <p:nvSpPr>
              <p:cNvPr id="2" name="文本框 1"/>
              <p:cNvSpPr txBox="1"/>
              <p:nvPr/>
            </p:nvSpPr>
            <p:spPr>
              <a:xfrm>
                <a:off x="8230526" y="1460295"/>
                <a:ext cx="45717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8180832" y="1912569"/>
                <a:ext cx="50687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250-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8180832" y="2180177"/>
                <a:ext cx="50687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130-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8180832" y="2530727"/>
                <a:ext cx="50687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100-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8281822" y="2800693"/>
                <a:ext cx="40588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70-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8281822" y="3095918"/>
                <a:ext cx="40588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50-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8281822" y="3423986"/>
                <a:ext cx="40588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40-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8281822" y="3606057"/>
                <a:ext cx="40588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35-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8281822" y="4075789"/>
                <a:ext cx="40588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25-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8281822" y="4300042"/>
                <a:ext cx="40588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15-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8281822" y="4545521"/>
                <a:ext cx="40588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10-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 rot="19274576">
                <a:off x="9088343" y="1306044"/>
                <a:ext cx="52610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input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 rot="19274576">
                <a:off x="9468121" y="1306045"/>
                <a:ext cx="59022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IP-HA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 rot="19274576">
                <a:off x="9802253" y="1306046"/>
                <a:ext cx="43313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IgG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 rot="19274576">
                <a:off x="10192760" y="1282427"/>
                <a:ext cx="52610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input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 rot="19274576">
                <a:off x="10515301" y="1262358"/>
                <a:ext cx="59022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IP-HA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 rot="19274576">
                <a:off x="10859706" y="1335146"/>
                <a:ext cx="43313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IgG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9283147" y="700164"/>
                <a:ext cx="82541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Flag-FAK</a:t>
                </a:r>
              </a:p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HA-Nf2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10383104" y="810636"/>
                <a:ext cx="148828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HA-Nf2</a:t>
                </a:r>
              </a:p>
            </p:txBody>
          </p:sp>
          <p:sp>
            <p:nvSpPr>
              <p:cNvPr id="34" name="文本框 9"/>
              <p:cNvSpPr txBox="1"/>
              <p:nvPr/>
            </p:nvSpPr>
            <p:spPr>
              <a:xfrm>
                <a:off x="9695856" y="5268859"/>
                <a:ext cx="91082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IB-Anti-HA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1" name="文本框 50"/>
            <p:cNvSpPr txBox="1"/>
            <p:nvPr/>
          </p:nvSpPr>
          <p:spPr>
            <a:xfrm>
              <a:off x="11414970" y="2616248"/>
              <a:ext cx="68800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HA-Nf2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3" name="直接箭头连接符 52"/>
            <p:cNvCxnSpPr/>
            <p:nvPr/>
          </p:nvCxnSpPr>
          <p:spPr>
            <a:xfrm flipH="1">
              <a:off x="11216062" y="2766306"/>
              <a:ext cx="231587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145363" y="27577"/>
            <a:ext cx="60993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Supplemental fig 4</a:t>
            </a:r>
            <a:endParaRPr lang="en-US" dirty="0"/>
          </a:p>
        </p:txBody>
      </p:sp>
      <p:grpSp>
        <p:nvGrpSpPr>
          <p:cNvPr id="52" name="组合 51"/>
          <p:cNvGrpSpPr/>
          <p:nvPr/>
        </p:nvGrpSpPr>
        <p:grpSpPr>
          <a:xfrm>
            <a:off x="3603134" y="855043"/>
            <a:ext cx="5168197" cy="5147913"/>
            <a:chOff x="6165359" y="855043"/>
            <a:chExt cx="5168197" cy="514791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32" t="63" r="2"/>
            <a:stretch>
              <a:fillRect/>
            </a:stretch>
          </p:blipFill>
          <p:spPr>
            <a:xfrm>
              <a:off x="6165359" y="855043"/>
              <a:ext cx="5168197" cy="5147913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6896100" y="2081127"/>
              <a:ext cx="4908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250-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878698" y="2309868"/>
              <a:ext cx="4908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150-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866371" y="2534152"/>
              <a:ext cx="4908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892418" y="2894846"/>
              <a:ext cx="40588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70-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892418" y="3177834"/>
              <a:ext cx="40588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50-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878698" y="3515753"/>
              <a:ext cx="40588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40-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892418" y="3742015"/>
              <a:ext cx="40588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35-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908851" y="4177201"/>
              <a:ext cx="40588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25-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921178" y="4595486"/>
              <a:ext cx="40588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15-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6869882" y="1823727"/>
              <a:ext cx="4571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207268" y="1362062"/>
              <a:ext cx="8254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Flag-FAK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HA-Nf2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9" name="Straight Connector 46"/>
            <p:cNvCxnSpPr/>
            <p:nvPr/>
          </p:nvCxnSpPr>
          <p:spPr>
            <a:xfrm>
              <a:off x="9032687" y="1867775"/>
              <a:ext cx="889642" cy="748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"/>
            <p:cNvCxnSpPr/>
            <p:nvPr/>
          </p:nvCxnSpPr>
          <p:spPr>
            <a:xfrm>
              <a:off x="8062559" y="1868523"/>
              <a:ext cx="820184" cy="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8"/>
            <p:cNvSpPr txBox="1"/>
            <p:nvPr/>
          </p:nvSpPr>
          <p:spPr>
            <a:xfrm>
              <a:off x="9133503" y="1546728"/>
              <a:ext cx="68800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HA-Nf2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428329" y="5131685"/>
              <a:ext cx="99578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IB-Anti-Flag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9090013" y="2308746"/>
              <a:ext cx="8254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Flag-FAK</a:t>
              </a:r>
              <a:endParaRPr lang="zh-CN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7" name="直接箭头连接符 36"/>
            <p:cNvCxnSpPr/>
            <p:nvPr/>
          </p:nvCxnSpPr>
          <p:spPr>
            <a:xfrm flipH="1">
              <a:off x="8801100" y="2447245"/>
              <a:ext cx="231587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3619462" y="855043"/>
            <a:ext cx="5168197" cy="5147913"/>
            <a:chOff x="6165359" y="855043"/>
            <a:chExt cx="5168197" cy="5147913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32" t="63" r="2"/>
            <a:stretch>
              <a:fillRect/>
            </a:stretch>
          </p:blipFill>
          <p:spPr>
            <a:xfrm>
              <a:off x="6165359" y="855043"/>
              <a:ext cx="5168197" cy="5147913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6896100" y="2081127"/>
              <a:ext cx="4908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250-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878698" y="2309868"/>
              <a:ext cx="4908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150-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866371" y="2534152"/>
              <a:ext cx="4908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892418" y="2894846"/>
              <a:ext cx="40588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70-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892418" y="3177834"/>
              <a:ext cx="40588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50-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6878698" y="3515753"/>
              <a:ext cx="40588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40-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6892418" y="3742015"/>
              <a:ext cx="40588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35-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6908851" y="4177201"/>
              <a:ext cx="40588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25-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6921178" y="4595486"/>
              <a:ext cx="40588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15-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6869882" y="1823727"/>
              <a:ext cx="4571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8207268" y="1362062"/>
              <a:ext cx="8254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Flag-FAK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HA-Nf2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0" name="Straight Connector 46"/>
            <p:cNvCxnSpPr/>
            <p:nvPr/>
          </p:nvCxnSpPr>
          <p:spPr>
            <a:xfrm>
              <a:off x="9032687" y="1867775"/>
              <a:ext cx="889642" cy="748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1"/>
            <p:cNvCxnSpPr/>
            <p:nvPr/>
          </p:nvCxnSpPr>
          <p:spPr>
            <a:xfrm>
              <a:off x="8062559" y="1868523"/>
              <a:ext cx="820184" cy="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文本框 8"/>
            <p:cNvSpPr txBox="1"/>
            <p:nvPr/>
          </p:nvSpPr>
          <p:spPr>
            <a:xfrm>
              <a:off x="9133503" y="1546728"/>
              <a:ext cx="68800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HA-Nf2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8428329" y="5131685"/>
              <a:ext cx="99578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IB-Anti-Flag</a:t>
              </a: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9090013" y="2308746"/>
              <a:ext cx="8254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Flag-FAK</a:t>
              </a:r>
              <a:endParaRPr lang="zh-CN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5" name="直接箭头连接符 64"/>
            <p:cNvCxnSpPr/>
            <p:nvPr/>
          </p:nvCxnSpPr>
          <p:spPr>
            <a:xfrm flipH="1">
              <a:off x="8801100" y="2447245"/>
              <a:ext cx="231587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 descr="图片包含 监控, 黑暗, 电视, 大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3930" y="545969"/>
            <a:ext cx="5943516" cy="5943516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65178" y="734838"/>
            <a:ext cx="10983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D7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442855" y="2759548"/>
            <a:ext cx="1436492" cy="33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-anti-Col1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42" name="文本框 27"/>
          <p:cNvSpPr txBox="1"/>
          <p:nvPr/>
        </p:nvSpPr>
        <p:spPr>
          <a:xfrm>
            <a:off x="2984094" y="2743659"/>
            <a:ext cx="90424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00"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defRPr>
            </a:lvl1pPr>
          </a:lstStyle>
          <a:p>
            <a:r>
              <a:rPr lang="en-US" altLang="zh-CN">
                <a:solidFill>
                  <a:schemeClr val="bg1"/>
                </a:solidFill>
              </a:rPr>
              <a:t>180kDa—</a:t>
            </a:r>
          </a:p>
          <a:p>
            <a:r>
              <a:rPr lang="en-US" altLang="zh-CN">
                <a:solidFill>
                  <a:schemeClr val="bg1"/>
                </a:solidFill>
              </a:rPr>
              <a:t>130kDa—</a:t>
            </a:r>
          </a:p>
          <a:p>
            <a:endParaRPr lang="en-US" altLang="zh-CN" sz="800">
              <a:solidFill>
                <a:schemeClr val="bg1"/>
              </a:solidFill>
            </a:endParaRPr>
          </a:p>
          <a:p>
            <a:r>
              <a:rPr lang="en-US" altLang="zh-CN">
                <a:solidFill>
                  <a:schemeClr val="bg1"/>
                </a:solidFill>
              </a:rPr>
              <a:t>100kDa—</a:t>
            </a:r>
          </a:p>
        </p:txBody>
      </p:sp>
      <p:sp>
        <p:nvSpPr>
          <p:cNvPr id="6" name="TextBox 23"/>
          <p:cNvSpPr txBox="1"/>
          <p:nvPr/>
        </p:nvSpPr>
        <p:spPr>
          <a:xfrm>
            <a:off x="4701018" y="2197013"/>
            <a:ext cx="2462191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i="1">
                <a:solidFill>
                  <a:schemeClr val="bg1"/>
                </a:solidFill>
                <a:latin typeface="Arial Italic" panose="020B0604020202020204" charset="0"/>
                <a:ea typeface="Arial Unicode MS" panose="020B0604020202020204" charset="-122"/>
                <a:cs typeface="Arial Italic" panose="020B0604020202020204" charset="0"/>
              </a:rPr>
              <a:t>Nf2 f/f              Nf2-cKO </a:t>
            </a:r>
            <a:endParaRPr lang="en-US" altLang="zh-CN" sz="1600" i="1" dirty="0">
              <a:solidFill>
                <a:schemeClr val="bg1"/>
              </a:solidFill>
              <a:latin typeface="Arial Italic" panose="020B0604020202020204" charset="0"/>
              <a:ea typeface="Arial Unicode MS" panose="020B0604020202020204" charset="-122"/>
              <a:cs typeface="Arial Italic" panose="020B060402020202020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408483" y="2535567"/>
            <a:ext cx="13208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881683" y="2539377"/>
            <a:ext cx="13208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1303</Words>
  <Application>Microsoft Macintosh PowerPoint</Application>
  <PresentationFormat>Widescreen</PresentationFormat>
  <Paragraphs>630</Paragraphs>
  <Slides>82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82</vt:i4>
      </vt:variant>
    </vt:vector>
  </HeadingPairs>
  <TitlesOfParts>
    <vt:vector size="88" baseType="lpstr">
      <vt:lpstr>Arial Italic</vt:lpstr>
      <vt:lpstr>Arial Unicode MS</vt:lpstr>
      <vt:lpstr>等线</vt:lpstr>
      <vt:lpstr>等线 Light</vt:lpstr>
      <vt:lpstr>Arial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jg Liao</dc:creator>
  <cp:lastModifiedBy>Guiqian Chen</cp:lastModifiedBy>
  <cp:revision>48</cp:revision>
  <dcterms:created xsi:type="dcterms:W3CDTF">2025-02-02T05:51:10Z</dcterms:created>
  <dcterms:modified xsi:type="dcterms:W3CDTF">2025-02-28T13:48:38Z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1033-4.2.1.7559</vt:lpwstr>
  </property>
</Properties>
</file>