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9" r:id="rId7"/>
    <p:sldId id="271" r:id="rId8"/>
    <p:sldId id="268" r:id="rId9"/>
    <p:sldId id="27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725" autoAdjust="0"/>
  </p:normalViewPr>
  <p:slideViewPr>
    <p:cSldViewPr snapToGrid="0">
      <p:cViewPr>
        <p:scale>
          <a:sx n="50" d="100"/>
          <a:sy n="50" d="100"/>
        </p:scale>
        <p:origin x="1002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898EA-CA5A-471A-8D8C-FF40685DE66B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9457C-32EF-4CA9-986D-DC361DBC16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5757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9457C-32EF-4CA9-986D-DC361DBC16E9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5422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9457C-32EF-4CA9-986D-DC361DBC16E9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3679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9688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2214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4080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4766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668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897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9560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583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6297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6137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244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23604-3949-47C2-944E-3DC17429F26A}" type="datetimeFigureOut">
              <a:rPr lang="ko-KR" altLang="en-US" smtClean="0"/>
              <a:t>2024-03-25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8D8A5-ABEF-4BEA-AE52-D7E7275E21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4656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3" Type="http://schemas.openxmlformats.org/officeDocument/2006/relationships/image" Target="../media/image51.jpeg"/><Relationship Id="rId7" Type="http://schemas.openxmlformats.org/officeDocument/2006/relationships/image" Target="../media/image3.jpg"/><Relationship Id="rId12" Type="http://schemas.microsoft.com/office/2007/relationships/hdphoto" Target="../media/hdphoto26.wdp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4.wdp"/><Relationship Id="rId11" Type="http://schemas.openxmlformats.org/officeDocument/2006/relationships/image" Target="../media/image56.png"/><Relationship Id="rId5" Type="http://schemas.openxmlformats.org/officeDocument/2006/relationships/image" Target="../media/image53.png"/><Relationship Id="rId10" Type="http://schemas.microsoft.com/office/2007/relationships/hdphoto" Target="../media/hdphoto25.wdp"/><Relationship Id="rId4" Type="http://schemas.openxmlformats.org/officeDocument/2006/relationships/image" Target="../media/image52.jpeg"/><Relationship Id="rId9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microsoft.com/office/2007/relationships/hdphoto" Target="../media/hdphoto28.wdp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jpg"/><Relationship Id="rId4" Type="http://schemas.microsoft.com/office/2007/relationships/hdphoto" Target="../media/hdphoto27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3" Type="http://schemas.openxmlformats.org/officeDocument/2006/relationships/image" Target="../media/image62.png"/><Relationship Id="rId7" Type="http://schemas.openxmlformats.org/officeDocument/2006/relationships/image" Target="../media/image66.tif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tiff"/><Relationship Id="rId5" Type="http://schemas.openxmlformats.org/officeDocument/2006/relationships/image" Target="../media/image64.tiff"/><Relationship Id="rId4" Type="http://schemas.openxmlformats.org/officeDocument/2006/relationships/image" Target="../media/image63.tiff"/><Relationship Id="rId9" Type="http://schemas.openxmlformats.org/officeDocument/2006/relationships/image" Target="../media/image68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9.png"/><Relationship Id="rId7" Type="http://schemas.microsoft.com/office/2007/relationships/hdphoto" Target="../media/hdphoto30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11" Type="http://schemas.microsoft.com/office/2007/relationships/hdphoto" Target="../media/hdphoto32.wdp"/><Relationship Id="rId5" Type="http://schemas.openxmlformats.org/officeDocument/2006/relationships/image" Target="../media/image70.png"/><Relationship Id="rId10" Type="http://schemas.openxmlformats.org/officeDocument/2006/relationships/image" Target="../media/image73.png"/><Relationship Id="rId4" Type="http://schemas.microsoft.com/office/2007/relationships/hdphoto" Target="../media/hdphoto29.wdp"/><Relationship Id="rId9" Type="http://schemas.microsoft.com/office/2007/relationships/hdphoto" Target="../media/hdphoto3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tif"/><Relationship Id="rId7" Type="http://schemas.openxmlformats.org/officeDocument/2006/relationships/image" Target="../media/image21.png"/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tiff"/><Relationship Id="rId5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microsoft.com/office/2007/relationships/hdphoto" Target="../media/hdphoto9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microsoft.com/office/2007/relationships/hdphoto" Target="../media/hdphoto8.wdp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microsoft.com/office/2007/relationships/hdphoto" Target="../media/hdphoto14.wdp"/><Relationship Id="rId5" Type="http://schemas.microsoft.com/office/2007/relationships/hdphoto" Target="../media/hdphoto11.wdp"/><Relationship Id="rId10" Type="http://schemas.openxmlformats.org/officeDocument/2006/relationships/image" Target="../media/image36.png"/><Relationship Id="rId4" Type="http://schemas.openxmlformats.org/officeDocument/2006/relationships/image" Target="../media/image33.png"/><Relationship Id="rId9" Type="http://schemas.microsoft.com/office/2007/relationships/hdphoto" Target="../media/hdphoto1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13" Type="http://schemas.microsoft.com/office/2007/relationships/hdphoto" Target="../media/hdphoto18.wdp"/><Relationship Id="rId3" Type="http://schemas.openxmlformats.org/officeDocument/2006/relationships/image" Target="../media/image37.png"/><Relationship Id="rId7" Type="http://schemas.microsoft.com/office/2007/relationships/hdphoto" Target="../media/hdphoto16.wdp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2.jpg"/><Relationship Id="rId5" Type="http://schemas.openxmlformats.org/officeDocument/2006/relationships/image" Target="../media/image38.png"/><Relationship Id="rId10" Type="http://schemas.microsoft.com/office/2007/relationships/hdphoto" Target="../media/hdphoto17.wdp"/><Relationship Id="rId4" Type="http://schemas.microsoft.com/office/2007/relationships/hdphoto" Target="../media/hdphoto15.wdp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microsoft.com/office/2007/relationships/hdphoto" Target="../media/hdphoto19.wdp"/><Relationship Id="rId7" Type="http://schemas.microsoft.com/office/2007/relationships/hdphoto" Target="../media/hdphoto21.wdp"/><Relationship Id="rId12" Type="http://schemas.microsoft.com/office/2007/relationships/hdphoto" Target="../media/hdphoto23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49.png"/><Relationship Id="rId5" Type="http://schemas.microsoft.com/office/2007/relationships/hdphoto" Target="../media/hdphoto20.wdp"/><Relationship Id="rId10" Type="http://schemas.openxmlformats.org/officeDocument/2006/relationships/image" Target="../media/image48.png"/><Relationship Id="rId4" Type="http://schemas.openxmlformats.org/officeDocument/2006/relationships/image" Target="../media/image45.png"/><Relationship Id="rId9" Type="http://schemas.microsoft.com/office/2007/relationships/hdphoto" Target="../media/hdphoto2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BE28B7-1724-3C0C-82F8-2D4D4C47067D}"/>
              </a:ext>
            </a:extLst>
          </p:cNvPr>
          <p:cNvSpPr txBox="1"/>
          <p:nvPr/>
        </p:nvSpPr>
        <p:spPr>
          <a:xfrm>
            <a:off x="439029" y="535217"/>
            <a:ext cx="278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7867FF-8D4C-426E-8303-69C1E3D877DE}"/>
              </a:ext>
            </a:extLst>
          </p:cNvPr>
          <p:cNvSpPr txBox="1"/>
          <p:nvPr/>
        </p:nvSpPr>
        <p:spPr>
          <a:xfrm>
            <a:off x="-94702" y="84666"/>
            <a:ext cx="7474296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Fig. 1. Dysfunctional adipocytes promote tumor progression in breast and colon cancer models</a:t>
            </a:r>
            <a:endParaRPr lang="ko-KR" altLang="ko-KR" sz="1200" b="1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235253" y="2355467"/>
            <a:ext cx="3538478" cy="2082296"/>
            <a:chOff x="6953061" y="2240706"/>
            <a:chExt cx="1280961" cy="753810"/>
          </a:xfrm>
        </p:grpSpPr>
        <p:pic>
          <p:nvPicPr>
            <p:cNvPr id="7" name="그림 10">
              <a:extLst>
                <a:ext uri="{FF2B5EF4-FFF2-40B4-BE49-F238E27FC236}">
                  <a16:creationId xmlns:a16="http://schemas.microsoft.com/office/drawing/2014/main" id="{96C9A627-5292-6EFA-678D-AB9CB17293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70000"/>
                      </a14:imgEffect>
                      <a14:imgEffect>
                        <a14:saturation sat="15000"/>
                      </a14:imgEffect>
                      <a14:imgEffect>
                        <a14:brightnessContrast contras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36454" y="2655962"/>
              <a:ext cx="697568" cy="244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9B5B5D6-61DF-4D00-46D1-0F751A1091F2}"/>
                </a:ext>
              </a:extLst>
            </p:cNvPr>
            <p:cNvSpPr txBox="1"/>
            <p:nvPr/>
          </p:nvSpPr>
          <p:spPr>
            <a:xfrm>
              <a:off x="6953061" y="2655962"/>
              <a:ext cx="5709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LC3</a:t>
              </a:r>
              <a:endParaRPr lang="ko-KR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AD6BAD0-26F8-033B-E716-177DB7A1EE15}"/>
                </a:ext>
              </a:extLst>
            </p:cNvPr>
            <p:cNvSpPr txBox="1"/>
            <p:nvPr/>
          </p:nvSpPr>
          <p:spPr>
            <a:xfrm>
              <a:off x="6986723" y="2336197"/>
              <a:ext cx="5373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p62</a:t>
              </a:r>
              <a:endParaRPr lang="ko-KR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3" name="그림 12">
              <a:extLst>
                <a:ext uri="{FF2B5EF4-FFF2-40B4-BE49-F238E27FC236}">
                  <a16:creationId xmlns:a16="http://schemas.microsoft.com/office/drawing/2014/main" id="{6C228D5D-9E9C-73DB-FD0F-1E8959879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brightnessContrast bright="-20000" contras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1663" y="2240706"/>
              <a:ext cx="697567" cy="34883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grpSp>
        <p:nvGrpSpPr>
          <p:cNvPr id="2" name="Group 1"/>
          <p:cNvGrpSpPr/>
          <p:nvPr/>
        </p:nvGrpSpPr>
        <p:grpSpPr>
          <a:xfrm>
            <a:off x="808904" y="689105"/>
            <a:ext cx="5426349" cy="4295697"/>
            <a:chOff x="808904" y="689105"/>
            <a:chExt cx="3497565" cy="2768801"/>
          </a:xfrm>
        </p:grpSpPr>
        <p:grpSp>
          <p:nvGrpSpPr>
            <p:cNvPr id="64" name="Group 63"/>
            <p:cNvGrpSpPr/>
            <p:nvPr/>
          </p:nvGrpSpPr>
          <p:grpSpPr>
            <a:xfrm>
              <a:off x="808904" y="689105"/>
              <a:ext cx="3497565" cy="2768801"/>
              <a:chOff x="6072848" y="1318074"/>
              <a:chExt cx="3497565" cy="2768801"/>
            </a:xfrm>
          </p:grpSpPr>
          <p:pic>
            <p:nvPicPr>
              <p:cNvPr id="55" name="그림 44" descr="텍스트, 하얀색이(가) 표시된 사진&#10;&#10;자동 생성된 설명">
                <a:extLst>
                  <a:ext uri="{FF2B5EF4-FFF2-40B4-BE49-F238E27FC236}">
                    <a16:creationId xmlns:a16="http://schemas.microsoft.com/office/drawing/2014/main" id="{C0328D2C-F814-6101-7497-606A8F3B77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084" t="15520" r="-638" b="59222"/>
              <a:stretch/>
            </p:blipFill>
            <p:spPr>
              <a:xfrm>
                <a:off x="7117500" y="2664476"/>
                <a:ext cx="2452913" cy="1422399"/>
              </a:xfrm>
              <a:prstGeom prst="rect">
                <a:avLst/>
              </a:prstGeom>
            </p:spPr>
          </p:pic>
          <p:pic>
            <p:nvPicPr>
              <p:cNvPr id="56" name="그림 45" descr="실내, 기기이(가) 표시된 사진&#10;&#10;자동 생성된 설명">
                <a:extLst>
                  <a:ext uri="{FF2B5EF4-FFF2-40B4-BE49-F238E27FC236}">
                    <a16:creationId xmlns:a16="http://schemas.microsoft.com/office/drawing/2014/main" id="{B574E51A-9E25-DD77-3306-7227D13926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573" t="7866" r="-3990" b="68458"/>
              <a:stretch/>
            </p:blipFill>
            <p:spPr>
              <a:xfrm>
                <a:off x="7073956" y="1318074"/>
                <a:ext cx="2496457" cy="1074057"/>
              </a:xfrm>
              <a:prstGeom prst="rect">
                <a:avLst/>
              </a:prstGeom>
            </p:spPr>
          </p:pic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83341AB7-2F94-BD0D-0419-0E3534ED14E3}"/>
                  </a:ext>
                </a:extLst>
              </p:cNvPr>
              <p:cNvSpPr txBox="1"/>
              <p:nvPr/>
            </p:nvSpPr>
            <p:spPr>
              <a:xfrm>
                <a:off x="6278808" y="3290978"/>
                <a:ext cx="8386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BECN</a:t>
                </a:r>
                <a:endParaRPr lang="ko-KR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90B0DD29-0E8C-66CF-C2BD-135A93729D85}"/>
                  </a:ext>
                </a:extLst>
              </p:cNvPr>
              <p:cNvSpPr txBox="1"/>
              <p:nvPr/>
            </p:nvSpPr>
            <p:spPr>
              <a:xfrm>
                <a:off x="6072848" y="1730339"/>
                <a:ext cx="100110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Tubulin</a:t>
                </a:r>
                <a:endParaRPr lang="ko-KR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5" name="Rectangle 64"/>
            <p:cNvSpPr/>
            <p:nvPr/>
          </p:nvSpPr>
          <p:spPr>
            <a:xfrm>
              <a:off x="3080012" y="1101370"/>
              <a:ext cx="867874" cy="21670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208509" y="2939006"/>
              <a:ext cx="913548" cy="31219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1496446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E59EDEE-5B51-1A32-A12F-F6B7BB7E782E}"/>
              </a:ext>
            </a:extLst>
          </p:cNvPr>
          <p:cNvSpPr txBox="1"/>
          <p:nvPr/>
        </p:nvSpPr>
        <p:spPr>
          <a:xfrm>
            <a:off x="-94702" y="33866"/>
            <a:ext cx="9911802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Fig. 6. Lipodystrophy phenotypes in BaKO were restored from additional deletion of YAP/TAZ</a:t>
            </a:r>
            <a:endParaRPr lang="ko-KR" altLang="ko-KR" sz="1200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3A957E-7E15-E05D-6907-9B0BF482CDAC}"/>
              </a:ext>
            </a:extLst>
          </p:cNvPr>
          <p:cNvSpPr txBox="1"/>
          <p:nvPr/>
        </p:nvSpPr>
        <p:spPr>
          <a:xfrm>
            <a:off x="52493" y="49151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1BF665-1B2C-7A46-CE5B-4BBAEFB8A941}"/>
              </a:ext>
            </a:extLst>
          </p:cNvPr>
          <p:cNvSpPr txBox="1"/>
          <p:nvPr/>
        </p:nvSpPr>
        <p:spPr>
          <a:xfrm>
            <a:off x="9166748" y="645405"/>
            <a:ext cx="1866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BECN KO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43E84A2-F15E-E57C-0466-89AA4A2832C8}"/>
              </a:ext>
            </a:extLst>
          </p:cNvPr>
          <p:cNvSpPr txBox="1"/>
          <p:nvPr/>
        </p:nvSpPr>
        <p:spPr>
          <a:xfrm>
            <a:off x="9332488" y="3724389"/>
            <a:ext cx="1534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BYT KO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33AC71-59AB-0CE4-2DFB-076091E477EB}"/>
              </a:ext>
            </a:extLst>
          </p:cNvPr>
          <p:cNvSpPr txBox="1"/>
          <p:nvPr/>
        </p:nvSpPr>
        <p:spPr>
          <a:xfrm>
            <a:off x="4691600" y="3722682"/>
            <a:ext cx="2440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Ctrl (</a:t>
            </a:r>
            <a:r>
              <a:rPr lang="en-US" altLang="ko-K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doxi</a:t>
            </a:r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-BYTKO)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7" t="27811" r="23575" b="19172"/>
          <a:stretch/>
        </p:blipFill>
        <p:spPr>
          <a:xfrm rot="10800000">
            <a:off x="4117259" y="1072543"/>
            <a:ext cx="3660710" cy="2387457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1" t="25645" r="20803" b="18530"/>
          <a:stretch/>
        </p:blipFill>
        <p:spPr>
          <a:xfrm rot="10800000">
            <a:off x="8232058" y="1072543"/>
            <a:ext cx="3638114" cy="2393281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4" t="24443" r="29328" b="20071"/>
          <a:stretch/>
        </p:blipFill>
        <p:spPr>
          <a:xfrm rot="10800000">
            <a:off x="4039785" y="4122086"/>
            <a:ext cx="3738184" cy="2498725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121"/>
                    </a14:imgEffect>
                    <a14:imgEffect>
                      <a14:saturation sat="48000"/>
                    </a14:imgEffect>
                    <a14:imgEffect>
                      <a14:brightnessContrast bright="24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53" t="26884" r="19334" b="19496"/>
          <a:stretch/>
        </p:blipFill>
        <p:spPr>
          <a:xfrm rot="10800000">
            <a:off x="8232058" y="4122086"/>
            <a:ext cx="3735496" cy="2438132"/>
          </a:xfrm>
          <a:prstGeom prst="rect">
            <a:avLst/>
          </a:prstGeom>
        </p:spPr>
      </p:pic>
      <p:grpSp>
        <p:nvGrpSpPr>
          <p:cNvPr id="101" name="Group 100"/>
          <p:cNvGrpSpPr/>
          <p:nvPr/>
        </p:nvGrpSpPr>
        <p:grpSpPr>
          <a:xfrm>
            <a:off x="4373852" y="1996534"/>
            <a:ext cx="3217711" cy="1469120"/>
            <a:chOff x="4373309" y="1921492"/>
            <a:chExt cx="3217711" cy="1469120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B3C50A6-9BD9-1C14-E4AB-740E85C1CAF1}"/>
                </a:ext>
              </a:extLst>
            </p:cNvPr>
            <p:cNvSpPr txBox="1"/>
            <p:nvPr/>
          </p:nvSpPr>
          <p:spPr>
            <a:xfrm>
              <a:off x="4545805" y="3129002"/>
              <a:ext cx="3656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BAD2BCAB-87A9-0E6C-F5C0-08EE2CC364BE}"/>
                </a:ext>
              </a:extLst>
            </p:cNvPr>
            <p:cNvSpPr txBox="1"/>
            <p:nvPr/>
          </p:nvSpPr>
          <p:spPr>
            <a:xfrm>
              <a:off x="5729360" y="3111580"/>
              <a:ext cx="4747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FE911A6-930D-9D4D-B3EC-3BCA7B016DF9}"/>
                </a:ext>
              </a:extLst>
            </p:cNvPr>
            <p:cNvSpPr txBox="1"/>
            <p:nvPr/>
          </p:nvSpPr>
          <p:spPr>
            <a:xfrm>
              <a:off x="6874277" y="3123348"/>
              <a:ext cx="5838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300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5F214589-B1F7-2BBB-AB8F-1D1782B1EED7}"/>
                </a:ext>
              </a:extLst>
            </p:cNvPr>
            <p:cNvSpPr txBox="1"/>
            <p:nvPr/>
          </p:nvSpPr>
          <p:spPr>
            <a:xfrm>
              <a:off x="4373309" y="1923735"/>
              <a:ext cx="6929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1250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76DB56C-11A9-D91C-D795-C140A1AB8B5A}"/>
                </a:ext>
              </a:extLst>
            </p:cNvPr>
            <p:cNvSpPr txBox="1"/>
            <p:nvPr/>
          </p:nvSpPr>
          <p:spPr>
            <a:xfrm>
              <a:off x="5620248" y="1923735"/>
              <a:ext cx="6929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5000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4FFE837-CE01-CF86-EB60-77B6B4445D56}"/>
                </a:ext>
              </a:extLst>
            </p:cNvPr>
            <p:cNvSpPr txBox="1"/>
            <p:nvPr/>
          </p:nvSpPr>
          <p:spPr>
            <a:xfrm>
              <a:off x="6788941" y="1921492"/>
              <a:ext cx="8020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20000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490948" y="1996534"/>
            <a:ext cx="3217711" cy="1469120"/>
            <a:chOff x="4373309" y="1921492"/>
            <a:chExt cx="3217711" cy="1469120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B3C50A6-9BD9-1C14-E4AB-740E85C1CAF1}"/>
                </a:ext>
              </a:extLst>
            </p:cNvPr>
            <p:cNvSpPr txBox="1"/>
            <p:nvPr/>
          </p:nvSpPr>
          <p:spPr>
            <a:xfrm>
              <a:off x="4545805" y="3129002"/>
              <a:ext cx="3656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BAD2BCAB-87A9-0E6C-F5C0-08EE2CC364BE}"/>
                </a:ext>
              </a:extLst>
            </p:cNvPr>
            <p:cNvSpPr txBox="1"/>
            <p:nvPr/>
          </p:nvSpPr>
          <p:spPr>
            <a:xfrm>
              <a:off x="5729360" y="3111580"/>
              <a:ext cx="4747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0FE911A6-930D-9D4D-B3EC-3BCA7B016DF9}"/>
                </a:ext>
              </a:extLst>
            </p:cNvPr>
            <p:cNvSpPr txBox="1"/>
            <p:nvPr/>
          </p:nvSpPr>
          <p:spPr>
            <a:xfrm>
              <a:off x="6874277" y="3123348"/>
              <a:ext cx="5838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300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F214589-B1F7-2BBB-AB8F-1D1782B1EED7}"/>
                </a:ext>
              </a:extLst>
            </p:cNvPr>
            <p:cNvSpPr txBox="1"/>
            <p:nvPr/>
          </p:nvSpPr>
          <p:spPr>
            <a:xfrm>
              <a:off x="4373309" y="1923735"/>
              <a:ext cx="6929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1250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776DB56C-11A9-D91C-D795-C140A1AB8B5A}"/>
                </a:ext>
              </a:extLst>
            </p:cNvPr>
            <p:cNvSpPr txBox="1"/>
            <p:nvPr/>
          </p:nvSpPr>
          <p:spPr>
            <a:xfrm>
              <a:off x="5620248" y="1923735"/>
              <a:ext cx="6929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5000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D4FFE837-CE01-CF86-EB60-77B6B4445D56}"/>
                </a:ext>
              </a:extLst>
            </p:cNvPr>
            <p:cNvSpPr txBox="1"/>
            <p:nvPr/>
          </p:nvSpPr>
          <p:spPr>
            <a:xfrm>
              <a:off x="6788941" y="1921492"/>
              <a:ext cx="8020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20000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8538573" y="5015959"/>
            <a:ext cx="3217711" cy="1469120"/>
            <a:chOff x="4373309" y="1921492"/>
            <a:chExt cx="3217711" cy="1469120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6B3C50A6-9BD9-1C14-E4AB-740E85C1CAF1}"/>
                </a:ext>
              </a:extLst>
            </p:cNvPr>
            <p:cNvSpPr txBox="1"/>
            <p:nvPr/>
          </p:nvSpPr>
          <p:spPr>
            <a:xfrm>
              <a:off x="4545805" y="3129002"/>
              <a:ext cx="3656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BAD2BCAB-87A9-0E6C-F5C0-08EE2CC364BE}"/>
                </a:ext>
              </a:extLst>
            </p:cNvPr>
            <p:cNvSpPr txBox="1"/>
            <p:nvPr/>
          </p:nvSpPr>
          <p:spPr>
            <a:xfrm>
              <a:off x="5729360" y="3111580"/>
              <a:ext cx="4747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0FE911A6-930D-9D4D-B3EC-3BCA7B016DF9}"/>
                </a:ext>
              </a:extLst>
            </p:cNvPr>
            <p:cNvSpPr txBox="1"/>
            <p:nvPr/>
          </p:nvSpPr>
          <p:spPr>
            <a:xfrm>
              <a:off x="6874277" y="3123348"/>
              <a:ext cx="5838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300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5F214589-B1F7-2BBB-AB8F-1D1782B1EED7}"/>
                </a:ext>
              </a:extLst>
            </p:cNvPr>
            <p:cNvSpPr txBox="1"/>
            <p:nvPr/>
          </p:nvSpPr>
          <p:spPr>
            <a:xfrm>
              <a:off x="4373309" y="1923735"/>
              <a:ext cx="6929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1250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776DB56C-11A9-D91C-D795-C140A1AB8B5A}"/>
                </a:ext>
              </a:extLst>
            </p:cNvPr>
            <p:cNvSpPr txBox="1"/>
            <p:nvPr/>
          </p:nvSpPr>
          <p:spPr>
            <a:xfrm>
              <a:off x="5620248" y="1923735"/>
              <a:ext cx="6929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5000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D4FFE837-CE01-CF86-EB60-77B6B4445D56}"/>
                </a:ext>
              </a:extLst>
            </p:cNvPr>
            <p:cNvSpPr txBox="1"/>
            <p:nvPr/>
          </p:nvSpPr>
          <p:spPr>
            <a:xfrm>
              <a:off x="6788941" y="1921492"/>
              <a:ext cx="8020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20000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373852" y="5091099"/>
            <a:ext cx="3217711" cy="1469120"/>
            <a:chOff x="4373309" y="1921492"/>
            <a:chExt cx="3217711" cy="1469120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6B3C50A6-9BD9-1C14-E4AB-740E85C1CAF1}"/>
                </a:ext>
              </a:extLst>
            </p:cNvPr>
            <p:cNvSpPr txBox="1"/>
            <p:nvPr/>
          </p:nvSpPr>
          <p:spPr>
            <a:xfrm>
              <a:off x="4545805" y="3129002"/>
              <a:ext cx="3656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BAD2BCAB-87A9-0E6C-F5C0-08EE2CC364BE}"/>
                </a:ext>
              </a:extLst>
            </p:cNvPr>
            <p:cNvSpPr txBox="1"/>
            <p:nvPr/>
          </p:nvSpPr>
          <p:spPr>
            <a:xfrm>
              <a:off x="5729360" y="3111580"/>
              <a:ext cx="4747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0FE911A6-930D-9D4D-B3EC-3BCA7B016DF9}"/>
                </a:ext>
              </a:extLst>
            </p:cNvPr>
            <p:cNvSpPr txBox="1"/>
            <p:nvPr/>
          </p:nvSpPr>
          <p:spPr>
            <a:xfrm>
              <a:off x="6874277" y="3123348"/>
              <a:ext cx="5838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300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5F214589-B1F7-2BBB-AB8F-1D1782B1EED7}"/>
                </a:ext>
              </a:extLst>
            </p:cNvPr>
            <p:cNvSpPr txBox="1"/>
            <p:nvPr/>
          </p:nvSpPr>
          <p:spPr>
            <a:xfrm>
              <a:off x="4373309" y="1923735"/>
              <a:ext cx="6929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1250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776DB56C-11A9-D91C-D795-C140A1AB8B5A}"/>
                </a:ext>
              </a:extLst>
            </p:cNvPr>
            <p:cNvSpPr txBox="1"/>
            <p:nvPr/>
          </p:nvSpPr>
          <p:spPr>
            <a:xfrm>
              <a:off x="5620248" y="1923735"/>
              <a:ext cx="6929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5000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D4FFE837-CE01-CF86-EB60-77B6B4445D56}"/>
                </a:ext>
              </a:extLst>
            </p:cNvPr>
            <p:cNvSpPr txBox="1"/>
            <p:nvPr/>
          </p:nvSpPr>
          <p:spPr>
            <a:xfrm>
              <a:off x="6788941" y="1921492"/>
              <a:ext cx="8020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20000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id="{0233AC71-59AB-0CE4-2DFB-076091E477EB}"/>
              </a:ext>
            </a:extLst>
          </p:cNvPr>
          <p:cNvSpPr txBox="1"/>
          <p:nvPr/>
        </p:nvSpPr>
        <p:spPr>
          <a:xfrm>
            <a:off x="4691600" y="666629"/>
            <a:ext cx="2440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Ctrl (</a:t>
            </a:r>
            <a:r>
              <a:rPr lang="en-US" altLang="ko-K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doxi</a:t>
            </a:r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-BKO)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1D141A92-61DC-EA26-88CF-D686EB19128B}"/>
              </a:ext>
            </a:extLst>
          </p:cNvPr>
          <p:cNvSpPr txBox="1"/>
          <p:nvPr/>
        </p:nvSpPr>
        <p:spPr>
          <a:xfrm>
            <a:off x="3782904" y="761863"/>
            <a:ext cx="374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8" name="그림 21" descr="텍스트, 하얀색이(가) 표시된 사진&#10;&#10;자동 생성된 설명">
            <a:extLst>
              <a:ext uri="{FF2B5EF4-FFF2-40B4-BE49-F238E27FC236}">
                <a16:creationId xmlns:a16="http://schemas.microsoft.com/office/drawing/2014/main" id="{B352EB87-7D0C-D46A-D344-9E8A3F36923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3" t="14763" r="-3127" b="60147"/>
          <a:stretch/>
        </p:blipFill>
        <p:spPr>
          <a:xfrm>
            <a:off x="854051" y="1097924"/>
            <a:ext cx="2654086" cy="9968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9" name="TextBox 128">
            <a:extLst>
              <a:ext uri="{FF2B5EF4-FFF2-40B4-BE49-F238E27FC236}">
                <a16:creationId xmlns:a16="http://schemas.microsoft.com/office/drawing/2014/main" id="{1DFE8CC4-6993-D632-371E-1BBF85B261F4}"/>
              </a:ext>
            </a:extLst>
          </p:cNvPr>
          <p:cNvSpPr txBox="1"/>
          <p:nvPr/>
        </p:nvSpPr>
        <p:spPr>
          <a:xfrm>
            <a:off x="236389" y="1497267"/>
            <a:ext cx="6431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50" b="1" dirty="0">
                <a:latin typeface="Arial" panose="020B0604020202020204" pitchFamily="34" charset="0"/>
                <a:cs typeface="Arial" panose="020B0604020202020204" pitchFamily="34" charset="0"/>
              </a:rPr>
              <a:t>BECN1</a:t>
            </a:r>
            <a:endParaRPr lang="ko-KR" alt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7" name="그림 20" descr="텍스트, 기기이(가) 표시된 사진&#10;&#10;자동 생성된 설명">
            <a:extLst>
              <a:ext uri="{FF2B5EF4-FFF2-40B4-BE49-F238E27FC236}">
                <a16:creationId xmlns:a16="http://schemas.microsoft.com/office/drawing/2014/main" id="{ACA073EC-F54D-E746-99C5-BA75CFA9313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2" t="14804" r="-1086" b="50050"/>
          <a:stretch/>
        </p:blipFill>
        <p:spPr>
          <a:xfrm>
            <a:off x="879514" y="2262395"/>
            <a:ext cx="2631740" cy="14295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0" name="TextBox 129">
            <a:extLst>
              <a:ext uri="{FF2B5EF4-FFF2-40B4-BE49-F238E27FC236}">
                <a16:creationId xmlns:a16="http://schemas.microsoft.com/office/drawing/2014/main" id="{4C035F20-5792-29AA-1512-116C6AC4E07A}"/>
              </a:ext>
            </a:extLst>
          </p:cNvPr>
          <p:cNvSpPr txBox="1"/>
          <p:nvPr/>
        </p:nvSpPr>
        <p:spPr>
          <a:xfrm>
            <a:off x="356409" y="2908062"/>
            <a:ext cx="46198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50" b="1" dirty="0">
                <a:latin typeface="Arial" panose="020B0604020202020204" pitchFamily="34" charset="0"/>
                <a:cs typeface="Arial" panose="020B0604020202020204" pitchFamily="34" charset="0"/>
              </a:rPr>
              <a:t>YAP</a:t>
            </a:r>
            <a:endParaRPr lang="ko-KR" alt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2" name="Group 141"/>
          <p:cNvGrpSpPr/>
          <p:nvPr/>
        </p:nvGrpSpPr>
        <p:grpSpPr>
          <a:xfrm>
            <a:off x="327405" y="3741884"/>
            <a:ext cx="3201387" cy="1618033"/>
            <a:chOff x="3069188" y="2937965"/>
            <a:chExt cx="3754095" cy="1897380"/>
          </a:xfrm>
        </p:grpSpPr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8AF83BE2-271D-609E-111F-64FC6F774539}"/>
                </a:ext>
              </a:extLst>
            </p:cNvPr>
            <p:cNvSpPr txBox="1"/>
            <p:nvPr/>
          </p:nvSpPr>
          <p:spPr>
            <a:xfrm>
              <a:off x="3069188" y="3724584"/>
              <a:ext cx="539866" cy="306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TAZ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6" name="그림 29">
              <a:extLst>
                <a:ext uri="{FF2B5EF4-FFF2-40B4-BE49-F238E27FC236}">
                  <a16:creationId xmlns:a16="http://schemas.microsoft.com/office/drawing/2014/main" id="{9DBAF4E1-D0E4-EA1C-EBFE-14BEB1AB40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282" t="8960" r="-1126" b="53870"/>
            <a:stretch/>
          </p:blipFill>
          <p:spPr>
            <a:xfrm>
              <a:off x="3668603" y="2937965"/>
              <a:ext cx="3154680" cy="18973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37" name="그림 30" descr="실내, 기기이(가) 표시된 사진&#10;&#10;자동 생성된 설명">
            <a:extLst>
              <a:ext uri="{FF2B5EF4-FFF2-40B4-BE49-F238E27FC236}">
                <a16:creationId xmlns:a16="http://schemas.microsoft.com/office/drawing/2014/main" id="{A4458AD7-2DFA-2438-2E5F-1B93F99F993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34" t="8771" r="186" b="70329"/>
          <a:stretch/>
        </p:blipFill>
        <p:spPr>
          <a:xfrm>
            <a:off x="856903" y="5514023"/>
            <a:ext cx="2651234" cy="9097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8" name="TextBox 137">
            <a:extLst>
              <a:ext uri="{FF2B5EF4-FFF2-40B4-BE49-F238E27FC236}">
                <a16:creationId xmlns:a16="http://schemas.microsoft.com/office/drawing/2014/main" id="{406CD029-8F1B-7969-13E2-BF7BC15A61CC}"/>
              </a:ext>
            </a:extLst>
          </p:cNvPr>
          <p:cNvSpPr txBox="1"/>
          <p:nvPr/>
        </p:nvSpPr>
        <p:spPr>
          <a:xfrm>
            <a:off x="112753" y="5863906"/>
            <a:ext cx="7056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50" b="1" dirty="0">
                <a:latin typeface="Arial" panose="020B0604020202020204" pitchFamily="34" charset="0"/>
                <a:cs typeface="Arial" panose="020B0604020202020204" pitchFamily="34" charset="0"/>
              </a:rPr>
              <a:t>Vinculin</a:t>
            </a:r>
            <a:endParaRPr lang="ko-KR" alt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1535785" y="1743488"/>
            <a:ext cx="747063" cy="23781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5" name="Rectangle 144"/>
          <p:cNvSpPr/>
          <p:nvPr/>
        </p:nvSpPr>
        <p:spPr>
          <a:xfrm>
            <a:off x="1438795" y="2454206"/>
            <a:ext cx="801840" cy="23781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6" name="Rectangle 145"/>
          <p:cNvSpPr/>
          <p:nvPr/>
        </p:nvSpPr>
        <p:spPr>
          <a:xfrm>
            <a:off x="1377035" y="4174881"/>
            <a:ext cx="831850" cy="23781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7" name="Rectangle 146"/>
          <p:cNvSpPr/>
          <p:nvPr/>
        </p:nvSpPr>
        <p:spPr>
          <a:xfrm>
            <a:off x="1377035" y="5851848"/>
            <a:ext cx="831850" cy="23781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6996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A390280-8989-2D8A-F0BC-2B213661D736}"/>
              </a:ext>
            </a:extLst>
          </p:cNvPr>
          <p:cNvSpPr txBox="1"/>
          <p:nvPr/>
        </p:nvSpPr>
        <p:spPr>
          <a:xfrm>
            <a:off x="-94702" y="84666"/>
            <a:ext cx="9962602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Fig. 7. Inhibition of YAP/TAZ activity suppresses tumorigenic effect of BECN1-deficient adipocytes and HFD feeding</a:t>
            </a:r>
            <a:endParaRPr lang="ko-KR" altLang="ko-KR" sz="1200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671C02-E9A2-C984-BC07-6F42E032E2B6}"/>
              </a:ext>
            </a:extLst>
          </p:cNvPr>
          <p:cNvSpPr txBox="1"/>
          <p:nvPr/>
        </p:nvSpPr>
        <p:spPr>
          <a:xfrm>
            <a:off x="263458" y="52171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72298" y="829488"/>
            <a:ext cx="9003467" cy="4860112"/>
            <a:chOff x="872299" y="829488"/>
            <a:chExt cx="8257990" cy="4457700"/>
          </a:xfrm>
        </p:grpSpPr>
        <p:grpSp>
          <p:nvGrpSpPr>
            <p:cNvPr id="35" name="Group 34"/>
            <p:cNvGrpSpPr/>
            <p:nvPr/>
          </p:nvGrpSpPr>
          <p:grpSpPr>
            <a:xfrm>
              <a:off x="872299" y="829488"/>
              <a:ext cx="8257990" cy="4457700"/>
              <a:chOff x="2186198" y="1438492"/>
              <a:chExt cx="5823587" cy="3143598"/>
            </a:xfrm>
          </p:grpSpPr>
          <p:pic>
            <p:nvPicPr>
              <p:cNvPr id="21" name="그림 179" descr="텍스트이(가) 표시된 사진&#10;&#10;자동 생성된 설명">
                <a:extLst>
                  <a:ext uri="{FF2B5EF4-FFF2-40B4-BE49-F238E27FC236}">
                    <a16:creationId xmlns:a16="http://schemas.microsoft.com/office/drawing/2014/main" id="{5B781087-F349-0705-2438-EF22627F36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63" t="29189" r="2" b="26881"/>
              <a:stretch/>
            </p:blipFill>
            <p:spPr>
              <a:xfrm>
                <a:off x="2802390" y="1438492"/>
                <a:ext cx="2199770" cy="1473200"/>
              </a:xfrm>
              <a:prstGeom prst="rect">
                <a:avLst/>
              </a:prstGeom>
            </p:spPr>
          </p:pic>
          <p:pic>
            <p:nvPicPr>
              <p:cNvPr id="22" name="그림 180">
                <a:extLst>
                  <a:ext uri="{FF2B5EF4-FFF2-40B4-BE49-F238E27FC236}">
                    <a16:creationId xmlns:a16="http://schemas.microsoft.com/office/drawing/2014/main" id="{9D44D046-3A51-613A-2D00-2F9129872C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rcRect l="-1925" t="-1391" r="-4176" b="-3839"/>
              <a:stretch/>
            </p:blipFill>
            <p:spPr>
              <a:xfrm>
                <a:off x="2705435" y="3032690"/>
                <a:ext cx="2387599" cy="1549400"/>
              </a:xfrm>
              <a:prstGeom prst="rect">
                <a:avLst/>
              </a:prstGeom>
            </p:spPr>
          </p:pic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1300A49-3A0F-9D18-C382-3068BDEC463E}"/>
                  </a:ext>
                </a:extLst>
              </p:cNvPr>
              <p:cNvSpPr txBox="1"/>
              <p:nvPr/>
            </p:nvSpPr>
            <p:spPr>
              <a:xfrm>
                <a:off x="2186198" y="2012230"/>
                <a:ext cx="559798" cy="2170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BECN1</a:t>
                </a:r>
                <a:endParaRPr lang="ko-KR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6CF3746-FABA-F6C3-5DB8-B2EF4FB717E7}"/>
                  </a:ext>
                </a:extLst>
              </p:cNvPr>
              <p:cNvSpPr txBox="1"/>
              <p:nvPr/>
            </p:nvSpPr>
            <p:spPr>
              <a:xfrm>
                <a:off x="2288301" y="3699668"/>
                <a:ext cx="457696" cy="2170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ATG7</a:t>
                </a:r>
                <a:endParaRPr lang="ko-KR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1DC3924-D43C-A10B-5BEC-BCF3DDE054E0}"/>
                  </a:ext>
                </a:extLst>
              </p:cNvPr>
              <p:cNvSpPr txBox="1"/>
              <p:nvPr/>
            </p:nvSpPr>
            <p:spPr>
              <a:xfrm>
                <a:off x="5239988" y="3941438"/>
                <a:ext cx="618536" cy="2170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Vinculin</a:t>
                </a:r>
                <a:endParaRPr lang="ko-KR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E6721AA-47CB-8B54-21AA-A1D53C08CAC8}"/>
                  </a:ext>
                </a:extLst>
              </p:cNvPr>
              <p:cNvSpPr txBox="1"/>
              <p:nvPr/>
            </p:nvSpPr>
            <p:spPr>
              <a:xfrm>
                <a:off x="5503090" y="2048320"/>
                <a:ext cx="379741" cy="2170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YAP</a:t>
                </a:r>
                <a:endParaRPr lang="ko-KR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2" name="그림 190" descr="기기이(가) 표시된 사진&#10;&#10;자동 생성된 설명">
                <a:extLst>
                  <a:ext uri="{FF2B5EF4-FFF2-40B4-BE49-F238E27FC236}">
                    <a16:creationId xmlns:a16="http://schemas.microsoft.com/office/drawing/2014/main" id="{D064DD4B-9C66-FDD7-7BE4-BDEAB8294A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974" t="32199" r="-3202" b="50382"/>
              <a:stretch/>
            </p:blipFill>
            <p:spPr>
              <a:xfrm>
                <a:off x="5787286" y="3757061"/>
                <a:ext cx="2222499" cy="584199"/>
              </a:xfrm>
              <a:prstGeom prst="rect">
                <a:avLst/>
              </a:prstGeom>
            </p:spPr>
          </p:pic>
          <p:pic>
            <p:nvPicPr>
              <p:cNvPr id="33" name="그림 191" descr="텍스트이(가) 표시된 사진&#10;&#10;자동 생성된 설명">
                <a:extLst>
                  <a:ext uri="{FF2B5EF4-FFF2-40B4-BE49-F238E27FC236}">
                    <a16:creationId xmlns:a16="http://schemas.microsoft.com/office/drawing/2014/main" id="{B8FCB307-E7A9-D526-6F15-E78A8F631A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00" t="353" r="838" b="56580"/>
              <a:stretch/>
            </p:blipFill>
            <p:spPr>
              <a:xfrm>
                <a:off x="5858523" y="1438492"/>
                <a:ext cx="2095500" cy="1435100"/>
              </a:xfrm>
              <a:prstGeom prst="rect">
                <a:avLst/>
              </a:prstGeom>
            </p:spPr>
          </p:pic>
        </p:grpSp>
        <p:sp>
          <p:nvSpPr>
            <p:cNvPr id="37" name="Rectangle 36"/>
            <p:cNvSpPr/>
            <p:nvPr/>
          </p:nvSpPr>
          <p:spPr>
            <a:xfrm>
              <a:off x="2451043" y="1641491"/>
              <a:ext cx="2414359" cy="237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420563" y="3738145"/>
              <a:ext cx="2414359" cy="237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636859" y="1783091"/>
              <a:ext cx="2301402" cy="237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576060" y="4343669"/>
              <a:ext cx="2362201" cy="27286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1048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42B8EC-C153-600A-E0B4-1595E038B0A8}"/>
              </a:ext>
            </a:extLst>
          </p:cNvPr>
          <p:cNvSpPr txBox="1"/>
          <p:nvPr/>
        </p:nvSpPr>
        <p:spPr>
          <a:xfrm>
            <a:off x="162478" y="59266"/>
            <a:ext cx="10679693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Supplemental Fig. 3 Shared characteristics between CAAs and BECN1-deficient adipocytes</a:t>
            </a:r>
            <a:endParaRPr lang="ko-KR" altLang="ko-KR" sz="1200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96F663-89B0-6E55-C57B-B8026429F6C3}"/>
              </a:ext>
            </a:extLst>
          </p:cNvPr>
          <p:cNvSpPr txBox="1"/>
          <p:nvPr/>
        </p:nvSpPr>
        <p:spPr>
          <a:xfrm>
            <a:off x="293961" y="68409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그림 37">
            <a:extLst>
              <a:ext uri="{FF2B5EF4-FFF2-40B4-BE49-F238E27FC236}">
                <a16:creationId xmlns:a16="http://schemas.microsoft.com/office/drawing/2014/main" id="{591A2904-DD5A-2994-44A6-CE2F20FA7A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677" y="1276813"/>
            <a:ext cx="1718745" cy="1135309"/>
          </a:xfrm>
          <a:prstGeom prst="rect">
            <a:avLst/>
          </a:prstGeom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4FBB829-6B72-E0DD-D2F3-C63BCCA1F8B9}"/>
              </a:ext>
            </a:extLst>
          </p:cNvPr>
          <p:cNvSpPr txBox="1"/>
          <p:nvPr/>
        </p:nvSpPr>
        <p:spPr>
          <a:xfrm>
            <a:off x="402042" y="1319219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YAP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EF9B93-1307-4A84-CAF1-0A08B121650C}"/>
              </a:ext>
            </a:extLst>
          </p:cNvPr>
          <p:cNvSpPr txBox="1"/>
          <p:nvPr/>
        </p:nvSpPr>
        <p:spPr>
          <a:xfrm>
            <a:off x="374119" y="1706688"/>
            <a:ext cx="4347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TAZ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6CC069-3D36-C118-10E4-325E9AC261E4}"/>
              </a:ext>
            </a:extLst>
          </p:cNvPr>
          <p:cNvSpPr txBox="1"/>
          <p:nvPr/>
        </p:nvSpPr>
        <p:spPr>
          <a:xfrm>
            <a:off x="136873" y="2127466"/>
            <a:ext cx="6815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Vinculin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C0AFFCB-C3D0-B030-4BEA-AEAE28739507}"/>
              </a:ext>
            </a:extLst>
          </p:cNvPr>
          <p:cNvSpPr txBox="1"/>
          <p:nvPr/>
        </p:nvSpPr>
        <p:spPr>
          <a:xfrm>
            <a:off x="2584497" y="838807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2978515" y="684097"/>
            <a:ext cx="7587886" cy="5734020"/>
            <a:chOff x="3949435" y="2624736"/>
            <a:chExt cx="4747470" cy="3587572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1BDAF42-5761-94F8-FCEC-BCBCF54B0371}"/>
                </a:ext>
              </a:extLst>
            </p:cNvPr>
            <p:cNvSpPr txBox="1"/>
            <p:nvPr/>
          </p:nvSpPr>
          <p:spPr>
            <a:xfrm>
              <a:off x="7455203" y="3583208"/>
              <a:ext cx="884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HSL</a:t>
              </a:r>
              <a:endParaRPr lang="ko-KR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3" name="그림 12">
              <a:extLst>
                <a:ext uri="{FF2B5EF4-FFF2-40B4-BE49-F238E27FC236}">
                  <a16:creationId xmlns:a16="http://schemas.microsoft.com/office/drawing/2014/main" id="{FAD52B7D-13CE-B8AF-A5EB-8D3294D2FB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29"/>
            <a:stretch/>
          </p:blipFill>
          <p:spPr>
            <a:xfrm>
              <a:off x="7429443" y="3213345"/>
              <a:ext cx="1267462" cy="346093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grpSp>
          <p:nvGrpSpPr>
            <p:cNvPr id="72" name="Group 71"/>
            <p:cNvGrpSpPr/>
            <p:nvPr/>
          </p:nvGrpSpPr>
          <p:grpSpPr>
            <a:xfrm>
              <a:off x="3949435" y="2624736"/>
              <a:ext cx="4470665" cy="3587572"/>
              <a:chOff x="-561515" y="2970510"/>
              <a:chExt cx="9794961" cy="7860156"/>
            </a:xfrm>
          </p:grpSpPr>
          <p:pic>
            <p:nvPicPr>
              <p:cNvPr id="57" name="그림 16" descr="건물, 사진, 남자, 앉아있는이(가) 표시된 사진&#10;&#10;자동 생성된 설명">
                <a:extLst>
                  <a:ext uri="{FF2B5EF4-FFF2-40B4-BE49-F238E27FC236}">
                    <a16:creationId xmlns:a16="http://schemas.microsoft.com/office/drawing/2014/main" id="{2BA8467C-5ECA-9A10-A303-2149AAB0CC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97" t="47703" r="52423" b="2550"/>
              <a:stretch/>
            </p:blipFill>
            <p:spPr>
              <a:xfrm rot="16200000">
                <a:off x="3704766" y="3898162"/>
                <a:ext cx="2888343" cy="2101818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31AEA906-E397-AD2E-F3A8-15B227917956}"/>
                  </a:ext>
                </a:extLst>
              </p:cNvPr>
              <p:cNvSpPr txBox="1"/>
              <p:nvPr/>
            </p:nvSpPr>
            <p:spPr>
              <a:xfrm>
                <a:off x="3812115" y="4511850"/>
                <a:ext cx="2386530" cy="606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p565-HSL</a:t>
                </a:r>
                <a:endParaRPr lang="ko-KR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65" name="그림 24" descr="기기, 하얀색, 사진, 검은색이(가) 표시된 사진&#10;&#10;자동 생성된 설명">
                <a:extLst>
                  <a:ext uri="{FF2B5EF4-FFF2-40B4-BE49-F238E27FC236}">
                    <a16:creationId xmlns:a16="http://schemas.microsoft.com/office/drawing/2014/main" id="{5A27B19D-C5DF-340C-1349-570B9A64C2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57" t="5712" r="44650" b="15383"/>
              <a:stretch/>
            </p:blipFill>
            <p:spPr>
              <a:xfrm>
                <a:off x="-253278" y="7245637"/>
                <a:ext cx="2421462" cy="3585029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66" name="그림 25" descr="건물, 하얀색, 앉아있는, 사진이(가) 표시된 사진&#10;&#10;자동 생성된 설명">
                <a:extLst>
                  <a:ext uri="{FF2B5EF4-FFF2-40B4-BE49-F238E27FC236}">
                    <a16:creationId xmlns:a16="http://schemas.microsoft.com/office/drawing/2014/main" id="{6114A63D-4C1A-230D-C345-286EF074CAE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775" t="5710" r="600" b="18590"/>
              <a:stretch/>
            </p:blipFill>
            <p:spPr>
              <a:xfrm>
                <a:off x="2451624" y="7348120"/>
                <a:ext cx="2104572" cy="3439886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48" name="그림 7" descr="건물, 하얀색, 검은색, 앉아있는이(가) 표시된 사진&#10;&#10;자동 생성된 설명">
                <a:extLst>
                  <a:ext uri="{FF2B5EF4-FFF2-40B4-BE49-F238E27FC236}">
                    <a16:creationId xmlns:a16="http://schemas.microsoft.com/office/drawing/2014/main" id="{52C5CFF0-4BF5-61F7-9101-C05D8579CE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42" t="9838" r="70499" b="3894"/>
              <a:stretch/>
            </p:blipFill>
            <p:spPr>
              <a:xfrm rot="5400000">
                <a:off x="1190172" y="4149105"/>
                <a:ext cx="1364342" cy="3744686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grpSp>
            <p:nvGrpSpPr>
              <p:cNvPr id="70" name="Group 69"/>
              <p:cNvGrpSpPr/>
              <p:nvPr/>
            </p:nvGrpSpPr>
            <p:grpSpPr>
              <a:xfrm>
                <a:off x="143555" y="2970510"/>
                <a:ext cx="3457575" cy="2047876"/>
                <a:chOff x="1225460" y="3925667"/>
                <a:chExt cx="3457575" cy="2047876"/>
              </a:xfrm>
            </p:grpSpPr>
            <p:pic>
              <p:nvPicPr>
                <p:cNvPr id="54" name="그림 13">
                  <a:extLst>
                    <a:ext uri="{FF2B5EF4-FFF2-40B4-BE49-F238E27FC236}">
                      <a16:creationId xmlns:a16="http://schemas.microsoft.com/office/drawing/2014/main" id="{626E7055-5B2E-F261-6DC7-BD181FA1177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514" t="25307" r="29989" b="2434"/>
                <a:stretch/>
              </p:blipFill>
              <p:spPr>
                <a:xfrm rot="5400000">
                  <a:off x="1930310" y="3220817"/>
                  <a:ext cx="2047876" cy="3457575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F6ADCBF1-147A-131A-7C83-F426FB5244F7}"/>
                    </a:ext>
                  </a:extLst>
                </p:cNvPr>
                <p:cNvSpPr txBox="1"/>
                <p:nvPr/>
              </p:nvSpPr>
              <p:spPr>
                <a:xfrm>
                  <a:off x="2786825" y="4778374"/>
                  <a:ext cx="1673359" cy="6068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ko-KR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BECN1</a:t>
                  </a:r>
                  <a:endParaRPr lang="ko-KR" altLang="en-US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DAD85239-256E-3E1E-D484-2D1A7F36BECC}"/>
                  </a:ext>
                </a:extLst>
              </p:cNvPr>
              <p:cNvSpPr txBox="1"/>
              <p:nvPr/>
            </p:nvSpPr>
            <p:spPr>
              <a:xfrm>
                <a:off x="814254" y="6275985"/>
                <a:ext cx="1236291" cy="3797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200" b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P62</a:t>
                </a:r>
                <a:endParaRPr lang="ko-KR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75CDD59A-DB10-AAB8-FBE3-2D7FF9B970E9}"/>
                  </a:ext>
                </a:extLst>
              </p:cNvPr>
              <p:cNvSpPr txBox="1"/>
              <p:nvPr/>
            </p:nvSpPr>
            <p:spPr>
              <a:xfrm>
                <a:off x="-561515" y="9059080"/>
                <a:ext cx="2520708" cy="606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p563-HSL</a:t>
                </a:r>
                <a:endParaRPr lang="ko-KR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19139320-AFC6-ECAE-A21C-3D973D3532D4}"/>
                  </a:ext>
                </a:extLst>
              </p:cNvPr>
              <p:cNvSpPr txBox="1"/>
              <p:nvPr/>
            </p:nvSpPr>
            <p:spPr>
              <a:xfrm>
                <a:off x="2120932" y="8522894"/>
                <a:ext cx="2618400" cy="606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p660-HSL</a:t>
                </a:r>
                <a:endParaRPr lang="ko-KR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>
                <a:off x="5005381" y="7302138"/>
                <a:ext cx="4228065" cy="3323774"/>
                <a:chOff x="12859659" y="2264224"/>
                <a:chExt cx="4228065" cy="3323774"/>
              </a:xfrm>
            </p:grpSpPr>
            <p:pic>
              <p:nvPicPr>
                <p:cNvPr id="56" name="그림 15" descr="건물, 하얀색, 앉아있는, 검은색이(가) 표시된 사진&#10;&#10;자동 생성된 설명">
                  <a:extLst>
                    <a:ext uri="{FF2B5EF4-FFF2-40B4-BE49-F238E27FC236}">
                      <a16:creationId xmlns:a16="http://schemas.microsoft.com/office/drawing/2014/main" id="{8E94DAB0-EE4D-6D0A-78C6-8E2E1C5860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8310" t="5030" r="3609" b="-1185"/>
                <a:stretch/>
              </p:blipFill>
              <p:spPr>
                <a:xfrm rot="16200000">
                  <a:off x="13311805" y="1812078"/>
                  <a:ext cx="3323774" cy="4228065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271520A9-9230-5390-8C0D-601C7145D997}"/>
                    </a:ext>
                  </a:extLst>
                </p:cNvPr>
                <p:cNvSpPr txBox="1"/>
                <p:nvPr/>
              </p:nvSpPr>
              <p:spPr>
                <a:xfrm>
                  <a:off x="13391754" y="3788426"/>
                  <a:ext cx="123629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ko-KR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Actin</a:t>
                  </a:r>
                </a:p>
              </p:txBody>
            </p:sp>
          </p:grpSp>
        </p:grpSp>
      </p:grpSp>
      <p:sp>
        <p:nvSpPr>
          <p:cNvPr id="30" name="Rectangle 29"/>
          <p:cNvSpPr/>
          <p:nvPr/>
        </p:nvSpPr>
        <p:spPr>
          <a:xfrm>
            <a:off x="4709339" y="1065477"/>
            <a:ext cx="1305846" cy="2728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Rectangle 30"/>
          <p:cNvSpPr/>
          <p:nvPr/>
        </p:nvSpPr>
        <p:spPr>
          <a:xfrm>
            <a:off x="3936595" y="2836928"/>
            <a:ext cx="1305846" cy="2728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Rectangle 31"/>
          <p:cNvSpPr/>
          <p:nvPr/>
        </p:nvSpPr>
        <p:spPr>
          <a:xfrm>
            <a:off x="3517911" y="4422501"/>
            <a:ext cx="1191428" cy="2728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Rectangle 32"/>
          <p:cNvSpPr/>
          <p:nvPr/>
        </p:nvSpPr>
        <p:spPr>
          <a:xfrm>
            <a:off x="5347890" y="4422501"/>
            <a:ext cx="1191428" cy="2728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Rectangle 33"/>
          <p:cNvSpPr/>
          <p:nvPr/>
        </p:nvSpPr>
        <p:spPr>
          <a:xfrm>
            <a:off x="7465892" y="4727989"/>
            <a:ext cx="1191428" cy="2728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Rectangle 34"/>
          <p:cNvSpPr/>
          <p:nvPr/>
        </p:nvSpPr>
        <p:spPr>
          <a:xfrm>
            <a:off x="6574108" y="1461201"/>
            <a:ext cx="1191428" cy="2728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960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B41620DA-70F2-AF67-D9CF-3FC20268F936}"/>
              </a:ext>
            </a:extLst>
          </p:cNvPr>
          <p:cNvSpPr txBox="1"/>
          <p:nvPr/>
        </p:nvSpPr>
        <p:spPr>
          <a:xfrm>
            <a:off x="309571" y="739098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F565CF-3A2F-0B49-59FF-7D2AE219519A}"/>
              </a:ext>
            </a:extLst>
          </p:cNvPr>
          <p:cNvSpPr txBox="1"/>
          <p:nvPr/>
        </p:nvSpPr>
        <p:spPr>
          <a:xfrm>
            <a:off x="6671491" y="924285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F79DFE-8EEA-2839-53A2-E992E8FB9E20}"/>
              </a:ext>
            </a:extLst>
          </p:cNvPr>
          <p:cNvSpPr txBox="1"/>
          <p:nvPr/>
        </p:nvSpPr>
        <p:spPr>
          <a:xfrm>
            <a:off x="-94702" y="84666"/>
            <a:ext cx="10095952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Supplemental Fig. 4 Autophagy is dispensable for BECN1-mediated YAP/TAZ activation</a:t>
            </a:r>
            <a:endParaRPr lang="ko-KR" altLang="ko-KR" sz="1200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pic>
        <p:nvPicPr>
          <p:cNvPr id="38" name="Picture 25">
            <a:extLst>
              <a:ext uri="{FF2B5EF4-FFF2-40B4-BE49-F238E27FC236}">
                <a16:creationId xmlns:a16="http://schemas.microsoft.com/office/drawing/2014/main" id="{12A55D62-CE7D-4410-45FF-5789942515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39000"/>
                    </a14:imgEffect>
                    <a14:imgEffect>
                      <a14:brightnessContrast bright="18000" contras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77" t="45867" r="1653" b="40032"/>
          <a:stretch/>
        </p:blipFill>
        <p:spPr>
          <a:xfrm>
            <a:off x="1545457" y="1130755"/>
            <a:ext cx="4279900" cy="901700"/>
          </a:xfrm>
          <a:prstGeom prst="rect">
            <a:avLst/>
          </a:prstGeom>
          <a:ln>
            <a:noFill/>
          </a:ln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86F3D82-61F2-9A29-470D-BEE50D762567}"/>
              </a:ext>
            </a:extLst>
          </p:cNvPr>
          <p:cNvSpPr txBox="1"/>
          <p:nvPr/>
        </p:nvSpPr>
        <p:spPr>
          <a:xfrm>
            <a:off x="937739" y="1418336"/>
            <a:ext cx="7040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BECN1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0010CD-47C4-4ACC-D22F-EACFF1C763BF}"/>
              </a:ext>
            </a:extLst>
          </p:cNvPr>
          <p:cNvSpPr txBox="1"/>
          <p:nvPr/>
        </p:nvSpPr>
        <p:spPr>
          <a:xfrm>
            <a:off x="839055" y="4926152"/>
            <a:ext cx="7393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29">
            <a:extLst>
              <a:ext uri="{FF2B5EF4-FFF2-40B4-BE49-F238E27FC236}">
                <a16:creationId xmlns:a16="http://schemas.microsoft.com/office/drawing/2014/main" id="{513FA5D6-E5D7-2D89-1CF4-8572FD640A0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47" t="-5" r="1515" b="5688"/>
          <a:stretch/>
        </p:blipFill>
        <p:spPr>
          <a:xfrm>
            <a:off x="1695680" y="4438881"/>
            <a:ext cx="3898900" cy="1371600"/>
          </a:xfrm>
          <a:prstGeom prst="rect">
            <a:avLst/>
          </a:prstGeom>
          <a:ln>
            <a:noFill/>
          </a:ln>
        </p:spPr>
      </p:pic>
      <p:pic>
        <p:nvPicPr>
          <p:cNvPr id="43" name="Picture 30">
            <a:extLst>
              <a:ext uri="{FF2B5EF4-FFF2-40B4-BE49-F238E27FC236}">
                <a16:creationId xmlns:a16="http://schemas.microsoft.com/office/drawing/2014/main" id="{596E707C-BBA3-965A-EC78-807456B4EA7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3000"/>
                    </a14:imgEffect>
                  </a14:imgLayer>
                </a14:imgProps>
              </a:ext>
            </a:extLst>
          </a:blip>
          <a:srcRect l="543" t="1547" r="5086" b="15766"/>
          <a:stretch/>
        </p:blipFill>
        <p:spPr>
          <a:xfrm>
            <a:off x="1435693" y="2335005"/>
            <a:ext cx="4499428" cy="1843314"/>
          </a:xfrm>
          <a:prstGeom prst="rect">
            <a:avLst/>
          </a:prstGeom>
          <a:ln>
            <a:noFill/>
          </a:ln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D1C22A13-4F43-2C86-1E9F-B734F8952979}"/>
              </a:ext>
            </a:extLst>
          </p:cNvPr>
          <p:cNvSpPr txBox="1"/>
          <p:nvPr/>
        </p:nvSpPr>
        <p:spPr>
          <a:xfrm>
            <a:off x="694724" y="3118163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ATG7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965161" y="1232062"/>
            <a:ext cx="4529557" cy="4952999"/>
            <a:chOff x="6773442" y="1549400"/>
            <a:chExt cx="4529557" cy="495299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6D3701C-02C2-F7AB-2FA2-391590B2D3EE}"/>
                </a:ext>
              </a:extLst>
            </p:cNvPr>
            <p:cNvSpPr txBox="1"/>
            <p:nvPr/>
          </p:nvSpPr>
          <p:spPr>
            <a:xfrm>
              <a:off x="6773442" y="2514831"/>
              <a:ext cx="38343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Ctrl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8EBF32C-CAB8-49D3-9E91-57ACF3B9877D}"/>
                </a:ext>
              </a:extLst>
            </p:cNvPr>
            <p:cNvSpPr txBox="1"/>
            <p:nvPr/>
          </p:nvSpPr>
          <p:spPr>
            <a:xfrm>
              <a:off x="6773442" y="5061402"/>
              <a:ext cx="44114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HCQ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5" name="그림 12" descr="도표이(가) 표시된 사진&#10;&#10;자동 생성된 설명">
              <a:extLst>
                <a:ext uri="{FF2B5EF4-FFF2-40B4-BE49-F238E27FC236}">
                  <a16:creationId xmlns:a16="http://schemas.microsoft.com/office/drawing/2014/main" id="{36639991-732E-E2F8-F9B0-7A18D27B8E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9" t="23198" r="2331" b="-2076"/>
            <a:stretch/>
          </p:blipFill>
          <p:spPr>
            <a:xfrm rot="10800000">
              <a:off x="7200896" y="1549400"/>
              <a:ext cx="4102103" cy="2540000"/>
            </a:xfrm>
            <a:prstGeom prst="rect">
              <a:avLst/>
            </a:prstGeom>
          </p:spPr>
        </p:pic>
        <p:pic>
          <p:nvPicPr>
            <p:cNvPr id="46" name="그림 17" descr="도표이(가) 표시된 사진&#10;&#10;자동 생성된 설명">
              <a:extLst>
                <a:ext uri="{FF2B5EF4-FFF2-40B4-BE49-F238E27FC236}">
                  <a16:creationId xmlns:a16="http://schemas.microsoft.com/office/drawing/2014/main" id="{B55E286C-3621-D567-1264-43A4328A11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47" t="21139" r="355" b="-544"/>
            <a:stretch/>
          </p:blipFill>
          <p:spPr>
            <a:xfrm rot="10800000">
              <a:off x="7214588" y="4127109"/>
              <a:ext cx="3984078" cy="237529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820FE3E-55C8-8089-1753-27F1E9AF7782}"/>
                </a:ext>
              </a:extLst>
            </p:cNvPr>
            <p:cNvSpPr txBox="1"/>
            <p:nvPr/>
          </p:nvSpPr>
          <p:spPr>
            <a:xfrm>
              <a:off x="8037362" y="3696472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13391A6-7B85-C8AF-A0A2-D9E903C2A82F}"/>
                </a:ext>
              </a:extLst>
            </p:cNvPr>
            <p:cNvSpPr txBox="1"/>
            <p:nvPr/>
          </p:nvSpPr>
          <p:spPr>
            <a:xfrm>
              <a:off x="9120998" y="3696472"/>
              <a:ext cx="37702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250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8C16657-B8BD-C768-2209-E95BAAE90443}"/>
                </a:ext>
              </a:extLst>
            </p:cNvPr>
            <p:cNvSpPr txBox="1"/>
            <p:nvPr/>
          </p:nvSpPr>
          <p:spPr>
            <a:xfrm>
              <a:off x="10277729" y="3675678"/>
              <a:ext cx="37702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500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8C16657-B8BD-C768-2209-E95BAAE90443}"/>
                </a:ext>
              </a:extLst>
            </p:cNvPr>
            <p:cNvSpPr txBox="1"/>
            <p:nvPr/>
          </p:nvSpPr>
          <p:spPr>
            <a:xfrm>
              <a:off x="9030375" y="2568812"/>
              <a:ext cx="44114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1000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820FE3E-55C8-8089-1753-27F1E9AF7782}"/>
                </a:ext>
              </a:extLst>
            </p:cNvPr>
            <p:cNvSpPr txBox="1"/>
            <p:nvPr/>
          </p:nvSpPr>
          <p:spPr>
            <a:xfrm>
              <a:off x="7946360" y="6089895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13391A6-7B85-C8AF-A0A2-D9E903C2A82F}"/>
                </a:ext>
              </a:extLst>
            </p:cNvPr>
            <p:cNvSpPr txBox="1"/>
            <p:nvPr/>
          </p:nvSpPr>
          <p:spPr>
            <a:xfrm>
              <a:off x="9029996" y="6089895"/>
              <a:ext cx="37702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250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8C16657-B8BD-C768-2209-E95BAAE90443}"/>
                </a:ext>
              </a:extLst>
            </p:cNvPr>
            <p:cNvSpPr txBox="1"/>
            <p:nvPr/>
          </p:nvSpPr>
          <p:spPr>
            <a:xfrm>
              <a:off x="10186727" y="6069101"/>
              <a:ext cx="37702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500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8C16657-B8BD-C768-2209-E95BAAE90443}"/>
                </a:ext>
              </a:extLst>
            </p:cNvPr>
            <p:cNvSpPr txBox="1"/>
            <p:nvPr/>
          </p:nvSpPr>
          <p:spPr>
            <a:xfrm>
              <a:off x="8939373" y="4962235"/>
              <a:ext cx="44114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1000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61"/>
          <p:cNvSpPr/>
          <p:nvPr/>
        </p:nvSpPr>
        <p:spPr>
          <a:xfrm>
            <a:off x="4434130" y="1533500"/>
            <a:ext cx="1010037" cy="33356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Rectangle 62"/>
          <p:cNvSpPr/>
          <p:nvPr/>
        </p:nvSpPr>
        <p:spPr>
          <a:xfrm>
            <a:off x="4383330" y="5095522"/>
            <a:ext cx="1010037" cy="33356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Rectangle 63"/>
          <p:cNvSpPr/>
          <p:nvPr/>
        </p:nvSpPr>
        <p:spPr>
          <a:xfrm>
            <a:off x="4281730" y="2874449"/>
            <a:ext cx="1010037" cy="33356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9813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03F1D8-5A64-C38F-EACD-2489E4EC7399}"/>
              </a:ext>
            </a:extLst>
          </p:cNvPr>
          <p:cNvSpPr txBox="1"/>
          <p:nvPr/>
        </p:nvSpPr>
        <p:spPr>
          <a:xfrm>
            <a:off x="94363" y="38435"/>
            <a:ext cx="99640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Supplemental Fig. 7 </a:t>
            </a: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Additional YAP/TAZ deletion restores lipodystrophy phenotypes of BaKO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CB1C931-0FE0-8245-D35A-396F49198B6F}"/>
              </a:ext>
            </a:extLst>
          </p:cNvPr>
          <p:cNvSpPr txBox="1"/>
          <p:nvPr/>
        </p:nvSpPr>
        <p:spPr>
          <a:xfrm>
            <a:off x="654157" y="804575"/>
            <a:ext cx="368772" cy="386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070E10F-EE5D-FE99-546C-7F663D5F886C}"/>
              </a:ext>
            </a:extLst>
          </p:cNvPr>
          <p:cNvSpPr txBox="1"/>
          <p:nvPr/>
        </p:nvSpPr>
        <p:spPr>
          <a:xfrm>
            <a:off x="1413106" y="5715995"/>
            <a:ext cx="783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Vinculin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05529CE-42F8-1B06-AD92-4D0012A7EE21}"/>
              </a:ext>
            </a:extLst>
          </p:cNvPr>
          <p:cNvSpPr txBox="1"/>
          <p:nvPr/>
        </p:nvSpPr>
        <p:spPr>
          <a:xfrm>
            <a:off x="1421453" y="4727944"/>
            <a:ext cx="6795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FABP4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536645" y="1119623"/>
            <a:ext cx="4283584" cy="5138546"/>
            <a:chOff x="1356922" y="1055462"/>
            <a:chExt cx="3411211" cy="4092056"/>
          </a:xfrm>
        </p:grpSpPr>
        <p:pic>
          <p:nvPicPr>
            <p:cNvPr id="30" name="그림 27" descr="텍스트이(가) 표시된 사진&#10;&#10;자동 생성된 설명">
              <a:extLst>
                <a:ext uri="{FF2B5EF4-FFF2-40B4-BE49-F238E27FC236}">
                  <a16:creationId xmlns:a16="http://schemas.microsoft.com/office/drawing/2014/main" id="{3A83500B-D7E8-8488-6C8A-27B5D5A622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1" t="31227" r="-3284" b="51482"/>
            <a:stretch/>
          </p:blipFill>
          <p:spPr>
            <a:xfrm>
              <a:off x="1882108" y="4537918"/>
              <a:ext cx="2569028" cy="609600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41CDA7F-EC39-04A0-A4BD-29CED3FF7993}"/>
                </a:ext>
              </a:extLst>
            </p:cNvPr>
            <p:cNvSpPr txBox="1"/>
            <p:nvPr/>
          </p:nvSpPr>
          <p:spPr>
            <a:xfrm>
              <a:off x="1356922" y="1274934"/>
              <a:ext cx="357688" cy="220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p62</a:t>
              </a:r>
              <a:endParaRPr lang="ko-KR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3" name="Picture 1">
              <a:extLst>
                <a:ext uri="{FF2B5EF4-FFF2-40B4-BE49-F238E27FC236}">
                  <a16:creationId xmlns:a16="http://schemas.microsoft.com/office/drawing/2014/main" id="{482166E2-5285-6A15-EC31-6B7E6B7598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53" t="-24167" r="1110" b="-63941"/>
            <a:stretch/>
          </p:blipFill>
          <p:spPr>
            <a:xfrm>
              <a:off x="1762073" y="1055462"/>
              <a:ext cx="2931886" cy="841828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97B90E8-B477-89C3-0C0F-92A680D1BDD3}"/>
                </a:ext>
              </a:extLst>
            </p:cNvPr>
            <p:cNvSpPr txBox="1"/>
            <p:nvPr/>
          </p:nvSpPr>
          <p:spPr>
            <a:xfrm>
              <a:off x="1387708" y="2251287"/>
              <a:ext cx="378113" cy="220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LC3</a:t>
              </a:r>
              <a:endParaRPr lang="ko-KR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6" name="Picture 105">
              <a:extLst>
                <a:ext uri="{FF2B5EF4-FFF2-40B4-BE49-F238E27FC236}">
                  <a16:creationId xmlns:a16="http://schemas.microsoft.com/office/drawing/2014/main" id="{8013D8B4-E9C8-2280-F07D-DACAD2F4AD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667" t="38584" r="-3506" b="28837"/>
            <a:stretch/>
          </p:blipFill>
          <p:spPr>
            <a:xfrm>
              <a:off x="1792704" y="2949617"/>
              <a:ext cx="2975429" cy="1306286"/>
            </a:xfrm>
            <a:prstGeom prst="rect">
              <a:avLst/>
            </a:prstGeom>
          </p:spPr>
        </p:pic>
        <p:pic>
          <p:nvPicPr>
            <p:cNvPr id="37" name="Picture 12">
              <a:extLst>
                <a:ext uri="{FF2B5EF4-FFF2-40B4-BE49-F238E27FC236}">
                  <a16:creationId xmlns:a16="http://schemas.microsoft.com/office/drawing/2014/main" id="{ACD2EF9F-94FD-23C1-FB77-057FF8176E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-3617" t="-12510" r="-1625" b="-8333"/>
            <a:stretch/>
          </p:blipFill>
          <p:spPr>
            <a:xfrm rot="10800000">
              <a:off x="1882108" y="1835068"/>
              <a:ext cx="2859314" cy="960789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1980821" y="3882110"/>
              <a:ext cx="2276853" cy="33373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4836600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6A4EAD6-BBD0-BCAD-E106-5C683700A293}"/>
              </a:ext>
            </a:extLst>
          </p:cNvPr>
          <p:cNvSpPr txBox="1"/>
          <p:nvPr/>
        </p:nvSpPr>
        <p:spPr>
          <a:xfrm>
            <a:off x="389758" y="614526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3A8567-E4CE-34C8-E693-8C696B826B63}"/>
              </a:ext>
            </a:extLst>
          </p:cNvPr>
          <p:cNvSpPr txBox="1"/>
          <p:nvPr/>
        </p:nvSpPr>
        <p:spPr>
          <a:xfrm>
            <a:off x="94363" y="95585"/>
            <a:ext cx="101164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Supplemental Fig. 9 Deactivation of adipocyte YAP/TAZ represses malignant TME formation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98248" y="1247966"/>
            <a:ext cx="4497144" cy="4035233"/>
            <a:chOff x="898248" y="1247967"/>
            <a:chExt cx="3222058" cy="2891114"/>
          </a:xfrm>
        </p:grpSpPr>
        <p:pic>
          <p:nvPicPr>
            <p:cNvPr id="33" name="그림 32" descr="텍스트이(가) 표시된 사진&#10;&#10;자동 생성된 설명">
              <a:extLst>
                <a:ext uri="{FF2B5EF4-FFF2-40B4-BE49-F238E27FC236}">
                  <a16:creationId xmlns:a16="http://schemas.microsoft.com/office/drawing/2014/main" id="{35AA32BF-D74E-A22D-9C54-AAA6603374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6" t="-656" r="1434" b="66294"/>
            <a:stretch/>
          </p:blipFill>
          <p:spPr>
            <a:xfrm>
              <a:off x="1681906" y="1247967"/>
              <a:ext cx="2438400" cy="1523999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93F1614-6DC4-34CE-A6C3-3CA0704690EE}"/>
                </a:ext>
              </a:extLst>
            </p:cNvPr>
            <p:cNvSpPr txBox="1"/>
            <p:nvPr/>
          </p:nvSpPr>
          <p:spPr>
            <a:xfrm>
              <a:off x="960765" y="1763045"/>
              <a:ext cx="504421" cy="198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BECN1</a:t>
              </a:r>
              <a:endParaRPr lang="ko-KR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A5C111B-2FE2-3AB1-A890-7D5895D620E3}"/>
                </a:ext>
              </a:extLst>
            </p:cNvPr>
            <p:cNvSpPr txBox="1"/>
            <p:nvPr/>
          </p:nvSpPr>
          <p:spPr>
            <a:xfrm>
              <a:off x="898248" y="3493280"/>
              <a:ext cx="561019" cy="198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Vinculin</a:t>
              </a:r>
              <a:endParaRPr lang="ko-KR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2" name="그림 40" descr="기기이(가) 표시된 사진&#10;&#10;자동 생성된 설명">
              <a:extLst>
                <a:ext uri="{FF2B5EF4-FFF2-40B4-BE49-F238E27FC236}">
                  <a16:creationId xmlns:a16="http://schemas.microsoft.com/office/drawing/2014/main" id="{66E6F771-45CA-1623-AB70-1B5A0E586F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4" t="10577" r="976" b="71752"/>
            <a:stretch/>
          </p:blipFill>
          <p:spPr>
            <a:xfrm>
              <a:off x="1716196" y="3355310"/>
              <a:ext cx="2369820" cy="783771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171700" y="1338935"/>
              <a:ext cx="1914316" cy="33373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171700" y="3480482"/>
              <a:ext cx="1914316" cy="33373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3271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6C813DF-DBB4-8A09-7B2F-BD2059BB0F38}"/>
              </a:ext>
            </a:extLst>
          </p:cNvPr>
          <p:cNvSpPr txBox="1"/>
          <p:nvPr/>
        </p:nvSpPr>
        <p:spPr>
          <a:xfrm>
            <a:off x="94363" y="95585"/>
            <a:ext cx="66963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Supplemental Fig. 11 Depletion of fibroblast-BECN1 induces tumor growth and EMT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55731" y="1915368"/>
            <a:ext cx="7069119" cy="3894881"/>
            <a:chOff x="4483677" y="2448769"/>
            <a:chExt cx="5498523" cy="3029528"/>
          </a:xfrm>
        </p:grpSpPr>
        <p:pic>
          <p:nvPicPr>
            <p:cNvPr id="70" name="Picture 25">
              <a:extLst>
                <a:ext uri="{FF2B5EF4-FFF2-40B4-BE49-F238E27FC236}">
                  <a16:creationId xmlns:a16="http://schemas.microsoft.com/office/drawing/2014/main" id="{A64D6D61-E193-8561-F687-DA7B312C96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81" t="34958" r="34672" b="33682"/>
            <a:stretch/>
          </p:blipFill>
          <p:spPr>
            <a:xfrm>
              <a:off x="4483677" y="2448769"/>
              <a:ext cx="5498523" cy="3029528"/>
            </a:xfrm>
            <a:prstGeom prst="rect">
              <a:avLst/>
            </a:prstGeom>
            <a:ln w="19050" cap="rnd">
              <a:solidFill>
                <a:srgbClr val="333333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77B36173-861B-ACFB-0A1F-7EA2D0A99828}"/>
                </a:ext>
              </a:extLst>
            </p:cNvPr>
            <p:cNvSpPr txBox="1"/>
            <p:nvPr/>
          </p:nvSpPr>
          <p:spPr>
            <a:xfrm rot="10800000" flipV="1">
              <a:off x="6133235" y="2472033"/>
              <a:ext cx="463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82B80424-4EE4-2BE3-2D76-89729D6C509F}"/>
                </a:ext>
              </a:extLst>
            </p:cNvPr>
            <p:cNvSpPr txBox="1"/>
            <p:nvPr/>
          </p:nvSpPr>
          <p:spPr>
            <a:xfrm rot="10800000" flipV="1">
              <a:off x="7362635" y="2466171"/>
              <a:ext cx="11031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BECN1 KD</a:t>
              </a:r>
              <a:endParaRPr lang="ko-KR" altLang="en-US" sz="1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081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26652BE-9FF2-5CC0-1A18-6DA05000B502}"/>
              </a:ext>
            </a:extLst>
          </p:cNvPr>
          <p:cNvSpPr txBox="1"/>
          <p:nvPr/>
        </p:nvSpPr>
        <p:spPr>
          <a:xfrm>
            <a:off x="-94702" y="84666"/>
            <a:ext cx="11321502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Fig. 2. Dysfunctional adipocytes induce pro-inflammatory signals, TNFɑ and LCN2, to support tumor growth</a:t>
            </a:r>
            <a:endParaRPr lang="ko-KR" altLang="ko-KR" sz="1200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7A250C-C93B-B9D9-3097-F89EEFAE5791}"/>
              </a:ext>
            </a:extLst>
          </p:cNvPr>
          <p:cNvSpPr txBox="1"/>
          <p:nvPr/>
        </p:nvSpPr>
        <p:spPr>
          <a:xfrm>
            <a:off x="171930" y="585683"/>
            <a:ext cx="2586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3671629" y="946460"/>
            <a:ext cx="7720271" cy="5341813"/>
            <a:chOff x="6540976" y="2988025"/>
            <a:chExt cx="9309911" cy="6441717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54" t="23704" r="26349" b="27842"/>
            <a:stretch/>
          </p:blipFill>
          <p:spPr>
            <a:xfrm>
              <a:off x="7417611" y="3393563"/>
              <a:ext cx="4093030" cy="2685083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9144245" y="2988025"/>
              <a:ext cx="5389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NT</a:t>
              </a:r>
              <a:endParaRPr lang="ko-KR" altLang="en-US" sz="2000" b="1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3230550" y="3024231"/>
              <a:ext cx="13685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+siLCN2R</a:t>
              </a:r>
              <a:endParaRPr lang="ko-KR" altLang="en-US" sz="2000" b="1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9255887" y="6310442"/>
              <a:ext cx="5389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NT</a:t>
              </a:r>
              <a:endParaRPr lang="ko-KR" altLang="en-US" sz="2000" b="1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3317540" y="6329010"/>
              <a:ext cx="13685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 smtClean="0"/>
                <a:t>+siLCN2R</a:t>
              </a:r>
              <a:endParaRPr lang="ko-KR" altLang="en-US" sz="2000" b="1" dirty="0"/>
            </a:p>
          </p:txBody>
        </p:sp>
        <p:sp>
          <p:nvSpPr>
            <p:cNvPr id="52" name="TextBox 51"/>
            <p:cNvSpPr txBox="1"/>
            <p:nvPr/>
          </p:nvSpPr>
          <p:spPr>
            <a:xfrm rot="16200000">
              <a:off x="6279398" y="7793020"/>
              <a:ext cx="9848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b="1" dirty="0"/>
                <a:t>+Dox</a:t>
              </a:r>
              <a:endParaRPr lang="ko-KR" altLang="en-US" sz="2400" b="1" dirty="0"/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7098250" y="6743186"/>
              <a:ext cx="0" cy="25438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7882601" y="5791603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0</a:t>
              </a:r>
              <a:endParaRPr lang="ko-KR" altLang="en-US" sz="2000" b="1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0423306" y="4366772"/>
              <a:ext cx="9973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20,000</a:t>
              </a:r>
              <a:endParaRPr lang="ko-KR" altLang="en-US" sz="2000" b="1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092870" y="4366772"/>
              <a:ext cx="848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5,000</a:t>
              </a:r>
              <a:endParaRPr lang="ko-KR" altLang="en-US" sz="2000" b="1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711741" y="4407917"/>
              <a:ext cx="848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1,250</a:t>
              </a:r>
              <a:endParaRPr lang="ko-KR" altLang="en-US" sz="2000" b="1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0575592" y="5709314"/>
              <a:ext cx="6319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300</a:t>
              </a:r>
              <a:endParaRPr lang="ko-KR" altLang="en-US" sz="2000" b="1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9279131" y="5709314"/>
              <a:ext cx="4828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75</a:t>
              </a:r>
              <a:endParaRPr lang="ko-KR" altLang="en-US" sz="2000" b="1" dirty="0"/>
            </a:p>
          </p:txBody>
        </p:sp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95" t="38942" r="27144" b="10360"/>
            <a:stretch/>
          </p:blipFill>
          <p:spPr>
            <a:xfrm>
              <a:off x="11804771" y="3401704"/>
              <a:ext cx="4046116" cy="2809430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40" t="30265" r="25238" b="14177"/>
            <a:stretch/>
          </p:blipFill>
          <p:spPr>
            <a:xfrm>
              <a:off x="7363401" y="6678940"/>
              <a:ext cx="4046116" cy="2709556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52" t="37037" r="25714" b="6558"/>
            <a:stretch/>
          </p:blipFill>
          <p:spPr>
            <a:xfrm>
              <a:off x="11804771" y="6727137"/>
              <a:ext cx="4046116" cy="2702605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12271151" y="5791603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0</a:t>
              </a:r>
              <a:endParaRPr lang="ko-KR" altLang="en-US" sz="2000" b="1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4811856" y="4366772"/>
              <a:ext cx="9973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20,000</a:t>
              </a:r>
              <a:endParaRPr lang="ko-KR" altLang="en-US" sz="2000" b="1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3481420" y="4366772"/>
              <a:ext cx="848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5,000</a:t>
              </a:r>
              <a:endParaRPr lang="ko-KR" altLang="en-US" sz="2000" b="1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2100291" y="4407917"/>
              <a:ext cx="848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1,250</a:t>
              </a:r>
              <a:endParaRPr lang="ko-KR" altLang="en-US" sz="2000" b="1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4964142" y="5709314"/>
              <a:ext cx="6319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300</a:t>
              </a:r>
              <a:endParaRPr lang="ko-KR" altLang="en-US" sz="2000" b="1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3667681" y="5709314"/>
              <a:ext cx="4828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75</a:t>
              </a:r>
              <a:endParaRPr lang="ko-KR" altLang="en-US" sz="2000" b="1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882601" y="9019164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0</a:t>
              </a:r>
              <a:endParaRPr lang="ko-KR" altLang="en-US" sz="2000" b="1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0423306" y="7594333"/>
              <a:ext cx="9973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20,000</a:t>
              </a:r>
              <a:endParaRPr lang="ko-KR" altLang="en-US" sz="2000" b="1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9092870" y="7594333"/>
              <a:ext cx="848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5,000</a:t>
              </a:r>
              <a:endParaRPr lang="ko-KR" altLang="en-US" sz="2000" b="1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711741" y="7635478"/>
              <a:ext cx="848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1,250</a:t>
              </a:r>
              <a:endParaRPr lang="ko-KR" altLang="en-US" sz="2000" b="1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0575592" y="8936875"/>
              <a:ext cx="6319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300</a:t>
              </a:r>
              <a:endParaRPr lang="ko-KR" altLang="en-US" sz="2000" b="1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9279131" y="8936875"/>
              <a:ext cx="4828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75</a:t>
              </a:r>
              <a:endParaRPr lang="ko-KR" altLang="en-US" sz="2000" b="1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2238383" y="9019164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0</a:t>
              </a:r>
              <a:endParaRPr lang="ko-KR" altLang="en-US" sz="2000" b="1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4779088" y="7594333"/>
              <a:ext cx="9973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20,000</a:t>
              </a:r>
              <a:endParaRPr lang="ko-KR" altLang="en-US" sz="2000" b="1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3448652" y="7594333"/>
              <a:ext cx="848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5,000</a:t>
              </a:r>
              <a:endParaRPr lang="ko-KR" altLang="en-US" sz="2000" b="1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2067523" y="7635478"/>
              <a:ext cx="848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1,250</a:t>
              </a:r>
              <a:endParaRPr lang="ko-KR" altLang="en-US" sz="2000" b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4931374" y="8936875"/>
              <a:ext cx="6319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300</a:t>
              </a:r>
              <a:endParaRPr lang="ko-KR" altLang="en-US" sz="2000" b="1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3634913" y="8936875"/>
              <a:ext cx="4828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/>
                <a:t>75</a:t>
              </a:r>
              <a:endParaRPr lang="ko-KR" altLang="en-US" sz="2000" b="1" dirty="0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B463C0B0-99BC-D9C5-0155-F656064D17F6}"/>
              </a:ext>
            </a:extLst>
          </p:cNvPr>
          <p:cNvSpPr txBox="1"/>
          <p:nvPr/>
        </p:nvSpPr>
        <p:spPr>
          <a:xfrm>
            <a:off x="3799395" y="1005204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F96B7766-4960-ED80-E3CB-BDF0E72887AC}"/>
              </a:ext>
            </a:extLst>
          </p:cNvPr>
          <p:cNvSpPr txBox="1"/>
          <p:nvPr/>
        </p:nvSpPr>
        <p:spPr>
          <a:xfrm>
            <a:off x="62219" y="3805471"/>
            <a:ext cx="778466" cy="252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14344">
              <a:spcBef>
                <a:spcPct val="0"/>
              </a:spcBef>
              <a:defRPr/>
            </a:pPr>
            <a:r>
              <a:rPr lang="en-US" altLang="ko-KR" sz="1000" b="1" dirty="0">
                <a:solidFill>
                  <a:srgbClr val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LCN2</a:t>
            </a:r>
            <a:endParaRPr lang="en-US" altLang="ko-KR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2" name="그림 14" descr="텍스트이(가) 표시된 사진&#10;&#10;자동 생성된 설명">
            <a:extLst>
              <a:ext uri="{FF2B5EF4-FFF2-40B4-BE49-F238E27FC236}">
                <a16:creationId xmlns:a16="http://schemas.microsoft.com/office/drawing/2014/main" id="{FE69848E-438B-0F9B-96FC-8E777550887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0" t="13240" r="627" b="36409"/>
          <a:stretch/>
        </p:blipFill>
        <p:spPr>
          <a:xfrm>
            <a:off x="697569" y="3085114"/>
            <a:ext cx="2362017" cy="17628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81B49F55-A7CF-0F6D-BCC7-B35A41D9B7D8}"/>
              </a:ext>
            </a:extLst>
          </p:cNvPr>
          <p:cNvSpPr txBox="1"/>
          <p:nvPr/>
        </p:nvSpPr>
        <p:spPr>
          <a:xfrm>
            <a:off x="162128" y="5404717"/>
            <a:ext cx="778466" cy="252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14344">
              <a:spcBef>
                <a:spcPct val="0"/>
              </a:spcBef>
              <a:defRPr/>
            </a:pPr>
            <a:r>
              <a:rPr lang="en-US" altLang="ko-KR" sz="1000" b="1" dirty="0">
                <a:solidFill>
                  <a:srgbClr val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Actin</a:t>
            </a:r>
            <a:endParaRPr lang="en-US" altLang="ko-KR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6ABFAD5B-E00C-33BB-27D7-D918EEC1C440}"/>
              </a:ext>
            </a:extLst>
          </p:cNvPr>
          <p:cNvSpPr txBox="1"/>
          <p:nvPr/>
        </p:nvSpPr>
        <p:spPr>
          <a:xfrm>
            <a:off x="-23729" y="1832147"/>
            <a:ext cx="922612" cy="252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14344">
              <a:spcBef>
                <a:spcPct val="0"/>
              </a:spcBef>
              <a:defRPr/>
            </a:pPr>
            <a:r>
              <a:rPr lang="en-US" altLang="ko-KR" sz="1000" b="1" dirty="0">
                <a:solidFill>
                  <a:srgbClr val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Becn1</a:t>
            </a:r>
            <a:endParaRPr lang="en-US" altLang="ko-KR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0" name="그림 12">
            <a:extLst>
              <a:ext uri="{FF2B5EF4-FFF2-40B4-BE49-F238E27FC236}">
                <a16:creationId xmlns:a16="http://schemas.microsoft.com/office/drawing/2014/main" id="{71F4C0CC-9411-2816-26DC-2562B657C42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24041" t="35375" r="25065" b="39493"/>
          <a:stretch/>
        </p:blipFill>
        <p:spPr>
          <a:xfrm>
            <a:off x="724160" y="4885874"/>
            <a:ext cx="2177144" cy="14949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8" name="그림 10" descr="하얀색, 기기이(가) 표시된 사진&#10;&#10;자동 생성된 설명">
            <a:extLst>
              <a:ext uri="{FF2B5EF4-FFF2-40B4-BE49-F238E27FC236}">
                <a16:creationId xmlns:a16="http://schemas.microsoft.com/office/drawing/2014/main" id="{DAFDF021-B42A-EEE8-7B75-03BFCE99166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1" t="12967" r="16211" b="34844"/>
          <a:stretch/>
        </p:blipFill>
        <p:spPr>
          <a:xfrm flipH="1">
            <a:off x="590938" y="629321"/>
            <a:ext cx="2443587" cy="23857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7" name="Rectangle 86"/>
          <p:cNvSpPr/>
          <p:nvPr/>
        </p:nvSpPr>
        <p:spPr>
          <a:xfrm>
            <a:off x="996503" y="1489486"/>
            <a:ext cx="913548" cy="31219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Rectangle 87"/>
          <p:cNvSpPr/>
          <p:nvPr/>
        </p:nvSpPr>
        <p:spPr>
          <a:xfrm>
            <a:off x="996503" y="4047130"/>
            <a:ext cx="913548" cy="31219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Rectangle 90"/>
          <p:cNvSpPr/>
          <p:nvPr/>
        </p:nvSpPr>
        <p:spPr>
          <a:xfrm>
            <a:off x="996503" y="4895399"/>
            <a:ext cx="1414188" cy="36240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526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B1494C9-5420-749F-5642-3FD97ABC2096}"/>
              </a:ext>
            </a:extLst>
          </p:cNvPr>
          <p:cNvSpPr txBox="1"/>
          <p:nvPr/>
        </p:nvSpPr>
        <p:spPr>
          <a:xfrm>
            <a:off x="-124252" y="10468"/>
            <a:ext cx="10665252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Fig. 3. Cancer-associated adipocytes exhibit similar phenotypes to BECN1-deficient adipocytes</a:t>
            </a:r>
            <a:endParaRPr lang="ko-KR" altLang="ko-KR" sz="1200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E884CA3-B41D-CDE4-364C-285C866FF114}"/>
              </a:ext>
            </a:extLst>
          </p:cNvPr>
          <p:cNvSpPr txBox="1"/>
          <p:nvPr/>
        </p:nvSpPr>
        <p:spPr>
          <a:xfrm>
            <a:off x="283684" y="54213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634D83-E84D-A523-E5DD-54871FC33531}"/>
              </a:ext>
            </a:extLst>
          </p:cNvPr>
          <p:cNvSpPr txBox="1"/>
          <p:nvPr/>
        </p:nvSpPr>
        <p:spPr>
          <a:xfrm>
            <a:off x="7366303" y="810301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7659973" y="1148756"/>
            <a:ext cx="4074692" cy="2792925"/>
            <a:chOff x="3096613" y="3871732"/>
            <a:chExt cx="4074692" cy="2792925"/>
          </a:xfrm>
        </p:grpSpPr>
        <p:pic>
          <p:nvPicPr>
            <p:cNvPr id="70" name="Picture 6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4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67" t="3931" r="41271" b="55345"/>
            <a:stretch/>
          </p:blipFill>
          <p:spPr>
            <a:xfrm>
              <a:off x="3096613" y="3871732"/>
              <a:ext cx="4074692" cy="2792925"/>
            </a:xfrm>
            <a:prstGeom prst="rect">
              <a:avLst/>
            </a:prstGeom>
          </p:spPr>
        </p:pic>
        <p:sp>
          <p:nvSpPr>
            <p:cNvPr id="72" name="TextBox 43">
              <a:extLst>
                <a:ext uri="{FF2B5EF4-FFF2-40B4-BE49-F238E27FC236}">
                  <a16:creationId xmlns:a16="http://schemas.microsoft.com/office/drawing/2014/main" id="{2C6B3B19-E955-B75D-8A9D-DED5D87E5EE9}"/>
                </a:ext>
              </a:extLst>
            </p:cNvPr>
            <p:cNvSpPr txBox="1"/>
            <p:nvPr/>
          </p:nvSpPr>
          <p:spPr>
            <a:xfrm>
              <a:off x="6484817" y="5009799"/>
              <a:ext cx="227372" cy="2964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latinLnBrk="1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맑은 고딕" panose="020B0503020000020004" pitchFamily="50" charset="-127"/>
                  <a:cs typeface="Arial" panose="020B0604020202020204" pitchFamily="34" charset="0"/>
                </a:rPr>
                <a:t>0</a:t>
              </a:r>
              <a:endParaRPr lang="ko-KR" sz="1400" b="1" kern="100" dirty="0">
                <a:effectLst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73" name="TextBox 44">
              <a:extLst>
                <a:ext uri="{FF2B5EF4-FFF2-40B4-BE49-F238E27FC236}">
                  <a16:creationId xmlns:a16="http://schemas.microsoft.com/office/drawing/2014/main" id="{49201FB8-494F-F463-F035-FF4F8320FAF3}"/>
                </a:ext>
              </a:extLst>
            </p:cNvPr>
            <p:cNvSpPr txBox="1"/>
            <p:nvPr/>
          </p:nvSpPr>
          <p:spPr>
            <a:xfrm>
              <a:off x="4912397" y="4990457"/>
              <a:ext cx="660053" cy="2964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latinLnBrk="1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맑은 고딕" panose="020B0503020000020004" pitchFamily="50" charset="-127"/>
                  <a:cs typeface="Arial" panose="020B0604020202020204" pitchFamily="34" charset="0"/>
                </a:rPr>
                <a:t>100</a:t>
              </a:r>
              <a:endParaRPr lang="ko-KR" sz="1400" b="1" kern="100" dirty="0">
                <a:effectLst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74" name="TextBox 45">
              <a:extLst>
                <a:ext uri="{FF2B5EF4-FFF2-40B4-BE49-F238E27FC236}">
                  <a16:creationId xmlns:a16="http://schemas.microsoft.com/office/drawing/2014/main" id="{D1ABF40B-3971-26E1-95F4-918702B596CB}"/>
                </a:ext>
              </a:extLst>
            </p:cNvPr>
            <p:cNvSpPr txBox="1"/>
            <p:nvPr/>
          </p:nvSpPr>
          <p:spPr>
            <a:xfrm>
              <a:off x="3580356" y="4872937"/>
              <a:ext cx="648293" cy="2964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latinLnBrk="1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맑은 고딕" panose="020B0503020000020004" pitchFamily="50" charset="-127"/>
                  <a:cs typeface="Arial" panose="020B0604020202020204" pitchFamily="34" charset="0"/>
                </a:rPr>
                <a:t>1000</a:t>
              </a:r>
              <a:endParaRPr lang="ko-KR" sz="1400" b="1" kern="100" dirty="0">
                <a:effectLst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76" name="TextBox 46">
              <a:extLst>
                <a:ext uri="{FF2B5EF4-FFF2-40B4-BE49-F238E27FC236}">
                  <a16:creationId xmlns:a16="http://schemas.microsoft.com/office/drawing/2014/main" id="{B06EC135-DC0A-DB8A-BD7F-B0E5EB28CB4F}"/>
                </a:ext>
              </a:extLst>
            </p:cNvPr>
            <p:cNvSpPr txBox="1"/>
            <p:nvPr/>
          </p:nvSpPr>
          <p:spPr>
            <a:xfrm>
              <a:off x="6268071" y="6363484"/>
              <a:ext cx="626773" cy="2964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latinLnBrk="1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맑은 고딕" panose="020B0503020000020004" pitchFamily="50" charset="-127"/>
                  <a:cs typeface="Arial" panose="020B0604020202020204" pitchFamily="34" charset="0"/>
                </a:rPr>
                <a:t>4000</a:t>
              </a:r>
              <a:endParaRPr lang="ko-KR" sz="1400" b="1" kern="100" dirty="0">
                <a:effectLst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90" name="Picture 109">
            <a:extLst>
              <a:ext uri="{FF2B5EF4-FFF2-40B4-BE49-F238E27FC236}">
                <a16:creationId xmlns:a16="http://schemas.microsoft.com/office/drawing/2014/main" id="{1B23BC76-11E3-24E8-5D06-CEAF6B4142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" t="45909" r="14670" b="39101"/>
          <a:stretch/>
        </p:blipFill>
        <p:spPr>
          <a:xfrm>
            <a:off x="1813532" y="5501126"/>
            <a:ext cx="4591050" cy="899885"/>
          </a:xfrm>
          <a:prstGeom prst="rect">
            <a:avLst/>
          </a:prstGeom>
        </p:spPr>
      </p:pic>
      <p:pic>
        <p:nvPicPr>
          <p:cNvPr id="93" name="Picture 118">
            <a:extLst>
              <a:ext uri="{FF2B5EF4-FFF2-40B4-BE49-F238E27FC236}">
                <a16:creationId xmlns:a16="http://schemas.microsoft.com/office/drawing/2014/main" id="{D508BA14-2D79-DDAA-2C06-6B4D072B349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48" t="34405" r="-43" b="-31"/>
          <a:stretch/>
        </p:blipFill>
        <p:spPr>
          <a:xfrm>
            <a:off x="1515856" y="989453"/>
            <a:ext cx="5021943" cy="1692808"/>
          </a:xfrm>
          <a:prstGeom prst="rect">
            <a:avLst/>
          </a:prstGeom>
        </p:spPr>
      </p:pic>
      <p:pic>
        <p:nvPicPr>
          <p:cNvPr id="104" name="Picture 127">
            <a:extLst>
              <a:ext uri="{FF2B5EF4-FFF2-40B4-BE49-F238E27FC236}">
                <a16:creationId xmlns:a16="http://schemas.microsoft.com/office/drawing/2014/main" id="{C9BF38A4-0B01-780B-49D2-74A92EDA711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262" t="11145" r="-274" b="-1659"/>
          <a:stretch/>
        </p:blipFill>
        <p:spPr>
          <a:xfrm>
            <a:off x="1890110" y="2789224"/>
            <a:ext cx="4303058" cy="1509485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B7DB3B88-9A5D-89DA-242E-E16B9E884DEB}"/>
              </a:ext>
            </a:extLst>
          </p:cNvPr>
          <p:cNvSpPr txBox="1"/>
          <p:nvPr/>
        </p:nvSpPr>
        <p:spPr>
          <a:xfrm>
            <a:off x="905246" y="1615461"/>
            <a:ext cx="57579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BECN1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4C8D5A97-F7A6-FFD2-C784-96E003FA5476}"/>
              </a:ext>
            </a:extLst>
          </p:cNvPr>
          <p:cNvSpPr txBox="1"/>
          <p:nvPr/>
        </p:nvSpPr>
        <p:spPr>
          <a:xfrm>
            <a:off x="946469" y="3569227"/>
            <a:ext cx="56938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PPARɣ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C4698BC4-4B25-D4DA-1936-33400BF3615C}"/>
              </a:ext>
            </a:extLst>
          </p:cNvPr>
          <p:cNvSpPr txBox="1"/>
          <p:nvPr/>
        </p:nvSpPr>
        <p:spPr>
          <a:xfrm>
            <a:off x="979982" y="6098253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Vinculin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050603" y="1148756"/>
            <a:ext cx="781497" cy="36240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Rectangle 20"/>
          <p:cNvSpPr/>
          <p:nvPr/>
        </p:nvSpPr>
        <p:spPr>
          <a:xfrm>
            <a:off x="3172777" y="1148756"/>
            <a:ext cx="781497" cy="36240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Rectangle 21"/>
          <p:cNvSpPr/>
          <p:nvPr/>
        </p:nvSpPr>
        <p:spPr>
          <a:xfrm>
            <a:off x="4294951" y="1148756"/>
            <a:ext cx="781497" cy="36240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Rectangle 22"/>
          <p:cNvSpPr/>
          <p:nvPr/>
        </p:nvSpPr>
        <p:spPr>
          <a:xfrm>
            <a:off x="2193478" y="3342720"/>
            <a:ext cx="781497" cy="2436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Rectangle 23"/>
          <p:cNvSpPr/>
          <p:nvPr/>
        </p:nvSpPr>
        <p:spPr>
          <a:xfrm>
            <a:off x="3315652" y="3342720"/>
            <a:ext cx="629097" cy="2436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Rectangle 24"/>
          <p:cNvSpPr/>
          <p:nvPr/>
        </p:nvSpPr>
        <p:spPr>
          <a:xfrm>
            <a:off x="4437826" y="3342720"/>
            <a:ext cx="629097" cy="2436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Rectangle 31"/>
          <p:cNvSpPr/>
          <p:nvPr/>
        </p:nvSpPr>
        <p:spPr>
          <a:xfrm>
            <a:off x="2193478" y="5874909"/>
            <a:ext cx="781497" cy="2436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Rectangle 32"/>
          <p:cNvSpPr/>
          <p:nvPr/>
        </p:nvSpPr>
        <p:spPr>
          <a:xfrm>
            <a:off x="3315652" y="5874909"/>
            <a:ext cx="629097" cy="2436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Rectangle 33"/>
          <p:cNvSpPr/>
          <p:nvPr/>
        </p:nvSpPr>
        <p:spPr>
          <a:xfrm>
            <a:off x="4437826" y="5874909"/>
            <a:ext cx="629097" cy="2436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123">
            <a:extLst>
              <a:ext uri="{FF2B5EF4-FFF2-40B4-BE49-F238E27FC236}">
                <a16:creationId xmlns:a16="http://schemas.microsoft.com/office/drawing/2014/main" id="{7D3C8EEA-A403-3EDE-2CCE-79ABFA78333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67" t="96" r="2251" b="68687"/>
          <a:stretch/>
        </p:blipFill>
        <p:spPr>
          <a:xfrm>
            <a:off x="1850839" y="4351196"/>
            <a:ext cx="5139800" cy="946518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2262873" y="4391158"/>
            <a:ext cx="781497" cy="2436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Rectangle 36"/>
          <p:cNvSpPr/>
          <p:nvPr/>
        </p:nvSpPr>
        <p:spPr>
          <a:xfrm>
            <a:off x="3456405" y="4391158"/>
            <a:ext cx="688366" cy="2436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Rectangle 37"/>
          <p:cNvSpPr/>
          <p:nvPr/>
        </p:nvSpPr>
        <p:spPr>
          <a:xfrm>
            <a:off x="4556806" y="4391158"/>
            <a:ext cx="732431" cy="24367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8D5A97-F7A6-FFD2-C784-96E003FA5476}"/>
              </a:ext>
            </a:extLst>
          </p:cNvPr>
          <p:cNvSpPr txBox="1"/>
          <p:nvPr/>
        </p:nvSpPr>
        <p:spPr>
          <a:xfrm>
            <a:off x="1017001" y="4571609"/>
            <a:ext cx="4988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FASN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298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35CF46-20E8-4DCD-BCB0-2B2337199078}"/>
              </a:ext>
            </a:extLst>
          </p:cNvPr>
          <p:cNvSpPr txBox="1"/>
          <p:nvPr/>
        </p:nvSpPr>
        <p:spPr>
          <a:xfrm>
            <a:off x="79642" y="89394"/>
            <a:ext cx="95850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Fig. 4. Autophagy inhibition in adipocytes is insufficient to induce YAP/TAZ signaling and tumor growth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F6764E-C4FC-A38E-7BD3-41236B8FAE9A}"/>
              </a:ext>
            </a:extLst>
          </p:cNvPr>
          <p:cNvSpPr txBox="1"/>
          <p:nvPr/>
        </p:nvSpPr>
        <p:spPr>
          <a:xfrm>
            <a:off x="392527" y="1187705"/>
            <a:ext cx="31290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Picture 83">
            <a:extLst>
              <a:ext uri="{FF2B5EF4-FFF2-40B4-BE49-F238E27FC236}">
                <a16:creationId xmlns:a16="http://schemas.microsoft.com/office/drawing/2014/main" id="{29F95DB8-C393-E4E8-6787-65F380D77B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0" t="3562" r="90006" b="17417"/>
          <a:stretch/>
        </p:blipFill>
        <p:spPr>
          <a:xfrm rot="5400000">
            <a:off x="9039865" y="-182436"/>
            <a:ext cx="779190" cy="4536618"/>
          </a:xfrm>
          <a:prstGeom prst="rect">
            <a:avLst/>
          </a:prstGeom>
          <a:ln w="3175">
            <a:noFill/>
          </a:ln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2ADE3F41-63EC-BA94-2B1F-2632BF23D5FE}"/>
              </a:ext>
            </a:extLst>
          </p:cNvPr>
          <p:cNvSpPr txBox="1"/>
          <p:nvPr/>
        </p:nvSpPr>
        <p:spPr>
          <a:xfrm>
            <a:off x="5974473" y="1920645"/>
            <a:ext cx="103878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p62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3" name="Group 82"/>
          <p:cNvGrpSpPr/>
          <p:nvPr/>
        </p:nvGrpSpPr>
        <p:grpSpPr>
          <a:xfrm>
            <a:off x="6034700" y="2682291"/>
            <a:ext cx="5488481" cy="2217923"/>
            <a:chOff x="760275" y="6911374"/>
            <a:chExt cx="4600625" cy="1859136"/>
          </a:xfrm>
        </p:grpSpPr>
        <p:pic>
          <p:nvPicPr>
            <p:cNvPr id="56" name="Picture 21">
              <a:extLst>
                <a:ext uri="{FF2B5EF4-FFF2-40B4-BE49-F238E27FC236}">
                  <a16:creationId xmlns:a16="http://schemas.microsoft.com/office/drawing/2014/main" id="{225E3E9B-CF83-57C4-A504-10C4EF8C3D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85" t="5688" r="69613" b="17293"/>
            <a:stretch/>
          </p:blipFill>
          <p:spPr>
            <a:xfrm rot="5400000">
              <a:off x="3074902" y="6484511"/>
              <a:ext cx="856340" cy="3715657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57" name="Picture 81">
              <a:extLst>
                <a:ext uri="{FF2B5EF4-FFF2-40B4-BE49-F238E27FC236}">
                  <a16:creationId xmlns:a16="http://schemas.microsoft.com/office/drawing/2014/main" id="{724B3216-36DD-E073-778B-BBF2B3CAF2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8000" contras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61" t="5846" r="31346" b="16085"/>
            <a:stretch/>
          </p:blipFill>
          <p:spPr>
            <a:xfrm rot="5400000">
              <a:off x="3024100" y="5532518"/>
              <a:ext cx="885374" cy="3643086"/>
            </a:xfrm>
            <a:prstGeom prst="rect">
              <a:avLst/>
            </a:prstGeom>
            <a:ln w="3175">
              <a:noFill/>
            </a:ln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422EF62-C0BC-5AA8-32FA-C2C1ED701925}"/>
                </a:ext>
              </a:extLst>
            </p:cNvPr>
            <p:cNvSpPr txBox="1"/>
            <p:nvPr/>
          </p:nvSpPr>
          <p:spPr>
            <a:xfrm>
              <a:off x="774498" y="8104362"/>
              <a:ext cx="870745" cy="2837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endParaRPr lang="ko-KR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5C49994-7E56-9EB6-F9F3-F56CFBC1DF08}"/>
                </a:ext>
              </a:extLst>
            </p:cNvPr>
            <p:cNvSpPr txBox="1"/>
            <p:nvPr/>
          </p:nvSpPr>
          <p:spPr>
            <a:xfrm>
              <a:off x="760275" y="7288331"/>
              <a:ext cx="870745" cy="2837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LC3</a:t>
              </a:r>
              <a:endParaRPr lang="ko-KR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91550" y="1524422"/>
            <a:ext cx="5114486" cy="1004284"/>
            <a:chOff x="3574170" y="1567547"/>
            <a:chExt cx="4287130" cy="841824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6E59276-8CBF-D0E1-087B-B9BB9D09B3DF}"/>
                </a:ext>
              </a:extLst>
            </p:cNvPr>
            <p:cNvSpPr txBox="1"/>
            <p:nvPr/>
          </p:nvSpPr>
          <p:spPr>
            <a:xfrm>
              <a:off x="3603627" y="1641394"/>
              <a:ext cx="870745" cy="2837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YAP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AA3320D-4E55-D407-73E0-A342BAEB74B7}"/>
                </a:ext>
              </a:extLst>
            </p:cNvPr>
            <p:cNvSpPr txBox="1"/>
            <p:nvPr/>
          </p:nvSpPr>
          <p:spPr>
            <a:xfrm>
              <a:off x="3574170" y="2026237"/>
              <a:ext cx="870745" cy="2837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TAZ</a:t>
              </a:r>
            </a:p>
          </p:txBody>
        </p:sp>
        <p:pic>
          <p:nvPicPr>
            <p:cNvPr id="64" name="Picture 15">
              <a:extLst>
                <a:ext uri="{FF2B5EF4-FFF2-40B4-BE49-F238E27FC236}">
                  <a16:creationId xmlns:a16="http://schemas.microsoft.com/office/drawing/2014/main" id="{A569BC99-6D64-F0D4-A995-383C987244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305" t="4434" r="40060" b="13125"/>
            <a:stretch/>
          </p:blipFill>
          <p:spPr>
            <a:xfrm rot="5400000">
              <a:off x="5738588" y="286659"/>
              <a:ext cx="841824" cy="34036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81" name="Group 80"/>
          <p:cNvGrpSpPr/>
          <p:nvPr/>
        </p:nvGrpSpPr>
        <p:grpSpPr>
          <a:xfrm>
            <a:off x="691550" y="2675103"/>
            <a:ext cx="3585919" cy="1454489"/>
            <a:chOff x="4009543" y="2423886"/>
            <a:chExt cx="3005835" cy="1219200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61B0954-0074-13C5-C77B-73A3C61438EF}"/>
                </a:ext>
              </a:extLst>
            </p:cNvPr>
            <p:cNvSpPr txBox="1"/>
            <p:nvPr/>
          </p:nvSpPr>
          <p:spPr>
            <a:xfrm>
              <a:off x="4009543" y="2871058"/>
              <a:ext cx="870745" cy="2837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p-YAP</a:t>
              </a:r>
            </a:p>
          </p:txBody>
        </p:sp>
        <p:pic>
          <p:nvPicPr>
            <p:cNvPr id="55" name="그림 134">
              <a:extLst>
                <a:ext uri="{FF2B5EF4-FFF2-40B4-BE49-F238E27FC236}">
                  <a16:creationId xmlns:a16="http://schemas.microsoft.com/office/drawing/2014/main" id="{5525C893-FC66-CE0F-AE8F-44977F92FC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/>
            </a:blip>
            <a:srcRect l="220" t="10446" r="554" b="429"/>
            <a:stretch/>
          </p:blipFill>
          <p:spPr>
            <a:xfrm>
              <a:off x="5021478" y="2423886"/>
              <a:ext cx="1993900" cy="1219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82" name="Group 81"/>
          <p:cNvGrpSpPr/>
          <p:nvPr/>
        </p:nvGrpSpPr>
        <p:grpSpPr>
          <a:xfrm>
            <a:off x="561962" y="4297428"/>
            <a:ext cx="5713438" cy="787847"/>
            <a:chOff x="6017093" y="3635375"/>
            <a:chExt cx="4789191" cy="660399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955F8AB-7172-CF47-0248-B4CEE9CE7C7E}"/>
                </a:ext>
              </a:extLst>
            </p:cNvPr>
            <p:cNvSpPr txBox="1"/>
            <p:nvPr/>
          </p:nvSpPr>
          <p:spPr>
            <a:xfrm>
              <a:off x="6017093" y="3827074"/>
              <a:ext cx="994055" cy="2837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l-GR" altLang="ko-K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US" altLang="ko-K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-catenin</a:t>
              </a:r>
            </a:p>
          </p:txBody>
        </p:sp>
        <p:pic>
          <p:nvPicPr>
            <p:cNvPr id="53" name="그림 132" descr="텍스트, 실내이(가) 표시된 사진&#10;&#10;자동 생성된 설명">
              <a:extLst>
                <a:ext uri="{FF2B5EF4-FFF2-40B4-BE49-F238E27FC236}">
                  <a16:creationId xmlns:a16="http://schemas.microsoft.com/office/drawing/2014/main" id="{F47C930D-EA29-EC5F-3B4E-25177B9D7A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7" t="61815" r="-1108" b="25273"/>
            <a:stretch/>
          </p:blipFill>
          <p:spPr>
            <a:xfrm>
              <a:off x="7174084" y="3635375"/>
              <a:ext cx="3632200" cy="660399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50" name="Rectangle 49"/>
          <p:cNvSpPr/>
          <p:nvPr/>
        </p:nvSpPr>
        <p:spPr>
          <a:xfrm>
            <a:off x="2061388" y="1606657"/>
            <a:ext cx="1887647" cy="4323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51" name="Rectangle 50"/>
          <p:cNvSpPr/>
          <p:nvPr/>
        </p:nvSpPr>
        <p:spPr>
          <a:xfrm>
            <a:off x="7781127" y="1942976"/>
            <a:ext cx="1946298" cy="4323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91" name="Rectangle 90"/>
          <p:cNvSpPr/>
          <p:nvPr/>
        </p:nvSpPr>
        <p:spPr>
          <a:xfrm>
            <a:off x="2144298" y="2781753"/>
            <a:ext cx="1887647" cy="4323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92" name="Rectangle 91"/>
          <p:cNvSpPr/>
          <p:nvPr/>
        </p:nvSpPr>
        <p:spPr>
          <a:xfrm>
            <a:off x="4277469" y="4576582"/>
            <a:ext cx="1813204" cy="2725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93" name="Rectangle 92"/>
          <p:cNvSpPr/>
          <p:nvPr/>
        </p:nvSpPr>
        <p:spPr>
          <a:xfrm>
            <a:off x="7781127" y="3322859"/>
            <a:ext cx="1946298" cy="4323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94" name="Rectangle 93"/>
          <p:cNvSpPr/>
          <p:nvPr/>
        </p:nvSpPr>
        <p:spPr>
          <a:xfrm>
            <a:off x="7781127" y="3946758"/>
            <a:ext cx="1946298" cy="4323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447207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5603C4-3A3D-87EF-8D67-6897C9524754}"/>
              </a:ext>
            </a:extLst>
          </p:cNvPr>
          <p:cNvSpPr txBox="1"/>
          <p:nvPr/>
        </p:nvSpPr>
        <p:spPr>
          <a:xfrm>
            <a:off x="519376" y="84657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0ADD8E-403B-D843-4171-6FF44CC1151B}"/>
              </a:ext>
            </a:extLst>
          </p:cNvPr>
          <p:cNvSpPr txBox="1"/>
          <p:nvPr/>
        </p:nvSpPr>
        <p:spPr>
          <a:xfrm>
            <a:off x="-94702" y="84666"/>
            <a:ext cx="9485030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Fig. 5. BECN1-deficient adipocytes suppress adipogenesis while inducing lipolysis and YAP/TAZ signaling</a:t>
            </a:r>
            <a:endParaRPr lang="ko-KR" altLang="ko-KR" sz="1200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grpSp>
        <p:nvGrpSpPr>
          <p:cNvPr id="280" name="Group 279"/>
          <p:cNvGrpSpPr/>
          <p:nvPr/>
        </p:nvGrpSpPr>
        <p:grpSpPr>
          <a:xfrm>
            <a:off x="7644858" y="4733071"/>
            <a:ext cx="2989528" cy="870857"/>
            <a:chOff x="8461829" y="5675085"/>
            <a:chExt cx="2989528" cy="870857"/>
          </a:xfrm>
        </p:grpSpPr>
        <p:sp>
          <p:nvSpPr>
            <p:cNvPr id="274" name="TextBox 273">
              <a:extLst>
                <a:ext uri="{FF2B5EF4-FFF2-40B4-BE49-F238E27FC236}">
                  <a16:creationId xmlns:a16="http://schemas.microsoft.com/office/drawing/2014/main" id="{4F5E0F18-C44A-0820-EEFD-17BC776C9BFB}"/>
                </a:ext>
              </a:extLst>
            </p:cNvPr>
            <p:cNvSpPr txBox="1"/>
            <p:nvPr/>
          </p:nvSpPr>
          <p:spPr>
            <a:xfrm>
              <a:off x="8461829" y="5959971"/>
              <a:ext cx="840791" cy="301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Vinculin</a:t>
              </a:r>
              <a:endParaRPr lang="ko-KR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73" name="그림 18">
              <a:extLst>
                <a:ext uri="{FF2B5EF4-FFF2-40B4-BE49-F238E27FC236}">
                  <a16:creationId xmlns:a16="http://schemas.microsoft.com/office/drawing/2014/main" id="{DC214810-1226-21B1-00F6-A264CA572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7586" t="-1305" r="-3084" b="-4690"/>
            <a:stretch/>
          </p:blipFill>
          <p:spPr>
            <a:xfrm>
              <a:off x="9390328" y="5675085"/>
              <a:ext cx="2061029" cy="87085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grpSp>
        <p:nvGrpSpPr>
          <p:cNvPr id="278" name="Group 277"/>
          <p:cNvGrpSpPr/>
          <p:nvPr/>
        </p:nvGrpSpPr>
        <p:grpSpPr>
          <a:xfrm>
            <a:off x="3259411" y="1014044"/>
            <a:ext cx="4385447" cy="2249714"/>
            <a:chOff x="7545296" y="3119938"/>
            <a:chExt cx="4385447" cy="2249714"/>
          </a:xfrm>
        </p:grpSpPr>
        <p:pic>
          <p:nvPicPr>
            <p:cNvPr id="264" name="그림 9" descr="텍스트이(가) 표시된 사진&#10;&#10;자동 생성된 설명">
              <a:extLst>
                <a:ext uri="{FF2B5EF4-FFF2-40B4-BE49-F238E27FC236}">
                  <a16:creationId xmlns:a16="http://schemas.microsoft.com/office/drawing/2014/main" id="{422178C7-6297-87E2-0B73-8363AB852C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8" t="-396" r="1441" b="58942"/>
            <a:stretch/>
          </p:blipFill>
          <p:spPr>
            <a:xfrm>
              <a:off x="8461829" y="3119938"/>
              <a:ext cx="3468914" cy="224971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4CCB200F-0CFD-9938-0685-4262AB5607C3}"/>
                </a:ext>
              </a:extLst>
            </p:cNvPr>
            <p:cNvSpPr txBox="1"/>
            <p:nvPr/>
          </p:nvSpPr>
          <p:spPr>
            <a:xfrm>
              <a:off x="7545296" y="4155218"/>
              <a:ext cx="929981" cy="301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200" b="1" i="0" strike="noStrike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-catenin</a:t>
              </a:r>
              <a:endParaRPr lang="ko-KR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7" name="TextBox 266">
            <a:extLst>
              <a:ext uri="{FF2B5EF4-FFF2-40B4-BE49-F238E27FC236}">
                <a16:creationId xmlns:a16="http://schemas.microsoft.com/office/drawing/2014/main" id="{4762F38F-3373-515E-1F43-0BB1E8C88640}"/>
              </a:ext>
            </a:extLst>
          </p:cNvPr>
          <p:cNvSpPr txBox="1"/>
          <p:nvPr/>
        </p:nvSpPr>
        <p:spPr>
          <a:xfrm>
            <a:off x="3412526" y="4733071"/>
            <a:ext cx="679061" cy="30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YAP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8" name="그림 13">
            <a:extLst>
              <a:ext uri="{FF2B5EF4-FFF2-40B4-BE49-F238E27FC236}">
                <a16:creationId xmlns:a16="http://schemas.microsoft.com/office/drawing/2014/main" id="{4A0CACAE-C601-CA1D-F0AE-CA64333681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22" t="1102" r="1687" b="3753"/>
          <a:stretch/>
        </p:blipFill>
        <p:spPr>
          <a:xfrm>
            <a:off x="1423623" y="1626316"/>
            <a:ext cx="1788056" cy="42887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69" name="TextBox 268">
            <a:extLst>
              <a:ext uri="{FF2B5EF4-FFF2-40B4-BE49-F238E27FC236}">
                <a16:creationId xmlns:a16="http://schemas.microsoft.com/office/drawing/2014/main" id="{9C3EE851-036D-8A22-0672-1598A86A3928}"/>
              </a:ext>
            </a:extLst>
          </p:cNvPr>
          <p:cNvSpPr txBox="1"/>
          <p:nvPr/>
        </p:nvSpPr>
        <p:spPr>
          <a:xfrm>
            <a:off x="275304" y="3858292"/>
            <a:ext cx="1068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BECN1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9" name="Group 278"/>
          <p:cNvGrpSpPr/>
          <p:nvPr/>
        </p:nvGrpSpPr>
        <p:grpSpPr>
          <a:xfrm>
            <a:off x="7465197" y="883447"/>
            <a:ext cx="3169189" cy="2830286"/>
            <a:chOff x="8699745" y="186688"/>
            <a:chExt cx="3169189" cy="2830286"/>
          </a:xfrm>
        </p:grpSpPr>
        <p:pic>
          <p:nvPicPr>
            <p:cNvPr id="270" name="그림 15">
              <a:extLst>
                <a:ext uri="{FF2B5EF4-FFF2-40B4-BE49-F238E27FC236}">
                  <a16:creationId xmlns:a16="http://schemas.microsoft.com/office/drawing/2014/main" id="{2B9CF8A1-33F3-0184-CFC6-BB8A529847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/>
            </a:blip>
            <a:srcRect l="1123" t="9" r="2206" b="135"/>
            <a:stretch/>
          </p:blipFill>
          <p:spPr>
            <a:xfrm>
              <a:off x="9894991" y="186688"/>
              <a:ext cx="1973943" cy="283028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71" name="TextBox 270">
              <a:extLst>
                <a:ext uri="{FF2B5EF4-FFF2-40B4-BE49-F238E27FC236}">
                  <a16:creationId xmlns:a16="http://schemas.microsoft.com/office/drawing/2014/main" id="{B5CFD1B8-6A7D-114E-FFE3-34FDDF5278D0}"/>
                </a:ext>
              </a:extLst>
            </p:cNvPr>
            <p:cNvSpPr txBox="1"/>
            <p:nvPr/>
          </p:nvSpPr>
          <p:spPr>
            <a:xfrm>
              <a:off x="8699745" y="1410654"/>
              <a:ext cx="996571" cy="301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p-YAP</a:t>
              </a:r>
              <a:endParaRPr lang="ko-KR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63" name="그림 8">
            <a:extLst>
              <a:ext uri="{FF2B5EF4-FFF2-40B4-BE49-F238E27FC236}">
                <a16:creationId xmlns:a16="http://schemas.microsoft.com/office/drawing/2014/main" id="{EE72F239-B940-43A9-91A4-A95D2D62752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25" t="947" r="1548" b="2221"/>
          <a:stretch/>
        </p:blipFill>
        <p:spPr>
          <a:xfrm>
            <a:off x="4210324" y="3612734"/>
            <a:ext cx="3338285" cy="28883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Rectangle 16"/>
          <p:cNvSpPr/>
          <p:nvPr/>
        </p:nvSpPr>
        <p:spPr>
          <a:xfrm>
            <a:off x="1396854" y="3740492"/>
            <a:ext cx="1788722" cy="52670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Rectangle 17"/>
          <p:cNvSpPr/>
          <p:nvPr/>
        </p:nvSpPr>
        <p:spPr>
          <a:xfrm>
            <a:off x="5979885" y="1253604"/>
            <a:ext cx="1568723" cy="50483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Rectangle 18"/>
          <p:cNvSpPr/>
          <p:nvPr/>
        </p:nvSpPr>
        <p:spPr>
          <a:xfrm>
            <a:off x="5979885" y="4466140"/>
            <a:ext cx="1568723" cy="50483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Rectangle 19"/>
          <p:cNvSpPr/>
          <p:nvPr/>
        </p:nvSpPr>
        <p:spPr>
          <a:xfrm>
            <a:off x="8853794" y="1939037"/>
            <a:ext cx="1654549" cy="41137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Rectangle 20"/>
          <p:cNvSpPr/>
          <p:nvPr/>
        </p:nvSpPr>
        <p:spPr>
          <a:xfrm>
            <a:off x="8776596" y="4812271"/>
            <a:ext cx="1654549" cy="41137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9157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0ADD8E-403B-D843-4171-6FF44CC1151B}"/>
              </a:ext>
            </a:extLst>
          </p:cNvPr>
          <p:cNvSpPr txBox="1"/>
          <p:nvPr/>
        </p:nvSpPr>
        <p:spPr>
          <a:xfrm>
            <a:off x="-94702" y="84666"/>
            <a:ext cx="9485030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Fig. 5. BECN1-deficient adipocytes suppress adipogenesis while inducing lipolysis and YAP/TAZ signaling</a:t>
            </a:r>
            <a:endParaRPr lang="ko-KR" altLang="ko-KR" sz="1200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09243" y="1672865"/>
            <a:ext cx="8538582" cy="4226489"/>
            <a:chOff x="1217797" y="1672866"/>
            <a:chExt cx="6741745" cy="3337078"/>
          </a:xfrm>
        </p:grpSpPr>
        <p:grpSp>
          <p:nvGrpSpPr>
            <p:cNvPr id="109" name="Group 108"/>
            <p:cNvGrpSpPr/>
            <p:nvPr/>
          </p:nvGrpSpPr>
          <p:grpSpPr>
            <a:xfrm>
              <a:off x="1217797" y="1672866"/>
              <a:ext cx="6741745" cy="3337078"/>
              <a:chOff x="-255846" y="1118540"/>
              <a:chExt cx="8582878" cy="4248415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7E4598A-B0F9-8934-4A1F-E4ECB111052C}"/>
                  </a:ext>
                </a:extLst>
              </p:cNvPr>
              <p:cNvSpPr txBox="1"/>
              <p:nvPr/>
            </p:nvSpPr>
            <p:spPr>
              <a:xfrm>
                <a:off x="-124490" y="1172243"/>
                <a:ext cx="300028" cy="3403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endParaRPr lang="ko-KR" alt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01" name="Picture 7">
                <a:extLst>
                  <a:ext uri="{FF2B5EF4-FFF2-40B4-BE49-F238E27FC236}">
                    <a16:creationId xmlns:a16="http://schemas.microsoft.com/office/drawing/2014/main" id="{1223D91D-6E89-B4E0-4DD0-0FD19A0B19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957" t="29727" r="-2476" b="47882"/>
              <a:stretch/>
            </p:blipFill>
            <p:spPr>
              <a:xfrm>
                <a:off x="726295" y="2892314"/>
                <a:ext cx="3091542" cy="104502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02" name="Picture 9">
                <a:extLst>
                  <a:ext uri="{FF2B5EF4-FFF2-40B4-BE49-F238E27FC236}">
                    <a16:creationId xmlns:a16="http://schemas.microsoft.com/office/drawing/2014/main" id="{FC458809-55B4-5106-360B-3468FA2498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76" t="47843" r="-1973" b="30606"/>
              <a:stretch/>
            </p:blipFill>
            <p:spPr>
              <a:xfrm>
                <a:off x="692798" y="4060670"/>
                <a:ext cx="3120571" cy="130628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7652E2A3-E70A-2AE6-A235-94B3AE2FA795}"/>
                  </a:ext>
                </a:extLst>
              </p:cNvPr>
              <p:cNvSpPr txBox="1"/>
              <p:nvPr/>
            </p:nvSpPr>
            <p:spPr>
              <a:xfrm>
                <a:off x="664813" y="2172239"/>
                <a:ext cx="725416" cy="309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Becn1</a:t>
                </a:r>
                <a:endParaRPr lang="ko-KR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43FA6A3A-4BD9-0AA0-C742-32F8CE7456C7}"/>
                  </a:ext>
                </a:extLst>
              </p:cNvPr>
              <p:cNvSpPr txBox="1"/>
              <p:nvPr/>
            </p:nvSpPr>
            <p:spPr>
              <a:xfrm>
                <a:off x="51621" y="3306317"/>
                <a:ext cx="641177" cy="309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YAP1</a:t>
                </a:r>
                <a:endParaRPr lang="ko-KR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05" name="Picture 12">
                <a:extLst>
                  <a:ext uri="{FF2B5EF4-FFF2-40B4-BE49-F238E27FC236}">
                    <a16:creationId xmlns:a16="http://schemas.microsoft.com/office/drawing/2014/main" id="{3ECCAFD9-8C0A-EE80-E7DB-7E296AAF34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</a:extLst>
              </a:blip>
              <a:srcRect l="31068" t="71474" r="35507" b="23177"/>
              <a:stretch/>
            </p:blipFill>
            <p:spPr>
              <a:xfrm>
                <a:off x="1406976" y="2151818"/>
                <a:ext cx="1666883" cy="29401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AAA5F64A-B646-F8EC-B02C-0A76F81E5152}"/>
                  </a:ext>
                </a:extLst>
              </p:cNvPr>
              <p:cNvSpPr txBox="1"/>
              <p:nvPr/>
            </p:nvSpPr>
            <p:spPr>
              <a:xfrm>
                <a:off x="-255846" y="4563270"/>
                <a:ext cx="881650" cy="309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Vinculin</a:t>
                </a:r>
                <a:endParaRPr lang="ko-KR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E7FD5BC6-DCFC-43EB-143A-486903543CF8}"/>
                  </a:ext>
                </a:extLst>
              </p:cNvPr>
              <p:cNvSpPr txBox="1"/>
              <p:nvPr/>
            </p:nvSpPr>
            <p:spPr>
              <a:xfrm>
                <a:off x="3855212" y="3080827"/>
                <a:ext cx="983227" cy="309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1400" b="1" i="0" strike="noStrike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β</a:t>
                </a:r>
                <a:r>
                  <a:rPr lang="en-US" altLang="ko-KR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-catenin</a:t>
                </a:r>
                <a:endParaRPr lang="ko-KR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00" name="그림 57">
                <a:extLst>
                  <a:ext uri="{FF2B5EF4-FFF2-40B4-BE49-F238E27FC236}">
                    <a16:creationId xmlns:a16="http://schemas.microsoft.com/office/drawing/2014/main" id="{CDA4333E-8A21-9672-7BA7-FA27C7FC266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872" t="10212" r="6398" b="37280"/>
              <a:stretch/>
            </p:blipFill>
            <p:spPr>
              <a:xfrm>
                <a:off x="4930689" y="1118540"/>
                <a:ext cx="3396343" cy="420914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</p:grpSp>
        <p:sp>
          <p:nvSpPr>
            <p:cNvPr id="91" name="Rectangle 90"/>
            <p:cNvSpPr/>
            <p:nvPr/>
          </p:nvSpPr>
          <p:spPr>
            <a:xfrm>
              <a:off x="2837076" y="3303901"/>
              <a:ext cx="1321624" cy="41137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2837076" y="4124758"/>
              <a:ext cx="1321624" cy="41137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090845" y="2156731"/>
              <a:ext cx="1321624" cy="41137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2441740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0ADD8E-403B-D843-4171-6FF44CC1151B}"/>
              </a:ext>
            </a:extLst>
          </p:cNvPr>
          <p:cNvSpPr txBox="1"/>
          <p:nvPr/>
        </p:nvSpPr>
        <p:spPr>
          <a:xfrm>
            <a:off x="-94702" y="84666"/>
            <a:ext cx="9485030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Fig. 5. BECN1-deficient adipocytes suppress adipogenesis while inducing lipolysis and YAP/TAZ signaling</a:t>
            </a:r>
            <a:endParaRPr lang="ko-KR" altLang="ko-KR" sz="1200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6007EE-CBF6-A2A7-91DC-E89BBF3A75E1}"/>
              </a:ext>
            </a:extLst>
          </p:cNvPr>
          <p:cNvSpPr txBox="1"/>
          <p:nvPr/>
        </p:nvSpPr>
        <p:spPr>
          <a:xfrm>
            <a:off x="313328" y="1324173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BECN1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F63363-660C-A828-A995-2CA456193BA6}"/>
              </a:ext>
            </a:extLst>
          </p:cNvPr>
          <p:cNvSpPr txBox="1"/>
          <p:nvPr/>
        </p:nvSpPr>
        <p:spPr>
          <a:xfrm>
            <a:off x="313328" y="360142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p-YAP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312B5-1867-2936-6EA7-9218A402FDCE}"/>
              </a:ext>
            </a:extLst>
          </p:cNvPr>
          <p:cNvSpPr txBox="1"/>
          <p:nvPr/>
        </p:nvSpPr>
        <p:spPr>
          <a:xfrm>
            <a:off x="6452843" y="1701174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Mob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C4EDBE-C0B0-572C-B55C-974ED90D3EC8}"/>
              </a:ext>
            </a:extLst>
          </p:cNvPr>
          <p:cNvSpPr txBox="1"/>
          <p:nvPr/>
        </p:nvSpPr>
        <p:spPr>
          <a:xfrm>
            <a:off x="3382185" y="2718652"/>
            <a:ext cx="362347" cy="207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YAP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26CD2A-77B4-52BC-4BEA-D430F5A38DC4}"/>
              </a:ext>
            </a:extLst>
          </p:cNvPr>
          <p:cNvSpPr txBox="1"/>
          <p:nvPr/>
        </p:nvSpPr>
        <p:spPr>
          <a:xfrm>
            <a:off x="6452843" y="3686028"/>
            <a:ext cx="1179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그림 42">
            <a:extLst>
              <a:ext uri="{FF2B5EF4-FFF2-40B4-BE49-F238E27FC236}">
                <a16:creationId xmlns:a16="http://schemas.microsoft.com/office/drawing/2014/main" id="{482041F8-8AF4-A7C5-50F9-373D43E414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359" t="247" r="47215" b="64819"/>
          <a:stretch/>
        </p:blipFill>
        <p:spPr>
          <a:xfrm>
            <a:off x="1169505" y="1134375"/>
            <a:ext cx="1611086" cy="1824875"/>
          </a:xfrm>
          <a:prstGeom prst="rect">
            <a:avLst/>
          </a:prstGeom>
        </p:spPr>
      </p:pic>
      <p:pic>
        <p:nvPicPr>
          <p:cNvPr id="15" name="그림 45" descr="텍스트, 스크린샷, 디자인이(가) 표시된 사진&#10;&#10;자동 생성된 설명">
            <a:extLst>
              <a:ext uri="{FF2B5EF4-FFF2-40B4-BE49-F238E27FC236}">
                <a16:creationId xmlns:a16="http://schemas.microsoft.com/office/drawing/2014/main" id="{C188E746-EC13-A0AA-4EBB-65B88B165D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431" t="33166" r="578" b="28266"/>
          <a:stretch/>
        </p:blipFill>
        <p:spPr>
          <a:xfrm>
            <a:off x="1169505" y="3135422"/>
            <a:ext cx="1596570" cy="1596571"/>
          </a:xfrm>
          <a:prstGeom prst="rect">
            <a:avLst/>
          </a:prstGeom>
        </p:spPr>
      </p:pic>
      <p:pic>
        <p:nvPicPr>
          <p:cNvPr id="16" name="그림 41" descr="텍스트, 스크린샷, 화이트보드, 디자인이(가) 표시된 사진&#10;&#10;자동 생성된 설명">
            <a:extLst>
              <a:ext uri="{FF2B5EF4-FFF2-40B4-BE49-F238E27FC236}">
                <a16:creationId xmlns:a16="http://schemas.microsoft.com/office/drawing/2014/main" id="{673069DD-79E3-5B53-0D0A-20E60A8999C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93" t="6886" r="19564" b="58421"/>
          <a:stretch/>
        </p:blipFill>
        <p:spPr>
          <a:xfrm>
            <a:off x="4050310" y="1847845"/>
            <a:ext cx="1770743" cy="1792745"/>
          </a:xfrm>
          <a:prstGeom prst="rect">
            <a:avLst/>
          </a:prstGeom>
        </p:spPr>
      </p:pic>
      <p:pic>
        <p:nvPicPr>
          <p:cNvPr id="17" name="그림 40">
            <a:extLst>
              <a:ext uri="{FF2B5EF4-FFF2-40B4-BE49-F238E27FC236}">
                <a16:creationId xmlns:a16="http://schemas.microsoft.com/office/drawing/2014/main" id="{EF52C279-1787-E3C7-3EEE-5D9AAB0114B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778" t="7292" r="-200" b="68119"/>
          <a:stretch/>
        </p:blipFill>
        <p:spPr>
          <a:xfrm flipH="1">
            <a:off x="7324988" y="1256268"/>
            <a:ext cx="3204594" cy="1197588"/>
          </a:xfrm>
          <a:prstGeom prst="rect">
            <a:avLst/>
          </a:prstGeom>
        </p:spPr>
      </p:pic>
      <p:pic>
        <p:nvPicPr>
          <p:cNvPr id="18" name="그림 50">
            <a:extLst>
              <a:ext uri="{FF2B5EF4-FFF2-40B4-BE49-F238E27FC236}">
                <a16:creationId xmlns:a16="http://schemas.microsoft.com/office/drawing/2014/main" id="{38464A5D-3050-DA5C-8C12-17534ABC158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264" t="31957" r="452" b="39670"/>
          <a:stretch/>
        </p:blipFill>
        <p:spPr>
          <a:xfrm>
            <a:off x="7324988" y="3271419"/>
            <a:ext cx="3419474" cy="1165226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264413" y="1297579"/>
            <a:ext cx="1358900" cy="33437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Rectangle 19"/>
          <p:cNvSpPr/>
          <p:nvPr/>
        </p:nvSpPr>
        <p:spPr>
          <a:xfrm>
            <a:off x="1264413" y="3640590"/>
            <a:ext cx="1409700" cy="33437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Rectangle 20"/>
          <p:cNvSpPr/>
          <p:nvPr/>
        </p:nvSpPr>
        <p:spPr>
          <a:xfrm>
            <a:off x="4225047" y="2673315"/>
            <a:ext cx="1409700" cy="33437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Rectangle 21"/>
          <p:cNvSpPr/>
          <p:nvPr/>
        </p:nvSpPr>
        <p:spPr>
          <a:xfrm>
            <a:off x="7517585" y="1909098"/>
            <a:ext cx="1409700" cy="33437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Rectangle 22"/>
          <p:cNvSpPr/>
          <p:nvPr/>
        </p:nvSpPr>
        <p:spPr>
          <a:xfrm>
            <a:off x="9034725" y="3920546"/>
            <a:ext cx="1409700" cy="33437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344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0ADD8E-403B-D843-4171-6FF44CC1151B}"/>
              </a:ext>
            </a:extLst>
          </p:cNvPr>
          <p:cNvSpPr txBox="1"/>
          <p:nvPr/>
        </p:nvSpPr>
        <p:spPr>
          <a:xfrm>
            <a:off x="-94702" y="84666"/>
            <a:ext cx="13825216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Fig. 5. BECN1-deficient adipocytes suppress adipogenesis while inducing lipolysis and YAP/TAZ signaling</a:t>
            </a:r>
            <a:endParaRPr lang="ko-KR" altLang="ko-KR" sz="1200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4B9436-4E8E-7DAB-FA20-1682F66255DD}"/>
              </a:ext>
            </a:extLst>
          </p:cNvPr>
          <p:cNvSpPr txBox="1"/>
          <p:nvPr/>
        </p:nvSpPr>
        <p:spPr>
          <a:xfrm>
            <a:off x="895911" y="644036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그림 28">
            <a:extLst>
              <a:ext uri="{FF2B5EF4-FFF2-40B4-BE49-F238E27FC236}">
                <a16:creationId xmlns:a16="http://schemas.microsoft.com/office/drawing/2014/main" id="{AF4F8F3B-8AF7-C7A5-A0DA-7D462A7FD3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253" t="672" r="2086" b="50694"/>
          <a:stretch/>
        </p:blipFill>
        <p:spPr>
          <a:xfrm>
            <a:off x="1430829" y="2979949"/>
            <a:ext cx="3964946" cy="20134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52B737CE-E1F7-93FD-6A4B-375AD2A10703}"/>
              </a:ext>
            </a:extLst>
          </p:cNvPr>
          <p:cNvSpPr txBox="1"/>
          <p:nvPr/>
        </p:nvSpPr>
        <p:spPr>
          <a:xfrm>
            <a:off x="774084" y="3933708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MST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그림 30">
            <a:extLst>
              <a:ext uri="{FF2B5EF4-FFF2-40B4-BE49-F238E27FC236}">
                <a16:creationId xmlns:a16="http://schemas.microsoft.com/office/drawing/2014/main" id="{CF5C3A21-EA28-B512-95E9-CEDE81D304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/>
          </a:blip>
          <a:srcRect l="2724" t="-560" r="-2447" b="3663"/>
          <a:stretch/>
        </p:blipFill>
        <p:spPr>
          <a:xfrm>
            <a:off x="1616869" y="5173899"/>
            <a:ext cx="2914650" cy="10477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112E8E5C-F092-1834-6EAB-D5E9B14D98EE}"/>
              </a:ext>
            </a:extLst>
          </p:cNvPr>
          <p:cNvSpPr txBox="1"/>
          <p:nvPr/>
        </p:nvSpPr>
        <p:spPr>
          <a:xfrm>
            <a:off x="764626" y="5543885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p-Mob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46007EE-CBF6-A2A7-91DC-E89BBF3A75E1}"/>
              </a:ext>
            </a:extLst>
          </p:cNvPr>
          <p:cNvSpPr txBox="1"/>
          <p:nvPr/>
        </p:nvSpPr>
        <p:spPr>
          <a:xfrm>
            <a:off x="585743" y="1681423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BECN1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0" name="그림 27" descr="스크린샷, 예술이(가) 표시된 사진&#10;&#10;자동 생성된 설명">
            <a:extLst>
              <a:ext uri="{FF2B5EF4-FFF2-40B4-BE49-F238E27FC236}">
                <a16:creationId xmlns:a16="http://schemas.microsoft.com/office/drawing/2014/main" id="{F0D9E11F-D130-85A5-C50F-BEE05F65D35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049" t="55063" r="-160" b="12275"/>
          <a:stretch/>
        </p:blipFill>
        <p:spPr>
          <a:xfrm>
            <a:off x="1430829" y="972341"/>
            <a:ext cx="3964946" cy="18271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2" name="그림 32" descr="텍스트, 스크린샷, 디자인이(가) 표시된 사진&#10;&#10;자동 생성된 설명">
            <a:extLst>
              <a:ext uri="{FF2B5EF4-FFF2-40B4-BE49-F238E27FC236}">
                <a16:creationId xmlns:a16="http://schemas.microsoft.com/office/drawing/2014/main" id="{790F2FF7-101A-F42D-2E68-75FD7616AE5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" t="8754" r="1849" b="63340"/>
          <a:stretch/>
        </p:blipFill>
        <p:spPr>
          <a:xfrm>
            <a:off x="6399097" y="2611859"/>
            <a:ext cx="3960062" cy="15501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65F63363-660C-A828-A995-2CA456193BA6}"/>
              </a:ext>
            </a:extLst>
          </p:cNvPr>
          <p:cNvSpPr txBox="1"/>
          <p:nvPr/>
        </p:nvSpPr>
        <p:spPr>
          <a:xfrm>
            <a:off x="5650044" y="334221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p-YAP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8B312B5-1867-2936-6EA7-9218A402FDCE}"/>
              </a:ext>
            </a:extLst>
          </p:cNvPr>
          <p:cNvSpPr txBox="1"/>
          <p:nvPr/>
        </p:nvSpPr>
        <p:spPr>
          <a:xfrm>
            <a:off x="6123220" y="1532970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Mob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그림 34">
            <a:extLst>
              <a:ext uri="{FF2B5EF4-FFF2-40B4-BE49-F238E27FC236}">
                <a16:creationId xmlns:a16="http://schemas.microsoft.com/office/drawing/2014/main" id="{84BF3A3E-9E62-19EE-C016-94F28D62271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-1245" t="20679" r="1150" b="40645"/>
          <a:stretch/>
        </p:blipFill>
        <p:spPr>
          <a:xfrm>
            <a:off x="6423769" y="4205213"/>
            <a:ext cx="3935390" cy="13972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02C4EDBE-C0B0-572C-B55C-974ED90D3EC8}"/>
              </a:ext>
            </a:extLst>
          </p:cNvPr>
          <p:cNvSpPr txBox="1"/>
          <p:nvPr/>
        </p:nvSpPr>
        <p:spPr>
          <a:xfrm>
            <a:off x="5887352" y="4815056"/>
            <a:ext cx="362347" cy="207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YAP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7" name="그림 24" descr="스크린샷, 스케치, 화이트, 흑백이(가) 표시된 사진&#10;&#10;자동 생성된 설명">
            <a:extLst>
              <a:ext uri="{FF2B5EF4-FFF2-40B4-BE49-F238E27FC236}">
                <a16:creationId xmlns:a16="http://schemas.microsoft.com/office/drawing/2014/main" id="{B975D8E1-ADE7-7998-6041-1D87ABBEDC3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7" t="813" r="915" b="79787"/>
          <a:stretch/>
        </p:blipFill>
        <p:spPr>
          <a:xfrm>
            <a:off x="6423769" y="5728151"/>
            <a:ext cx="3602099" cy="9614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0E26CD2A-77B4-52BC-4BEA-D430F5A38DC4}"/>
              </a:ext>
            </a:extLst>
          </p:cNvPr>
          <p:cNvSpPr txBox="1"/>
          <p:nvPr/>
        </p:nvSpPr>
        <p:spPr>
          <a:xfrm>
            <a:off x="5659493" y="6062835"/>
            <a:ext cx="590206" cy="207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Vinculin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2" name="그림 21" descr="흑백, 모노크롬, 직사각형, 흑백 사진이(가) 표시된 사진&#10;&#10;자동 생성된 설명">
            <a:extLst>
              <a:ext uri="{FF2B5EF4-FFF2-40B4-BE49-F238E27FC236}">
                <a16:creationId xmlns:a16="http://schemas.microsoft.com/office/drawing/2014/main" id="{1B848757-DF2B-3117-F677-1BA50457626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71" t="11750" r="22094" b="30361"/>
          <a:stretch/>
        </p:blipFill>
        <p:spPr>
          <a:xfrm>
            <a:off x="6574160" y="619387"/>
            <a:ext cx="4049003" cy="20381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3" name="Rectangle 142"/>
          <p:cNvSpPr/>
          <p:nvPr/>
        </p:nvSpPr>
        <p:spPr>
          <a:xfrm>
            <a:off x="3923922" y="1192326"/>
            <a:ext cx="1105634" cy="33373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4" name="Rectangle 143"/>
          <p:cNvSpPr/>
          <p:nvPr/>
        </p:nvSpPr>
        <p:spPr>
          <a:xfrm>
            <a:off x="3164023" y="3896564"/>
            <a:ext cx="1314790" cy="33373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5" name="Rectangle 144"/>
          <p:cNvSpPr/>
          <p:nvPr/>
        </p:nvSpPr>
        <p:spPr>
          <a:xfrm>
            <a:off x="2098512" y="5684795"/>
            <a:ext cx="1573602" cy="378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6" name="Rectangle 145"/>
          <p:cNvSpPr/>
          <p:nvPr/>
        </p:nvSpPr>
        <p:spPr>
          <a:xfrm>
            <a:off x="7246171" y="1736555"/>
            <a:ext cx="1573602" cy="378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7" name="Rectangle 146"/>
          <p:cNvSpPr/>
          <p:nvPr/>
        </p:nvSpPr>
        <p:spPr>
          <a:xfrm>
            <a:off x="7552206" y="2717103"/>
            <a:ext cx="1236042" cy="43765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8" name="Rectangle 147"/>
          <p:cNvSpPr/>
          <p:nvPr/>
        </p:nvSpPr>
        <p:spPr>
          <a:xfrm>
            <a:off x="7082970" y="4275905"/>
            <a:ext cx="1133537" cy="36087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9" name="Rectangle 148"/>
          <p:cNvSpPr/>
          <p:nvPr/>
        </p:nvSpPr>
        <p:spPr>
          <a:xfrm>
            <a:off x="7552206" y="5967526"/>
            <a:ext cx="1080922" cy="39772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199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900ADD8E-403B-D843-4171-6FF44CC1151B}"/>
              </a:ext>
            </a:extLst>
          </p:cNvPr>
          <p:cNvSpPr txBox="1"/>
          <p:nvPr/>
        </p:nvSpPr>
        <p:spPr>
          <a:xfrm>
            <a:off x="-94702" y="84666"/>
            <a:ext cx="13825216" cy="289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7" algn="just">
              <a:lnSpc>
                <a:spcPct val="107000"/>
              </a:lnSpc>
              <a:spcAft>
                <a:spcPts val="450"/>
              </a:spcAft>
            </a:pPr>
            <a:r>
              <a:rPr lang="en-US" altLang="ko-KR" sz="1200" b="1" kern="1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Fig. 5. BECN1-deficient adipocytes suppress adipogenesis while inducing lipolysis and YAP/TAZ signaling</a:t>
            </a:r>
            <a:endParaRPr lang="ko-KR" altLang="ko-KR" sz="1200" kern="1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25410" y="1072885"/>
            <a:ext cx="10553046" cy="5298886"/>
            <a:chOff x="425410" y="1072885"/>
            <a:chExt cx="9683882" cy="486246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54C1A1D-84FA-D591-6458-0A7368D6E77D}"/>
                </a:ext>
              </a:extLst>
            </p:cNvPr>
            <p:cNvSpPr txBox="1"/>
            <p:nvPr/>
          </p:nvSpPr>
          <p:spPr>
            <a:xfrm>
              <a:off x="1009946" y="1097257"/>
              <a:ext cx="222412" cy="3106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j</a:t>
              </a:r>
              <a:endParaRPr lang="ko-KR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7" name="그림 6" descr="스크린샷이(가) 표시된 사진&#10;&#10;자동 생성된 설명">
              <a:extLst>
                <a:ext uri="{FF2B5EF4-FFF2-40B4-BE49-F238E27FC236}">
                  <a16:creationId xmlns:a16="http://schemas.microsoft.com/office/drawing/2014/main" id="{8060A8A6-BD1C-D0CB-E1D3-7FCBA06E62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contras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5" t="40847" r="-2110" b="31461"/>
            <a:stretch/>
          </p:blipFill>
          <p:spPr>
            <a:xfrm>
              <a:off x="1660470" y="4583278"/>
              <a:ext cx="3055620" cy="114646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21F549F-692C-9E47-564D-CD69A0165AB4}"/>
                </a:ext>
              </a:extLst>
            </p:cNvPr>
            <p:cNvSpPr txBox="1"/>
            <p:nvPr/>
          </p:nvSpPr>
          <p:spPr>
            <a:xfrm>
              <a:off x="968863" y="4906779"/>
              <a:ext cx="597511" cy="282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Mob1</a:t>
              </a:r>
              <a:endParaRPr lang="ko-KR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4" name="그림 13" descr="흑백, 청량 음료, 모노크롬, 병이(가) 표시된 사진&#10;&#10;자동 생성된 설명">
              <a:extLst>
                <a:ext uri="{FF2B5EF4-FFF2-40B4-BE49-F238E27FC236}">
                  <a16:creationId xmlns:a16="http://schemas.microsoft.com/office/drawing/2014/main" id="{70C5B246-2196-F6F1-1694-0D5BDDB0F9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783" t="8978" r="665" b="31321"/>
            <a:stretch/>
          </p:blipFill>
          <p:spPr>
            <a:xfrm flipH="1">
              <a:off x="6656288" y="3020988"/>
              <a:ext cx="2619375" cy="17335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F985DAF-C6B0-212E-A2AC-58F570B9469F}"/>
                </a:ext>
              </a:extLst>
            </p:cNvPr>
            <p:cNvSpPr txBox="1"/>
            <p:nvPr/>
          </p:nvSpPr>
          <p:spPr>
            <a:xfrm>
              <a:off x="6239381" y="3749263"/>
              <a:ext cx="461947" cy="282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Yap</a:t>
              </a:r>
              <a:endParaRPr lang="ko-KR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6" name="그림 15" descr="흑백, 화이트, 블랙, 영수증이(가) 표시된 사진&#10;&#10;자동 생성된 설명">
              <a:extLst>
                <a:ext uri="{FF2B5EF4-FFF2-40B4-BE49-F238E27FC236}">
                  <a16:creationId xmlns:a16="http://schemas.microsoft.com/office/drawing/2014/main" id="{9653D32C-74A9-6782-FC12-86FA7E76A4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" t="66961" r="1420" b="2459"/>
            <a:stretch/>
          </p:blipFill>
          <p:spPr>
            <a:xfrm>
              <a:off x="6699342" y="5249548"/>
              <a:ext cx="3409950" cy="6857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F9E4616-1CB3-7A55-C2A7-B5E326E994DC}"/>
                </a:ext>
              </a:extLst>
            </p:cNvPr>
            <p:cNvSpPr txBox="1"/>
            <p:nvPr/>
          </p:nvSpPr>
          <p:spPr>
            <a:xfrm>
              <a:off x="5846484" y="5453947"/>
              <a:ext cx="804861" cy="282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Vinculin</a:t>
              </a:r>
              <a:endParaRPr lang="ko-KR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8" name="그림 17">
              <a:extLst>
                <a:ext uri="{FF2B5EF4-FFF2-40B4-BE49-F238E27FC236}">
                  <a16:creationId xmlns:a16="http://schemas.microsoft.com/office/drawing/2014/main" id="{A95ECD52-B7B2-1A6C-A74B-78DE674352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40000"/>
                      </a14:imgEffect>
                      <a14:imgEffect>
                        <a14:brightnessContrast contrast="10000"/>
                      </a14:imgEffect>
                    </a14:imgLayer>
                  </a14:imgProps>
                </a:ext>
              </a:extLst>
            </a:blip>
            <a:srcRect l="1739" t="21346" r="1625" b="46174"/>
            <a:stretch/>
          </p:blipFill>
          <p:spPr>
            <a:xfrm>
              <a:off x="6022574" y="1072885"/>
              <a:ext cx="3419475" cy="161924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29B579E-1ACE-F282-6521-39180EA97DB3}"/>
                </a:ext>
              </a:extLst>
            </p:cNvPr>
            <p:cNvSpPr txBox="1"/>
            <p:nvPr/>
          </p:nvSpPr>
          <p:spPr>
            <a:xfrm>
              <a:off x="5255355" y="1477662"/>
              <a:ext cx="616398" cy="282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p-Yap</a:t>
              </a:r>
              <a:endParaRPr lang="ko-KR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39E173D-09D4-7D34-1EDE-F900F465AC7C}"/>
                </a:ext>
              </a:extLst>
            </p:cNvPr>
            <p:cNvSpPr txBox="1"/>
            <p:nvPr/>
          </p:nvSpPr>
          <p:spPr>
            <a:xfrm>
              <a:off x="1308045" y="3079888"/>
              <a:ext cx="516608" cy="282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MST</a:t>
              </a:r>
              <a:endParaRPr lang="ko-KR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그림 5">
              <a:extLst>
                <a:ext uri="{FF2B5EF4-FFF2-40B4-BE49-F238E27FC236}">
                  <a16:creationId xmlns:a16="http://schemas.microsoft.com/office/drawing/2014/main" id="{1C919E2B-9D3D-D9CE-35DD-08D3ED4533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/>
            </a:blip>
            <a:srcRect l="1047" t="1491" r="-2392" b="213"/>
            <a:stretch/>
          </p:blipFill>
          <p:spPr>
            <a:xfrm>
              <a:off x="1794586" y="1647107"/>
              <a:ext cx="1996439" cy="19735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4" name="그림 3">
              <a:extLst>
                <a:ext uri="{FF2B5EF4-FFF2-40B4-BE49-F238E27FC236}">
                  <a16:creationId xmlns:a16="http://schemas.microsoft.com/office/drawing/2014/main" id="{8E865EE9-3562-DF5E-31F7-3A223E316B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rcRect l="-240" t="62975" r="327" b="20596"/>
            <a:stretch/>
          </p:blipFill>
          <p:spPr>
            <a:xfrm>
              <a:off x="1267072" y="3755273"/>
              <a:ext cx="3268980" cy="69341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4FD3F91-F70C-3810-19AE-047C7BEDA576}"/>
                </a:ext>
              </a:extLst>
            </p:cNvPr>
            <p:cNvSpPr txBox="1"/>
            <p:nvPr/>
          </p:nvSpPr>
          <p:spPr>
            <a:xfrm>
              <a:off x="425410" y="4081209"/>
              <a:ext cx="751964" cy="282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p-Mob1</a:t>
              </a:r>
              <a:endParaRPr lang="ko-KR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135410" y="3046388"/>
              <a:ext cx="1314790" cy="33373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012498" y="3935114"/>
              <a:ext cx="1369002" cy="42309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914930" y="4893177"/>
              <a:ext cx="1369002" cy="42309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239380" y="1137303"/>
              <a:ext cx="1369002" cy="42309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720520" y="3676215"/>
              <a:ext cx="1369002" cy="42309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089190" y="5316270"/>
              <a:ext cx="1369002" cy="42309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2337175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401</Words>
  <Application>Microsoft Office PowerPoint</Application>
  <PresentationFormat>Widescreen</PresentationFormat>
  <Paragraphs>182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맑은 고딕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 Heeju</dc:creator>
  <cp:lastModifiedBy>Na Heeju</cp:lastModifiedBy>
  <cp:revision>24</cp:revision>
  <dcterms:created xsi:type="dcterms:W3CDTF">2024-01-26T04:54:16Z</dcterms:created>
  <dcterms:modified xsi:type="dcterms:W3CDTF">2024-03-25T04:40:46Z</dcterms:modified>
</cp:coreProperties>
</file>